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9" r:id="rId1"/>
  </p:sldMasterIdLst>
  <p:sldIdLst>
    <p:sldId id="256" r:id="rId2"/>
    <p:sldId id="264" r:id="rId3"/>
    <p:sldId id="298" r:id="rId4"/>
    <p:sldId id="314" r:id="rId5"/>
    <p:sldId id="323" r:id="rId6"/>
    <p:sldId id="279" r:id="rId7"/>
    <p:sldId id="273" r:id="rId8"/>
    <p:sldId id="317" r:id="rId9"/>
    <p:sldId id="282" r:id="rId10"/>
    <p:sldId id="318" r:id="rId11"/>
    <p:sldId id="283" r:id="rId12"/>
    <p:sldId id="300" r:id="rId13"/>
    <p:sldId id="275" r:id="rId14"/>
    <p:sldId id="284" r:id="rId15"/>
    <p:sldId id="319" r:id="rId16"/>
    <p:sldId id="320" r:id="rId17"/>
    <p:sldId id="290" r:id="rId18"/>
    <p:sldId id="285" r:id="rId19"/>
    <p:sldId id="301" r:id="rId20"/>
    <p:sldId id="302" r:id="rId21"/>
    <p:sldId id="271" r:id="rId22"/>
    <p:sldId id="293" r:id="rId23"/>
    <p:sldId id="324" r:id="rId24"/>
    <p:sldId id="261" r:id="rId25"/>
    <p:sldId id="281" r:id="rId26"/>
    <p:sldId id="262" r:id="rId27"/>
  </p:sldIdLst>
  <p:sldSz cx="9144000" cy="5143500" type="screen16x9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D434C1"/>
    <a:srgbClr val="F8F8F8"/>
    <a:srgbClr val="F7F7F7"/>
    <a:srgbClr val="DEEBF7"/>
    <a:srgbClr val="D99694"/>
    <a:srgbClr val="00B050"/>
    <a:srgbClr val="F2C67B"/>
    <a:srgbClr val="FCF6CD"/>
    <a:srgbClr val="B7E5F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15987" autoAdjust="0"/>
    <p:restoredTop sz="94614" autoAdjust="0"/>
  </p:normalViewPr>
  <p:slideViewPr>
    <p:cSldViewPr snapToGrid="0">
      <p:cViewPr>
        <p:scale>
          <a:sx n="120" d="100"/>
          <a:sy n="120" d="100"/>
        </p:scale>
        <p:origin x="-1374" y="-486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3.png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9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9.pn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9.pn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9.pn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6" Type="http://schemas.microsoft.com/office/2007/relationships/hdphoto" Target="../media/hdphoto1.wdp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9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图片 12" descr="七彩课堂4个字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03249" y="41028"/>
            <a:ext cx="1370357" cy="537812"/>
          </a:xfrm>
          <a:prstGeom prst="rect">
            <a:avLst/>
          </a:prstGeom>
        </p:spPr>
      </p:pic>
      <p:sp>
        <p:nvSpPr>
          <p:cNvPr id="7" name="矩形 6"/>
          <p:cNvSpPr/>
          <p:nvPr userDrawn="1"/>
        </p:nvSpPr>
        <p:spPr>
          <a:xfrm>
            <a:off x="-63400" y="84142"/>
            <a:ext cx="3600452" cy="33855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zh-CN" altLang="en-US" sz="1600" b="1" spc="300" dirty="0">
                <a:ln w="0"/>
                <a:solidFill>
                  <a:prstClr val="black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宋体" panose="02010600030101010101" pitchFamily="2" charset="-122"/>
                <a:ea typeface="宋体" panose="02010600030101010101" pitchFamily="2" charset="-122"/>
              </a:rPr>
              <a:t>北师版</a:t>
            </a:r>
            <a:r>
              <a:rPr lang="en-US" altLang="zh-CN" sz="1600" b="1" spc="300" dirty="0">
                <a:ln w="0"/>
                <a:solidFill>
                  <a:prstClr val="black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宋体" panose="02010600030101010101" pitchFamily="2" charset="-122"/>
                <a:ea typeface="宋体" panose="02010600030101010101" pitchFamily="2" charset="-122"/>
              </a:rPr>
              <a:t>·</a:t>
            </a:r>
            <a:r>
              <a:rPr lang="zh-CN" altLang="en-US" sz="1600" b="1" spc="300" dirty="0">
                <a:ln w="0"/>
                <a:solidFill>
                  <a:prstClr val="black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宋体" panose="02010600030101010101" pitchFamily="2" charset="-122"/>
                <a:ea typeface="宋体" panose="02010600030101010101" pitchFamily="2" charset="-122"/>
              </a:rPr>
              <a:t>数学</a:t>
            </a:r>
            <a:r>
              <a:rPr lang="en-US" altLang="zh-CN" sz="1600" b="1" spc="300" dirty="0">
                <a:ln w="0"/>
                <a:solidFill>
                  <a:prstClr val="black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宋体" panose="02010600030101010101" pitchFamily="2" charset="-122"/>
                <a:ea typeface="宋体" panose="02010600030101010101" pitchFamily="2" charset="-122"/>
              </a:rPr>
              <a:t>·</a:t>
            </a:r>
            <a:r>
              <a:rPr lang="zh-CN" altLang="en-US" sz="1600" b="1" spc="300" dirty="0">
                <a:ln w="0"/>
                <a:solidFill>
                  <a:prstClr val="black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宋体" panose="02010600030101010101" pitchFamily="2" charset="-122"/>
                <a:ea typeface="宋体" panose="02010600030101010101" pitchFamily="2" charset="-122"/>
              </a:rPr>
              <a:t>五年级</a:t>
            </a:r>
            <a:r>
              <a:rPr lang="en-US" altLang="zh-CN" sz="1600" b="1" spc="300" dirty="0">
                <a:ln w="0"/>
                <a:solidFill>
                  <a:prstClr val="black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宋体" panose="02010600030101010101" pitchFamily="2" charset="-122"/>
                <a:ea typeface="宋体" panose="02010600030101010101" pitchFamily="2" charset="-122"/>
              </a:rPr>
              <a:t>·</a:t>
            </a:r>
            <a:r>
              <a:rPr lang="zh-CN" altLang="en-US" sz="1600" b="1" spc="300" dirty="0">
                <a:ln w="0"/>
                <a:solidFill>
                  <a:prstClr val="black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宋体" panose="02010600030101010101" pitchFamily="2" charset="-122"/>
                <a:ea typeface="宋体" panose="02010600030101010101" pitchFamily="2" charset="-122"/>
              </a:rPr>
              <a:t>下册</a:t>
            </a:r>
          </a:p>
        </p:txBody>
      </p:sp>
      <p:sp>
        <p:nvSpPr>
          <p:cNvPr id="8" name="圆角矩形 7"/>
          <p:cNvSpPr/>
          <p:nvPr userDrawn="1"/>
        </p:nvSpPr>
        <p:spPr>
          <a:xfrm>
            <a:off x="109220" y="400050"/>
            <a:ext cx="3230245" cy="76200"/>
          </a:xfrm>
          <a:prstGeom prst="roundRect">
            <a:avLst/>
          </a:prstGeom>
          <a:solidFill>
            <a:srgbClr val="A9D18E"/>
          </a:solidFill>
          <a:ln>
            <a:noFill/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pic>
        <p:nvPicPr>
          <p:cNvPr id="9" name="图片 8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59" t="21331" r="6846" b="29800"/>
          <a:stretch>
            <a:fillRect/>
          </a:stretch>
        </p:blipFill>
        <p:spPr>
          <a:xfrm>
            <a:off x="898525" y="738505"/>
            <a:ext cx="7378700" cy="3671570"/>
          </a:xfrm>
          <a:prstGeom prst="rect">
            <a:avLst/>
          </a:prstGeom>
        </p:spPr>
      </p:pic>
      <p:pic>
        <p:nvPicPr>
          <p:cNvPr id="10" name="图片 9" descr="立体尺子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 rot="20160000">
            <a:off x="182880" y="414655"/>
            <a:ext cx="1219835" cy="1219835"/>
          </a:xfrm>
          <a:prstGeom prst="rect">
            <a:avLst/>
          </a:prstGeom>
        </p:spPr>
      </p:pic>
      <p:pic>
        <p:nvPicPr>
          <p:cNvPr id="11" name="图片 10" descr="小草"/>
          <p:cNvPicPr>
            <a:picLocks noChangeAspect="1"/>
          </p:cNvPicPr>
          <p:nvPr userDrawn="1"/>
        </p:nvPicPr>
        <p:blipFill>
          <a:blip r:embed="rId5"/>
          <a:srcRect l="3210" t="41481" b="40247"/>
          <a:stretch>
            <a:fillRect/>
          </a:stretch>
        </p:blipFill>
        <p:spPr>
          <a:xfrm>
            <a:off x="-21665" y="4201945"/>
            <a:ext cx="5334000" cy="996950"/>
          </a:xfrm>
          <a:prstGeom prst="rect">
            <a:avLst/>
          </a:prstGeom>
        </p:spPr>
      </p:pic>
      <p:pic>
        <p:nvPicPr>
          <p:cNvPr id="12" name="图片 11" descr="花花"/>
          <p:cNvPicPr>
            <a:picLocks noChangeAspect="1"/>
          </p:cNvPicPr>
          <p:nvPr userDrawn="1"/>
        </p:nvPicPr>
        <p:blipFill>
          <a:blip r:embed="rId6"/>
          <a:srcRect l="2934" t="18441" r="5448" b="31014"/>
          <a:stretch>
            <a:fillRect/>
          </a:stretch>
        </p:blipFill>
        <p:spPr>
          <a:xfrm>
            <a:off x="7580705" y="4284645"/>
            <a:ext cx="1572260" cy="8674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81739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 descr="结束页2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30" y="17930"/>
            <a:ext cx="9135541" cy="5140264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 userDrawn="1"/>
        </p:nvPicPr>
        <p:blipFill>
          <a:blip r:embed="rId3" cstate="print">
            <a:alphaModFix amt="7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954618">
            <a:off x="7567239" y="494503"/>
            <a:ext cx="722742" cy="943380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 userDrawn="1"/>
        </p:nvPicPr>
        <p:blipFill>
          <a:blip r:embed="rId4" cstate="print">
            <a:alphaModFix amt="79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84629">
            <a:off x="7223546" y="1124885"/>
            <a:ext cx="456460" cy="5958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50506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 descr="图片包含 文字&#10;&#10;描述已自动生成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3401" y="4464508"/>
            <a:ext cx="961472" cy="6789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43547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图片 15" descr="绿色框00"/>
          <p:cNvPicPr>
            <a:picLocks noChangeAspect="1"/>
          </p:cNvPicPr>
          <p:nvPr userDrawn="1"/>
        </p:nvPicPr>
        <p:blipFill>
          <a:blip r:embed="rId2"/>
          <a:srcRect l="11589" t="40000" r="12691" b="23210"/>
          <a:stretch>
            <a:fillRect/>
          </a:stretch>
        </p:blipFill>
        <p:spPr>
          <a:xfrm>
            <a:off x="3756211" y="-12599"/>
            <a:ext cx="1658471" cy="540448"/>
          </a:xfrm>
          <a:prstGeom prst="rect">
            <a:avLst/>
          </a:prstGeom>
        </p:spPr>
      </p:pic>
      <p:cxnSp>
        <p:nvCxnSpPr>
          <p:cNvPr id="10" name="直接连接符 9"/>
          <p:cNvCxnSpPr/>
          <p:nvPr userDrawn="1"/>
        </p:nvCxnSpPr>
        <p:spPr>
          <a:xfrm>
            <a:off x="240276" y="257625"/>
            <a:ext cx="10736" cy="4646069"/>
          </a:xfrm>
          <a:prstGeom prst="line">
            <a:avLst/>
          </a:prstGeom>
          <a:ln w="28575">
            <a:solidFill>
              <a:schemeClr val="accent6">
                <a:lumMod val="60000"/>
                <a:lumOff val="4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直接连接符 10"/>
          <p:cNvCxnSpPr/>
          <p:nvPr userDrawn="1"/>
        </p:nvCxnSpPr>
        <p:spPr>
          <a:xfrm>
            <a:off x="8919882" y="654424"/>
            <a:ext cx="0" cy="4312023"/>
          </a:xfrm>
          <a:prstGeom prst="line">
            <a:avLst/>
          </a:prstGeom>
          <a:ln w="28575">
            <a:solidFill>
              <a:schemeClr val="accent6">
                <a:lumMod val="60000"/>
                <a:lumOff val="4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直接连接符 11"/>
          <p:cNvCxnSpPr/>
          <p:nvPr userDrawn="1"/>
        </p:nvCxnSpPr>
        <p:spPr>
          <a:xfrm flipH="1">
            <a:off x="251012" y="4966447"/>
            <a:ext cx="8668870" cy="0"/>
          </a:xfrm>
          <a:prstGeom prst="line">
            <a:avLst/>
          </a:prstGeom>
          <a:ln w="28575">
            <a:solidFill>
              <a:schemeClr val="accent6">
                <a:lumMod val="60000"/>
                <a:lumOff val="4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图片 2" descr="图片包含 文字&#10;&#10;描述已自动生成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3401" y="4464508"/>
            <a:ext cx="961472" cy="678991"/>
          </a:xfrm>
          <a:prstGeom prst="rect">
            <a:avLst/>
          </a:prstGeom>
        </p:spPr>
      </p:pic>
      <p:sp>
        <p:nvSpPr>
          <p:cNvPr id="17" name="文本框 28"/>
          <p:cNvSpPr txBox="1"/>
          <p:nvPr userDrawn="1"/>
        </p:nvSpPr>
        <p:spPr>
          <a:xfrm>
            <a:off x="3840819" y="-18385"/>
            <a:ext cx="1582827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600" dirty="0">
                <a:solidFill>
                  <a:prstClr val="black"/>
                </a:solidFill>
                <a:latin typeface="黑体" pitchFamily="49" charset="-122"/>
                <a:ea typeface="黑体" pitchFamily="49" charset="-122"/>
                <a:sym typeface="+mn-ea"/>
              </a:rPr>
              <a:t>变式训练</a:t>
            </a:r>
          </a:p>
        </p:txBody>
      </p:sp>
      <p:cxnSp>
        <p:nvCxnSpPr>
          <p:cNvPr id="18" name="直接连接符 17"/>
          <p:cNvCxnSpPr/>
          <p:nvPr userDrawn="1"/>
        </p:nvCxnSpPr>
        <p:spPr>
          <a:xfrm flipH="1" flipV="1">
            <a:off x="5414684" y="241601"/>
            <a:ext cx="2160492" cy="8964"/>
          </a:xfrm>
          <a:prstGeom prst="line">
            <a:avLst/>
          </a:prstGeom>
          <a:ln w="28575">
            <a:solidFill>
              <a:schemeClr val="accent6">
                <a:lumMod val="60000"/>
                <a:lumOff val="4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直接连接符 19"/>
          <p:cNvCxnSpPr/>
          <p:nvPr userDrawn="1"/>
        </p:nvCxnSpPr>
        <p:spPr>
          <a:xfrm flipH="1">
            <a:off x="251012" y="250565"/>
            <a:ext cx="3525090" cy="0"/>
          </a:xfrm>
          <a:prstGeom prst="line">
            <a:avLst/>
          </a:prstGeom>
          <a:ln w="28575">
            <a:solidFill>
              <a:schemeClr val="accent6">
                <a:lumMod val="60000"/>
                <a:lumOff val="4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146045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 descr="图片包含 文字&#10;&#10;描述已自动生成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3401" y="4464508"/>
            <a:ext cx="961472" cy="678991"/>
          </a:xfrm>
          <a:prstGeom prst="rect">
            <a:avLst/>
          </a:prstGeom>
        </p:spPr>
      </p:pic>
      <p:pic>
        <p:nvPicPr>
          <p:cNvPr id="6" name="图片 5" descr="/Users/timebook007/Desktop/绿色框.png绿色框"/>
          <p:cNvPicPr>
            <a:picLocks noChangeAspect="1"/>
          </p:cNvPicPr>
          <p:nvPr userDrawn="1"/>
        </p:nvPicPr>
        <p:blipFill>
          <a:blip r:embed="rId3"/>
          <a:srcRect l="16744" t="65554" r="31761" b="20455"/>
          <a:stretch>
            <a:fillRect/>
          </a:stretch>
        </p:blipFill>
        <p:spPr>
          <a:xfrm>
            <a:off x="32903" y="170329"/>
            <a:ext cx="2711087" cy="552301"/>
          </a:xfrm>
          <a:prstGeom prst="rect">
            <a:avLst/>
          </a:prstGeom>
        </p:spPr>
      </p:pic>
      <p:sp>
        <p:nvSpPr>
          <p:cNvPr id="7" name="文本框 7"/>
          <p:cNvSpPr txBox="1"/>
          <p:nvPr userDrawn="1"/>
        </p:nvSpPr>
        <p:spPr>
          <a:xfrm>
            <a:off x="505587" y="162501"/>
            <a:ext cx="17050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 dirty="0">
                <a:solidFill>
                  <a:srgbClr val="70AD47">
                    <a:lumMod val="75000"/>
                  </a:srgbClr>
                </a:solidFill>
                <a:latin typeface="黑体" pitchFamily="49" charset="-122"/>
                <a:ea typeface="黑体" pitchFamily="49" charset="-122"/>
              </a:rPr>
              <a:t>复习旧知</a:t>
            </a:r>
          </a:p>
        </p:txBody>
      </p:sp>
      <p:pic>
        <p:nvPicPr>
          <p:cNvPr id="8" name="图片 7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200198" y="297889"/>
            <a:ext cx="310515" cy="3244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12284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 descr="图片包含 文字&#10;&#10;描述已自动生成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3401" y="4464508"/>
            <a:ext cx="961472" cy="678991"/>
          </a:xfrm>
          <a:prstGeom prst="rect">
            <a:avLst/>
          </a:prstGeom>
        </p:spPr>
      </p:pic>
      <p:pic>
        <p:nvPicPr>
          <p:cNvPr id="12" name="图片 11" descr="/Users/timebook007/Desktop/绿色框.png绿色框"/>
          <p:cNvPicPr>
            <a:picLocks noChangeAspect="1"/>
          </p:cNvPicPr>
          <p:nvPr userDrawn="1"/>
        </p:nvPicPr>
        <p:blipFill>
          <a:blip r:embed="rId3"/>
          <a:srcRect l="16744" t="65554" r="31761" b="20455"/>
          <a:stretch>
            <a:fillRect/>
          </a:stretch>
        </p:blipFill>
        <p:spPr>
          <a:xfrm>
            <a:off x="32903" y="170329"/>
            <a:ext cx="2711087" cy="552301"/>
          </a:xfrm>
          <a:prstGeom prst="rect">
            <a:avLst/>
          </a:prstGeom>
        </p:spPr>
      </p:pic>
      <p:sp>
        <p:nvSpPr>
          <p:cNvPr id="13" name="文本框 7"/>
          <p:cNvSpPr txBox="1"/>
          <p:nvPr userDrawn="1"/>
        </p:nvSpPr>
        <p:spPr>
          <a:xfrm>
            <a:off x="505587" y="162501"/>
            <a:ext cx="17050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 dirty="0">
                <a:solidFill>
                  <a:srgbClr val="70AD47">
                    <a:lumMod val="75000"/>
                  </a:srgbClr>
                </a:solidFill>
                <a:latin typeface="黑体" pitchFamily="49" charset="-122"/>
                <a:ea typeface="黑体" pitchFamily="49" charset="-122"/>
              </a:rPr>
              <a:t>探究新知</a:t>
            </a:r>
          </a:p>
        </p:txBody>
      </p:sp>
      <p:pic>
        <p:nvPicPr>
          <p:cNvPr id="14" name="图片 13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200198" y="297889"/>
            <a:ext cx="310515" cy="3244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00238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 descr="图片包含 文字&#10;&#10;描述已自动生成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3401" y="4464508"/>
            <a:ext cx="961472" cy="678991"/>
          </a:xfrm>
          <a:prstGeom prst="rect">
            <a:avLst/>
          </a:prstGeom>
        </p:spPr>
      </p:pic>
      <p:pic>
        <p:nvPicPr>
          <p:cNvPr id="10" name="图片 9" descr="/Users/timebook007/Desktop/绿色框.png绿色框"/>
          <p:cNvPicPr>
            <a:picLocks noChangeAspect="1"/>
          </p:cNvPicPr>
          <p:nvPr userDrawn="1"/>
        </p:nvPicPr>
        <p:blipFill>
          <a:blip r:embed="rId3"/>
          <a:srcRect l="16744" t="65554" r="31761" b="20455"/>
          <a:stretch>
            <a:fillRect/>
          </a:stretch>
        </p:blipFill>
        <p:spPr>
          <a:xfrm>
            <a:off x="32903" y="170329"/>
            <a:ext cx="2711087" cy="552301"/>
          </a:xfrm>
          <a:prstGeom prst="rect">
            <a:avLst/>
          </a:prstGeom>
        </p:spPr>
      </p:pic>
      <p:sp>
        <p:nvSpPr>
          <p:cNvPr id="11" name="文本框 7"/>
          <p:cNvSpPr txBox="1"/>
          <p:nvPr userDrawn="1"/>
        </p:nvSpPr>
        <p:spPr>
          <a:xfrm>
            <a:off x="505587" y="153536"/>
            <a:ext cx="17050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 dirty="0">
                <a:solidFill>
                  <a:srgbClr val="70AD47">
                    <a:lumMod val="75000"/>
                  </a:srgbClr>
                </a:solidFill>
                <a:latin typeface="黑体" pitchFamily="49" charset="-122"/>
                <a:ea typeface="黑体" pitchFamily="49" charset="-122"/>
              </a:rPr>
              <a:t>巩固练习</a:t>
            </a:r>
          </a:p>
        </p:txBody>
      </p:sp>
      <p:pic>
        <p:nvPicPr>
          <p:cNvPr id="12" name="图片 11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200198" y="297889"/>
            <a:ext cx="310515" cy="3244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82863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9" descr="图片包含 文字&#10;&#10;描述已自动生成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3401" y="4464508"/>
            <a:ext cx="961472" cy="678991"/>
          </a:xfrm>
          <a:prstGeom prst="rect">
            <a:avLst/>
          </a:prstGeom>
        </p:spPr>
      </p:pic>
      <p:pic>
        <p:nvPicPr>
          <p:cNvPr id="19" name="图片 18" descr="/Users/timebook007/Desktop/绿色框.png绿色框"/>
          <p:cNvPicPr>
            <a:picLocks noChangeAspect="1"/>
          </p:cNvPicPr>
          <p:nvPr userDrawn="1"/>
        </p:nvPicPr>
        <p:blipFill>
          <a:blip r:embed="rId3"/>
          <a:srcRect l="16744" t="65554" r="31761" b="20455"/>
          <a:stretch>
            <a:fillRect/>
          </a:stretch>
        </p:blipFill>
        <p:spPr>
          <a:xfrm>
            <a:off x="32903" y="170329"/>
            <a:ext cx="2711087" cy="552301"/>
          </a:xfrm>
          <a:prstGeom prst="rect">
            <a:avLst/>
          </a:prstGeom>
        </p:spPr>
      </p:pic>
      <p:sp>
        <p:nvSpPr>
          <p:cNvPr id="20" name="文本框 7"/>
          <p:cNvSpPr txBox="1"/>
          <p:nvPr userDrawn="1"/>
        </p:nvSpPr>
        <p:spPr>
          <a:xfrm>
            <a:off x="496622" y="162501"/>
            <a:ext cx="17050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 dirty="0">
                <a:solidFill>
                  <a:schemeClr val="accent6">
                    <a:lumMod val="75000"/>
                  </a:schemeClr>
                </a:solidFill>
                <a:latin typeface="黑体" pitchFamily="49" charset="-122"/>
                <a:ea typeface="黑体" pitchFamily="49" charset="-122"/>
              </a:rPr>
              <a:t>课堂小结</a:t>
            </a:r>
          </a:p>
        </p:txBody>
      </p:sp>
      <p:pic>
        <p:nvPicPr>
          <p:cNvPr id="21" name="图片 20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200198" y="297889"/>
            <a:ext cx="310515" cy="3244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17089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图片 14" descr="图片包含 文字&#10;&#10;描述已自动生成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3401" y="4464508"/>
            <a:ext cx="961472" cy="678991"/>
          </a:xfrm>
          <a:prstGeom prst="rect">
            <a:avLst/>
          </a:prstGeom>
        </p:spPr>
      </p:pic>
      <p:pic>
        <p:nvPicPr>
          <p:cNvPr id="16" name="图片 15" descr="/Users/timebook007/Desktop/绿色框.png绿色框"/>
          <p:cNvPicPr>
            <a:picLocks noChangeAspect="1"/>
          </p:cNvPicPr>
          <p:nvPr userDrawn="1"/>
        </p:nvPicPr>
        <p:blipFill>
          <a:blip r:embed="rId3"/>
          <a:srcRect l="16744" t="65554" r="31761" b="20455"/>
          <a:stretch>
            <a:fillRect/>
          </a:stretch>
        </p:blipFill>
        <p:spPr>
          <a:xfrm>
            <a:off x="32903" y="170329"/>
            <a:ext cx="2711087" cy="552301"/>
          </a:xfrm>
          <a:prstGeom prst="rect">
            <a:avLst/>
          </a:prstGeom>
        </p:spPr>
      </p:pic>
      <p:sp>
        <p:nvSpPr>
          <p:cNvPr id="17" name="文本框 7"/>
          <p:cNvSpPr txBox="1"/>
          <p:nvPr userDrawn="1"/>
        </p:nvSpPr>
        <p:spPr>
          <a:xfrm>
            <a:off x="505587" y="162501"/>
            <a:ext cx="17050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 dirty="0">
                <a:solidFill>
                  <a:srgbClr val="70AD47">
                    <a:lumMod val="75000"/>
                  </a:srgbClr>
                </a:solidFill>
                <a:latin typeface="黑体" pitchFamily="49" charset="-122"/>
                <a:ea typeface="黑体" pitchFamily="49" charset="-122"/>
              </a:rPr>
              <a:t>课后作业</a:t>
            </a:r>
          </a:p>
        </p:txBody>
      </p:sp>
      <p:pic>
        <p:nvPicPr>
          <p:cNvPr id="18" name="图片 17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200198" y="297889"/>
            <a:ext cx="310515" cy="324485"/>
          </a:xfrm>
          <a:prstGeom prst="rect">
            <a:avLst/>
          </a:prstGeom>
        </p:spPr>
      </p:pic>
      <p:grpSp>
        <p:nvGrpSpPr>
          <p:cNvPr id="11" name="组合 10"/>
          <p:cNvGrpSpPr/>
          <p:nvPr userDrawn="1"/>
        </p:nvGrpSpPr>
        <p:grpSpPr>
          <a:xfrm>
            <a:off x="7776607" y="1151453"/>
            <a:ext cx="1301878" cy="3705744"/>
            <a:chOff x="12279" y="2094"/>
            <a:chExt cx="1976" cy="5643"/>
          </a:xfrm>
        </p:grpSpPr>
        <p:pic>
          <p:nvPicPr>
            <p:cNvPr id="12" name="图片 11"/>
            <p:cNvPicPr>
              <a:picLocks noChangeAspect="1"/>
            </p:cNvPicPr>
            <p:nvPr/>
          </p:nvPicPr>
          <p:blipFill rotWithShape="1">
            <a:blip r:embed="rId5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2500" b="99375" l="2917" r="100000">
                          <a14:foregroundMark x1="30972" y1="12083" x2="10694" y2="43854"/>
                          <a14:foregroundMark x1="76667" y1="12188" x2="85694" y2="21667"/>
                          <a14:foregroundMark x1="91528" y1="7083" x2="93472" y2="11979"/>
                          <a14:foregroundMark x1="32639" y1="81667" x2="26528" y2="82604"/>
                          <a14:foregroundMark x1="53750" y1="93021" x2="54583" y2="94688"/>
                          <a14:foregroundMark x1="97222" y1="74688" x2="92917" y2="80208"/>
                          <a14:foregroundMark x1="98056" y1="73438" x2="91528" y2="77708"/>
                          <a14:backgroundMark x1="60833" y1="42083" x2="60417" y2="84375"/>
                          <a14:backgroundMark x1="51528" y1="87708" x2="94722" y2="56042"/>
                          <a14:backgroundMark x1="87500" y1="74167" x2="64444" y2="83958"/>
                        </a14:backgroundRemoval>
                      </a14:imgEffect>
                    </a14:imgLayer>
                  </a14:imgProps>
                </a:ext>
              </a:extLst>
            </a:blip>
            <a:srcRect l="18138" t="76319" r="38665" b="1629"/>
            <a:stretch>
              <a:fillRect/>
            </a:stretch>
          </p:blipFill>
          <p:spPr>
            <a:xfrm rot="180000">
              <a:off x="12323" y="2094"/>
              <a:ext cx="1747" cy="1190"/>
            </a:xfrm>
            <a:prstGeom prst="rect">
              <a:avLst/>
            </a:prstGeom>
          </p:spPr>
        </p:pic>
        <p:pic>
          <p:nvPicPr>
            <p:cNvPr id="13" name="图片 12"/>
            <p:cNvPicPr>
              <a:picLocks noChangeAspect="1"/>
            </p:cNvPicPr>
            <p:nvPr/>
          </p:nvPicPr>
          <p:blipFill rotWithShape="1">
            <a:blip r:embed="rId5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2500" b="99375" l="2917" r="100000">
                          <a14:foregroundMark x1="30972" y1="12083" x2="10694" y2="43854"/>
                          <a14:foregroundMark x1="76667" y1="12188" x2="85694" y2="21667"/>
                          <a14:foregroundMark x1="91528" y1="7083" x2="93472" y2="11979"/>
                          <a14:foregroundMark x1="32639" y1="81667" x2="26528" y2="82604"/>
                          <a14:foregroundMark x1="53750" y1="93021" x2="54583" y2="94688"/>
                          <a14:foregroundMark x1="97222" y1="74688" x2="92917" y2="80208"/>
                          <a14:foregroundMark x1="98056" y1="73438" x2="91528" y2="77708"/>
                          <a14:backgroundMark x1="60833" y1="42083" x2="60417" y2="84375"/>
                          <a14:backgroundMark x1="51528" y1="87708" x2="94722" y2="56042"/>
                          <a14:backgroundMark x1="87500" y1="74167" x2="64444" y2="83958"/>
                        </a14:backgroundRemoval>
                      </a14:imgEffect>
                    </a14:imgLayer>
                  </a14:imgProps>
                </a:ext>
              </a:extLst>
            </a:blip>
            <a:srcRect r="53353" b="48041"/>
            <a:stretch>
              <a:fillRect/>
            </a:stretch>
          </p:blipFill>
          <p:spPr>
            <a:xfrm rot="180000">
              <a:off x="12368" y="4934"/>
              <a:ext cx="1887" cy="2803"/>
            </a:xfrm>
            <a:prstGeom prst="rect">
              <a:avLst/>
            </a:prstGeom>
          </p:spPr>
        </p:pic>
        <p:pic>
          <p:nvPicPr>
            <p:cNvPr id="14" name="图片 13"/>
            <p:cNvPicPr>
              <a:picLocks noChangeAspect="1"/>
            </p:cNvPicPr>
            <p:nvPr/>
          </p:nvPicPr>
          <p:blipFill rotWithShape="1">
            <a:blip r:embed="rId5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2500" b="99375" l="2917" r="100000">
                          <a14:foregroundMark x1="30972" y1="12083" x2="10694" y2="43854"/>
                          <a14:foregroundMark x1="76667" y1="12188" x2="85694" y2="21667"/>
                          <a14:foregroundMark x1="91528" y1="7083" x2="93472" y2="11979"/>
                          <a14:foregroundMark x1="32639" y1="81667" x2="26528" y2="82604"/>
                          <a14:foregroundMark x1="53750" y1="93021" x2="54583" y2="94688"/>
                          <a14:foregroundMark x1="97222" y1="74688" x2="92917" y2="80208"/>
                          <a14:foregroundMark x1="98056" y1="73438" x2="91528" y2="77708"/>
                          <a14:backgroundMark x1="60833" y1="42083" x2="60417" y2="84375"/>
                          <a14:backgroundMark x1="51528" y1="87708" x2="94722" y2="56042"/>
                          <a14:backgroundMark x1="87500" y1="74167" x2="64444" y2="83958"/>
                        </a14:backgroundRemoval>
                      </a14:imgEffect>
                    </a14:imgLayer>
                  </a14:imgProps>
                </a:ext>
              </a:extLst>
            </a:blip>
            <a:srcRect l="55962" r="-760" b="75616"/>
            <a:stretch>
              <a:fillRect/>
            </a:stretch>
          </p:blipFill>
          <p:spPr>
            <a:xfrm rot="180000">
              <a:off x="12279" y="3525"/>
              <a:ext cx="1812" cy="131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7224849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59" t="21331" r="6846" b="29800"/>
          <a:stretch>
            <a:fillRect/>
          </a:stretch>
        </p:blipFill>
        <p:spPr>
          <a:xfrm>
            <a:off x="-635" y="-190500"/>
            <a:ext cx="9149080" cy="5411980"/>
          </a:xfrm>
          <a:prstGeom prst="rect">
            <a:avLst/>
          </a:prstGeom>
        </p:spPr>
      </p:pic>
      <p:pic>
        <p:nvPicPr>
          <p:cNvPr id="10" name="图片 9" descr="/Users/timebook007/Desktop/绿色框.png绿色框"/>
          <p:cNvPicPr>
            <a:picLocks noChangeAspect="1"/>
          </p:cNvPicPr>
          <p:nvPr userDrawn="1"/>
        </p:nvPicPr>
        <p:blipFill>
          <a:blip r:embed="rId3"/>
          <a:srcRect l="16744" t="65554" r="31761" b="20455"/>
          <a:stretch>
            <a:fillRect/>
          </a:stretch>
        </p:blipFill>
        <p:spPr>
          <a:xfrm>
            <a:off x="154823" y="170329"/>
            <a:ext cx="2711087" cy="552301"/>
          </a:xfrm>
          <a:prstGeom prst="rect">
            <a:avLst/>
          </a:prstGeom>
        </p:spPr>
      </p:pic>
      <p:sp>
        <p:nvSpPr>
          <p:cNvPr id="11" name="文本框 7"/>
          <p:cNvSpPr txBox="1"/>
          <p:nvPr userDrawn="1"/>
        </p:nvSpPr>
        <p:spPr>
          <a:xfrm>
            <a:off x="627507" y="148888"/>
            <a:ext cx="17050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 dirty="0">
                <a:solidFill>
                  <a:srgbClr val="70AD47">
                    <a:lumMod val="75000"/>
                  </a:srgbClr>
                </a:solidFill>
                <a:latin typeface="黑体" pitchFamily="49" charset="-122"/>
                <a:ea typeface="黑体" pitchFamily="49" charset="-122"/>
              </a:rPr>
              <a:t>板书设计</a:t>
            </a:r>
          </a:p>
        </p:txBody>
      </p:sp>
      <p:pic>
        <p:nvPicPr>
          <p:cNvPr id="12" name="图片 11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322118" y="297889"/>
            <a:ext cx="310515" cy="3244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61157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>
            <a:lumMod val="95000"/>
            <a:alpha val="22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 descr="七彩课堂4个字.png"/>
          <p:cNvPicPr>
            <a:picLocks noChangeAspect="1"/>
          </p:cNvPicPr>
          <p:nvPr userDrawn="1"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03249" y="41028"/>
            <a:ext cx="1370357" cy="5378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1136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0" r:id="rId1"/>
    <p:sldLayoutId id="2147483681" r:id="rId2"/>
    <p:sldLayoutId id="2147483683" r:id="rId3"/>
    <p:sldLayoutId id="2147483685" r:id="rId4"/>
    <p:sldLayoutId id="2147483686" r:id="rId5"/>
    <p:sldLayoutId id="2147483687" r:id="rId6"/>
    <p:sldLayoutId id="2147483693" r:id="rId7"/>
    <p:sldLayoutId id="2147483690" r:id="rId8"/>
    <p:sldLayoutId id="2147483691" r:id="rId9"/>
    <p:sldLayoutId id="2147483692" r:id="rId10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17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emf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emf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矩形 11"/>
          <p:cNvSpPr/>
          <p:nvPr/>
        </p:nvSpPr>
        <p:spPr>
          <a:xfrm>
            <a:off x="2671935" y="2872100"/>
            <a:ext cx="3742050" cy="684803"/>
          </a:xfrm>
          <a:prstGeom prst="rect">
            <a:avLst/>
          </a:prstGeom>
          <a:noFill/>
          <a:effectLst>
            <a:softEdge rad="0"/>
          </a:effectLst>
        </p:spPr>
        <p:txBody>
          <a:bodyPr wrap="none" lIns="68580" tIns="34290" rIns="68580" bIns="34290" rtlCol="0">
            <a:spAutoFit/>
          </a:bodyPr>
          <a:lstStyle/>
          <a:p>
            <a:pPr algn="ctr"/>
            <a:r>
              <a:rPr lang="zh-CN" altLang="en-US" sz="4000" b="1" dirty="0">
                <a:solidFill>
                  <a:schemeClr val="bg1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第</a:t>
            </a:r>
            <a:r>
              <a:rPr lang="en-US" altLang="zh-CN" sz="4000" b="1" dirty="0">
                <a:solidFill>
                  <a:schemeClr val="bg1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3</a:t>
            </a:r>
            <a:r>
              <a:rPr lang="zh-CN" altLang="en-US" sz="4000" b="1" dirty="0">
                <a:solidFill>
                  <a:schemeClr val="bg1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课时 练习六</a:t>
            </a:r>
          </a:p>
        </p:txBody>
      </p:sp>
      <p:sp>
        <p:nvSpPr>
          <p:cNvPr id="4" name="矩形 3"/>
          <p:cNvSpPr/>
          <p:nvPr/>
        </p:nvSpPr>
        <p:spPr>
          <a:xfrm>
            <a:off x="1219615" y="1742392"/>
            <a:ext cx="6646691" cy="746358"/>
          </a:xfrm>
          <a:prstGeom prst="rect">
            <a:avLst/>
          </a:prstGeom>
        </p:spPr>
        <p:txBody>
          <a:bodyPr wrap="none" lIns="68580" tIns="34290" rIns="68580" bIns="34290">
            <a:spAutoFit/>
          </a:bodyPr>
          <a:lstStyle/>
          <a:p>
            <a:r>
              <a:rPr lang="zh-CN" altLang="en-US" sz="4400" b="1" dirty="0">
                <a:solidFill>
                  <a:schemeClr val="bg1"/>
                </a:solidFill>
                <a:latin typeface="宋体" pitchFamily="2" charset="-122"/>
                <a:ea typeface="宋体" pitchFamily="2" charset="-122"/>
              </a:rPr>
              <a:t>第七单元 用方程</a:t>
            </a:r>
            <a:r>
              <a:rPr lang="zh-CN" altLang="en-US" sz="4400" b="1" dirty="0" smtClean="0">
                <a:solidFill>
                  <a:schemeClr val="bg1"/>
                </a:solidFill>
                <a:latin typeface="宋体" pitchFamily="2" charset="-122"/>
                <a:ea typeface="宋体" pitchFamily="2" charset="-122"/>
              </a:rPr>
              <a:t>解决</a:t>
            </a:r>
            <a:r>
              <a:rPr lang="zh-CN" altLang="en-US" sz="4400" b="1" dirty="0">
                <a:solidFill>
                  <a:schemeClr val="bg1"/>
                </a:solidFill>
                <a:latin typeface="宋体" pitchFamily="2" charset="-122"/>
                <a:ea typeface="宋体" pitchFamily="2" charset="-122"/>
              </a:rPr>
              <a:t>问题</a:t>
            </a:r>
          </a:p>
        </p:txBody>
      </p:sp>
    </p:spTree>
    <p:extLst>
      <p:ext uri="{BB962C8B-B14F-4D97-AF65-F5344CB8AC3E}">
        <p14:creationId xmlns:p14="http://schemas.microsoft.com/office/powerpoint/2010/main" val="21687735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7" name="组合 66"/>
          <p:cNvGrpSpPr/>
          <p:nvPr/>
        </p:nvGrpSpPr>
        <p:grpSpPr>
          <a:xfrm>
            <a:off x="467882" y="520698"/>
            <a:ext cx="405578" cy="523220"/>
            <a:chOff x="152631" y="723992"/>
            <a:chExt cx="405578" cy="523220"/>
          </a:xfrm>
        </p:grpSpPr>
        <p:sp>
          <p:nvSpPr>
            <p:cNvPr id="68" name="椭圆 67"/>
            <p:cNvSpPr/>
            <p:nvPr/>
          </p:nvSpPr>
          <p:spPr>
            <a:xfrm>
              <a:off x="152631" y="811865"/>
              <a:ext cx="405578" cy="406800"/>
            </a:xfrm>
            <a:prstGeom prst="ellipse">
              <a:avLst/>
            </a:prstGeom>
            <a:solidFill>
              <a:srgbClr val="FFC000"/>
            </a:solidFill>
            <a:ln>
              <a:solidFill>
                <a:srgbClr val="FF99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9" name="矩形 68"/>
            <p:cNvSpPr/>
            <p:nvPr/>
          </p:nvSpPr>
          <p:spPr>
            <a:xfrm>
              <a:off x="172517" y="723992"/>
              <a:ext cx="365806" cy="52322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US" altLang="zh-CN" sz="2800" b="1" dirty="0">
                  <a:ln w="0"/>
                  <a:solidFill>
                    <a:schemeClr val="bg1"/>
                  </a:solidFill>
                  <a:latin typeface="黑体" pitchFamily="49" charset="-122"/>
                  <a:ea typeface="黑体" pitchFamily="49" charset="-122"/>
                  <a:cs typeface="Times New Roman" panose="02020603050405020304" pitchFamily="18" charset="0"/>
                </a:rPr>
                <a:t>3</a:t>
              </a:r>
              <a:endParaRPr lang="zh-CN" altLang="en-US" sz="2800" b="1" cap="none" spc="0" dirty="0">
                <a:ln w="0"/>
                <a:solidFill>
                  <a:schemeClr val="bg1"/>
                </a:solidFill>
                <a:latin typeface="黑体" pitchFamily="49" charset="-122"/>
                <a:ea typeface="黑体" pitchFamily="49" charset="-122"/>
              </a:endParaRPr>
            </a:p>
          </p:txBody>
        </p:sp>
      </p:grpSp>
      <p:sp>
        <p:nvSpPr>
          <p:cNvPr id="27" name="矩形 26"/>
          <p:cNvSpPr/>
          <p:nvPr/>
        </p:nvSpPr>
        <p:spPr>
          <a:xfrm>
            <a:off x="873460" y="574902"/>
            <a:ext cx="779429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zh-CN" altLang="en-US" sz="2400" b="1" dirty="0"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笼子里</a:t>
            </a:r>
            <a:r>
              <a:rPr lang="zh-CN" altLang="en-US" sz="2400" b="1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有白兔、灰兔若干只。白兔的只数是灰兔的</a:t>
            </a:r>
            <a:r>
              <a:rPr lang="en-US" altLang="zh-CN" sz="2400" b="1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3</a:t>
            </a:r>
            <a:r>
              <a:rPr lang="zh-CN" altLang="en-US" sz="2400" b="1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倍，灰兔比白兔少</a:t>
            </a:r>
            <a:r>
              <a:rPr lang="en-US" altLang="zh-CN" sz="2400" b="1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8</a:t>
            </a:r>
            <a:r>
              <a:rPr lang="zh-CN" altLang="en-US" sz="2400" b="1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只，</a:t>
            </a:r>
            <a:r>
              <a:rPr lang="zh-CN" altLang="en-US" sz="2400" b="1" dirty="0"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白兔、灰兔各几只？</a:t>
            </a:r>
          </a:p>
        </p:txBody>
      </p:sp>
      <p:sp>
        <p:nvSpPr>
          <p:cNvPr id="2" name="矩形 1">
            <a:extLst>
              <a:ext uri="{FF2B5EF4-FFF2-40B4-BE49-F238E27FC236}">
                <a16:creationId xmlns:a16="http://schemas.microsoft.com/office/drawing/2014/main" xmlns="" id="{DC3A980A-B529-3D85-01FA-D706E97704AF}"/>
              </a:ext>
            </a:extLst>
          </p:cNvPr>
          <p:cNvSpPr/>
          <p:nvPr/>
        </p:nvSpPr>
        <p:spPr>
          <a:xfrm>
            <a:off x="961617" y="1973631"/>
            <a:ext cx="4850921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>
              <a:lnSpc>
                <a:spcPct val="125000"/>
              </a:lnSpc>
            </a:pPr>
            <a:r>
              <a:rPr lang="zh-CN" altLang="en-US" sz="2400" b="1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解：设灰兔有</a:t>
            </a:r>
            <a:r>
              <a:rPr lang="en-US" altLang="zh-CN" sz="2400" b="1" i="1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x</a:t>
            </a:r>
            <a:r>
              <a:rPr lang="zh-CN" altLang="en-US" sz="2400" b="1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只，则白兔有</a:t>
            </a:r>
            <a:r>
              <a:rPr lang="en-US" altLang="zh-CN" sz="2400" b="1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3</a:t>
            </a:r>
            <a:r>
              <a:rPr lang="en-US" altLang="zh-CN" sz="2400" b="1" i="1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x</a:t>
            </a:r>
            <a:r>
              <a:rPr lang="zh-CN" altLang="en-US" sz="2400" b="1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只。</a:t>
            </a:r>
          </a:p>
        </p:txBody>
      </p:sp>
      <p:pic>
        <p:nvPicPr>
          <p:cNvPr id="3" name="Picture 11">
            <a:extLst>
              <a:ext uri="{FF2B5EF4-FFF2-40B4-BE49-F238E27FC236}">
                <a16:creationId xmlns:a16="http://schemas.microsoft.com/office/drawing/2014/main" xmlns="" id="{DED54462-5BCC-E3C2-A2CE-AE11366538F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6068" t="5064" r="3719" b="5074"/>
          <a:stretch/>
        </p:blipFill>
        <p:spPr>
          <a:xfrm>
            <a:off x="6109453" y="1556963"/>
            <a:ext cx="2261061" cy="1221971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4" name="矩形 3">
            <a:extLst>
              <a:ext uri="{FF2B5EF4-FFF2-40B4-BE49-F238E27FC236}">
                <a16:creationId xmlns:a16="http://schemas.microsoft.com/office/drawing/2014/main" xmlns="" id="{11D02E8A-BCEC-3E06-859D-6A6BBD7A35B9}"/>
              </a:ext>
            </a:extLst>
          </p:cNvPr>
          <p:cNvSpPr/>
          <p:nvPr/>
        </p:nvSpPr>
        <p:spPr>
          <a:xfrm>
            <a:off x="2486629" y="2419863"/>
            <a:ext cx="1553357" cy="506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>
              <a:lnSpc>
                <a:spcPct val="125000"/>
              </a:lnSpc>
            </a:pPr>
            <a:r>
              <a:rPr lang="en-US" altLang="zh-CN" sz="2400" b="1" dirty="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3</a:t>
            </a:r>
            <a:r>
              <a:rPr lang="en-US" altLang="zh-CN" sz="2400" b="1" i="1" dirty="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x</a:t>
            </a:r>
            <a:r>
              <a:rPr lang="en-US" altLang="zh-CN" sz="2400" b="1" dirty="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–</a:t>
            </a:r>
            <a:r>
              <a:rPr lang="en-US" altLang="zh-CN" sz="2400" b="1" i="1" dirty="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x</a:t>
            </a:r>
            <a:r>
              <a:rPr lang="en-US" altLang="zh-CN" sz="2400" b="1" dirty="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=8</a:t>
            </a:r>
          </a:p>
        </p:txBody>
      </p:sp>
      <p:sp>
        <p:nvSpPr>
          <p:cNvPr id="5" name="矩形 4">
            <a:extLst>
              <a:ext uri="{FF2B5EF4-FFF2-40B4-BE49-F238E27FC236}">
                <a16:creationId xmlns:a16="http://schemas.microsoft.com/office/drawing/2014/main" xmlns="" id="{83F8E265-7894-EA98-F137-E9DC75DC19AA}"/>
              </a:ext>
            </a:extLst>
          </p:cNvPr>
          <p:cNvSpPr/>
          <p:nvPr/>
        </p:nvSpPr>
        <p:spPr>
          <a:xfrm>
            <a:off x="2796727" y="2819095"/>
            <a:ext cx="1553357" cy="506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>
              <a:lnSpc>
                <a:spcPct val="125000"/>
              </a:lnSpc>
            </a:pPr>
            <a:r>
              <a:rPr lang="en-US" altLang="zh-CN" sz="2400" b="1" dirty="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2</a:t>
            </a:r>
            <a:r>
              <a:rPr lang="en-US" altLang="zh-CN" sz="2400" b="1" i="1" dirty="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x</a:t>
            </a:r>
            <a:r>
              <a:rPr lang="en-US" altLang="zh-CN" sz="2400" b="1" dirty="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=8</a:t>
            </a:r>
          </a:p>
        </p:txBody>
      </p:sp>
      <p:sp>
        <p:nvSpPr>
          <p:cNvPr id="6" name="矩形 5">
            <a:extLst>
              <a:ext uri="{FF2B5EF4-FFF2-40B4-BE49-F238E27FC236}">
                <a16:creationId xmlns:a16="http://schemas.microsoft.com/office/drawing/2014/main" xmlns="" id="{9224F3FD-4316-1151-89EF-4D541C198861}"/>
              </a:ext>
            </a:extLst>
          </p:cNvPr>
          <p:cNvSpPr/>
          <p:nvPr/>
        </p:nvSpPr>
        <p:spPr>
          <a:xfrm>
            <a:off x="2969361" y="3218327"/>
            <a:ext cx="1553357" cy="506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>
              <a:lnSpc>
                <a:spcPct val="125000"/>
              </a:lnSpc>
            </a:pPr>
            <a:r>
              <a:rPr lang="en-US" altLang="zh-CN" sz="2400" b="1" i="1" dirty="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x</a:t>
            </a:r>
            <a:r>
              <a:rPr lang="en-US" altLang="zh-CN" sz="2400" b="1" dirty="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=4</a:t>
            </a:r>
          </a:p>
        </p:txBody>
      </p:sp>
      <p:sp>
        <p:nvSpPr>
          <p:cNvPr id="7" name="矩形 6">
            <a:extLst>
              <a:ext uri="{FF2B5EF4-FFF2-40B4-BE49-F238E27FC236}">
                <a16:creationId xmlns:a16="http://schemas.microsoft.com/office/drawing/2014/main" xmlns="" id="{9D617B07-51C0-0703-5BC4-97BDED5559FF}"/>
              </a:ext>
            </a:extLst>
          </p:cNvPr>
          <p:cNvSpPr/>
          <p:nvPr/>
        </p:nvSpPr>
        <p:spPr>
          <a:xfrm>
            <a:off x="1258532" y="4020508"/>
            <a:ext cx="4850921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>
              <a:lnSpc>
                <a:spcPct val="125000"/>
              </a:lnSpc>
            </a:pPr>
            <a:r>
              <a:rPr lang="zh-CN" altLang="en-US" sz="2400" b="1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答：白兔有</a:t>
            </a:r>
            <a:r>
              <a:rPr lang="en-US" altLang="zh-CN" sz="2400" b="1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12</a:t>
            </a:r>
            <a:r>
              <a:rPr lang="zh-CN" altLang="en-US" sz="2400" b="1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只，灰兔有</a:t>
            </a:r>
            <a:r>
              <a:rPr lang="en-US" altLang="zh-CN" sz="2400" b="1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4</a:t>
            </a:r>
            <a:r>
              <a:rPr lang="zh-CN" altLang="en-US" sz="2400" b="1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只。</a:t>
            </a:r>
          </a:p>
        </p:txBody>
      </p:sp>
      <p:sp>
        <p:nvSpPr>
          <p:cNvPr id="8" name="矩形 7">
            <a:extLst>
              <a:ext uri="{FF2B5EF4-FFF2-40B4-BE49-F238E27FC236}">
                <a16:creationId xmlns:a16="http://schemas.microsoft.com/office/drawing/2014/main" xmlns="" id="{32547053-0758-D82F-9DFA-9396FA5963B2}"/>
              </a:ext>
            </a:extLst>
          </p:cNvPr>
          <p:cNvSpPr/>
          <p:nvPr/>
        </p:nvSpPr>
        <p:spPr>
          <a:xfrm>
            <a:off x="2289681" y="3617559"/>
            <a:ext cx="1947252" cy="5107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>
              <a:lnSpc>
                <a:spcPct val="125000"/>
              </a:lnSpc>
            </a:pPr>
            <a:r>
              <a:rPr lang="en-US" altLang="zh-CN" sz="2400" b="1" i="1" dirty="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x</a:t>
            </a:r>
            <a:r>
              <a:rPr lang="en-US" altLang="zh-CN" sz="2400" b="1" dirty="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+8=4+8=12</a:t>
            </a:r>
          </a:p>
        </p:txBody>
      </p:sp>
      <p:grpSp>
        <p:nvGrpSpPr>
          <p:cNvPr id="16" name="组合 15"/>
          <p:cNvGrpSpPr/>
          <p:nvPr/>
        </p:nvGrpSpPr>
        <p:grpSpPr>
          <a:xfrm>
            <a:off x="5269664" y="4623653"/>
            <a:ext cx="3874336" cy="430304"/>
            <a:chOff x="5304502" y="544377"/>
            <a:chExt cx="3874336" cy="430304"/>
          </a:xfrm>
        </p:grpSpPr>
        <p:sp>
          <p:nvSpPr>
            <p:cNvPr id="17" name="文本框 5"/>
            <p:cNvSpPr txBox="1"/>
            <p:nvPr/>
          </p:nvSpPr>
          <p:spPr>
            <a:xfrm>
              <a:off x="5690816" y="666904"/>
              <a:ext cx="3488022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1400" spc="300" dirty="0">
                  <a:ln w="0"/>
                  <a:latin typeface="黑体" pitchFamily="49" charset="-122"/>
                  <a:ea typeface="黑体" pitchFamily="49" charset="-122"/>
                  <a:cs typeface="Yuanti SC" panose="02010600040101010101" charset="-122"/>
                </a:rPr>
                <a:t>选自教材第</a:t>
              </a:r>
              <a:r>
                <a:rPr lang="en-US" altLang="zh-CN" sz="1400" spc="300" dirty="0">
                  <a:ln w="0"/>
                  <a:latin typeface="黑体" pitchFamily="49" charset="-122"/>
                  <a:ea typeface="黑体" pitchFamily="49" charset="-122"/>
                  <a:cs typeface="Yuanti SC" panose="02010600040101010101" charset="-122"/>
                </a:rPr>
                <a:t>73</a:t>
              </a:r>
              <a:r>
                <a:rPr lang="zh-CN" altLang="en-US" sz="1400" spc="300" dirty="0">
                  <a:ln w="0"/>
                  <a:latin typeface="黑体" pitchFamily="49" charset="-122"/>
                  <a:ea typeface="黑体" pitchFamily="49" charset="-122"/>
                  <a:cs typeface="Yuanti SC" panose="02010600040101010101" charset="-122"/>
                </a:rPr>
                <a:t>～</a:t>
              </a:r>
              <a:r>
                <a:rPr lang="en-US" altLang="zh-CN" sz="1400" spc="300" dirty="0">
                  <a:ln w="0"/>
                  <a:latin typeface="黑体" pitchFamily="49" charset="-122"/>
                  <a:ea typeface="黑体" pitchFamily="49" charset="-122"/>
                  <a:cs typeface="Yuanti SC" panose="02010600040101010101" charset="-122"/>
                </a:rPr>
                <a:t>74</a:t>
              </a:r>
              <a:r>
                <a:rPr lang="zh-CN" altLang="en-US" sz="1400" spc="300" dirty="0">
                  <a:ln w="0"/>
                  <a:latin typeface="黑体" pitchFamily="49" charset="-122"/>
                  <a:ea typeface="黑体" pitchFamily="49" charset="-122"/>
                  <a:cs typeface="Yuanti SC" panose="02010600040101010101" charset="-122"/>
                </a:rPr>
                <a:t>页练习</a:t>
              </a:r>
              <a:r>
                <a:rPr lang="zh-CN" altLang="en-US" sz="1400" spc="300" dirty="0" smtClean="0">
                  <a:ln w="0"/>
                  <a:latin typeface="黑体" pitchFamily="49" charset="-122"/>
                  <a:ea typeface="黑体" pitchFamily="49" charset="-122"/>
                  <a:cs typeface="Yuanti SC" panose="02010600040101010101" charset="-122"/>
                </a:rPr>
                <a:t>六第</a:t>
              </a:r>
              <a:r>
                <a:rPr lang="en-US" altLang="zh-CN" sz="1400" spc="300" dirty="0" smtClean="0">
                  <a:ln w="0"/>
                  <a:latin typeface="黑体" pitchFamily="49" charset="-122"/>
                  <a:ea typeface="黑体" pitchFamily="49" charset="-122"/>
                  <a:cs typeface="Yuanti SC" panose="02010600040101010101" charset="-122"/>
                </a:rPr>
                <a:t>3</a:t>
              </a:r>
              <a:r>
                <a:rPr lang="zh-CN" altLang="en-US" sz="1400" spc="300" dirty="0" smtClean="0">
                  <a:ln w="0"/>
                  <a:latin typeface="黑体" pitchFamily="49" charset="-122"/>
                  <a:ea typeface="黑体" pitchFamily="49" charset="-122"/>
                  <a:cs typeface="Yuanti SC" panose="02010600040101010101" charset="-122"/>
                </a:rPr>
                <a:t>题</a:t>
              </a:r>
              <a:endParaRPr kumimoji="1" lang="zh-CN" altLang="en-US" sz="1400" dirty="0">
                <a:latin typeface="黑体" pitchFamily="49" charset="-122"/>
                <a:ea typeface="黑体" pitchFamily="49" charset="-122"/>
              </a:endParaRPr>
            </a:p>
          </p:txBody>
        </p:sp>
        <p:pic>
          <p:nvPicPr>
            <p:cNvPr id="18" name="图片 17" descr="/Users/timebook007/Desktop/预览图_千图网_编号34849461.png预览图_千图网_编号34849461"/>
            <p:cNvPicPr>
              <a:picLocks noChangeAspect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>
            <a:xfrm rot="21084060" flipH="1">
              <a:off x="5304502" y="544377"/>
              <a:ext cx="412750" cy="412750"/>
            </a:xfrm>
            <a:prstGeom prst="rect">
              <a:avLst/>
            </a:prstGeom>
          </p:spPr>
        </p:pic>
      </p:grpSp>
      <p:sp>
        <p:nvSpPr>
          <p:cNvPr id="19" name="TextBox 2">
            <a:extLst>
              <a:ext uri="{FF2B5EF4-FFF2-40B4-BE49-F238E27FC236}">
                <a16:creationId xmlns:a16="http://schemas.microsoft.com/office/drawing/2014/main" xmlns="" id="{0F7F166D-C525-34CA-F634-360317E1622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65152" y="1466532"/>
            <a:ext cx="4073004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en-US"/>
            </a:defPPr>
            <a:lvl1pPr>
              <a:defRPr sz="2400" b="1">
                <a:solidFill>
                  <a:srgbClr val="00B05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defRPr>
            </a:lvl1pPr>
            <a:lvl2pPr marL="742950" indent="-285750" eaLnBrk="0" hangingPunct="0">
              <a:defRPr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en-US" dirty="0" smtClean="0">
                <a:solidFill>
                  <a:srgbClr val="0000FF"/>
                </a:solidFill>
              </a:rPr>
              <a:t>灰兔只数</a:t>
            </a:r>
            <a:r>
              <a:rPr lang="en-US" altLang="zh-CN" dirty="0" smtClean="0">
                <a:solidFill>
                  <a:srgbClr val="0000FF"/>
                </a:solidFill>
              </a:rPr>
              <a:t>×3</a:t>
            </a:r>
            <a:r>
              <a:rPr lang="zh-CN" altLang="en-US" dirty="0" smtClean="0">
                <a:solidFill>
                  <a:srgbClr val="0000FF"/>
                </a:solidFill>
              </a:rPr>
              <a:t>－灰兔只数</a:t>
            </a:r>
            <a:r>
              <a:rPr lang="en-US" altLang="zh-CN" dirty="0" smtClean="0">
                <a:solidFill>
                  <a:srgbClr val="0000FF"/>
                </a:solidFill>
              </a:rPr>
              <a:t>=8</a:t>
            </a:r>
            <a:endParaRPr lang="zh-CN" altLang="en-US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37219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5" grpId="0"/>
      <p:bldP spid="6" grpId="0"/>
      <p:bldP spid="7" grpId="0"/>
      <p:bldP spid="8" grpId="0"/>
      <p:bldP spid="19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" name="组合 27"/>
          <p:cNvGrpSpPr/>
          <p:nvPr/>
        </p:nvGrpSpPr>
        <p:grpSpPr>
          <a:xfrm>
            <a:off x="489564" y="534263"/>
            <a:ext cx="405578" cy="523220"/>
            <a:chOff x="152631" y="723992"/>
            <a:chExt cx="405578" cy="523220"/>
          </a:xfrm>
        </p:grpSpPr>
        <p:sp>
          <p:nvSpPr>
            <p:cNvPr id="29" name="椭圆 28"/>
            <p:cNvSpPr/>
            <p:nvPr/>
          </p:nvSpPr>
          <p:spPr>
            <a:xfrm>
              <a:off x="152631" y="811865"/>
              <a:ext cx="405578" cy="406800"/>
            </a:xfrm>
            <a:prstGeom prst="ellipse">
              <a:avLst/>
            </a:prstGeom>
            <a:solidFill>
              <a:srgbClr val="FFC000"/>
            </a:solidFill>
            <a:ln>
              <a:solidFill>
                <a:srgbClr val="FF99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0" name="矩形 29"/>
            <p:cNvSpPr/>
            <p:nvPr/>
          </p:nvSpPr>
          <p:spPr>
            <a:xfrm>
              <a:off x="152631" y="723992"/>
              <a:ext cx="365806" cy="52322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US" altLang="zh-CN" sz="2800" b="1" dirty="0">
                  <a:ln w="0"/>
                  <a:solidFill>
                    <a:schemeClr val="bg1"/>
                  </a:solidFill>
                  <a:latin typeface="黑体" pitchFamily="49" charset="-122"/>
                  <a:ea typeface="黑体" pitchFamily="49" charset="-122"/>
                  <a:cs typeface="Times New Roman" panose="02020603050405020304" pitchFamily="18" charset="0"/>
                </a:rPr>
                <a:t>4</a:t>
              </a:r>
              <a:endParaRPr lang="zh-CN" altLang="en-US" sz="2800" b="1" cap="none" spc="0" dirty="0">
                <a:ln w="0"/>
                <a:solidFill>
                  <a:schemeClr val="bg1"/>
                </a:solidFill>
                <a:latin typeface="黑体" pitchFamily="49" charset="-122"/>
                <a:ea typeface="黑体" pitchFamily="49" charset="-122"/>
              </a:endParaRPr>
            </a:p>
          </p:txBody>
        </p:sp>
      </p:grpSp>
      <p:sp>
        <p:nvSpPr>
          <p:cNvPr id="108" name="矩形 107"/>
          <p:cNvSpPr/>
          <p:nvPr/>
        </p:nvSpPr>
        <p:spPr>
          <a:xfrm>
            <a:off x="895142" y="558318"/>
            <a:ext cx="7916174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zh-CN" altLang="en-US" sz="2400" b="1" dirty="0"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李阿姨买了</a:t>
            </a:r>
            <a:r>
              <a:rPr lang="zh-CN" altLang="en-US" sz="2400" b="1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橘子和香蕉各</a:t>
            </a:r>
            <a:r>
              <a:rPr lang="en-US" altLang="zh-CN" sz="2400" b="1" dirty="0" smtClean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1 kg</a:t>
            </a:r>
            <a:r>
              <a:rPr lang="zh-CN" altLang="en-US" sz="2400" b="1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，共花了</a:t>
            </a:r>
            <a:r>
              <a:rPr lang="en-US" altLang="zh-CN" sz="2400" b="1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7.2</a:t>
            </a:r>
            <a:r>
              <a:rPr lang="zh-CN" altLang="en-US" sz="2400" b="1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元。如果香蕉</a:t>
            </a:r>
            <a:r>
              <a:rPr lang="zh-CN" altLang="en-US" sz="2400" b="1" dirty="0" smtClean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的</a:t>
            </a:r>
            <a:r>
              <a:rPr lang="zh-CN" altLang="en-US" sz="2400" b="1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价钱</a:t>
            </a:r>
            <a:r>
              <a:rPr lang="zh-CN" altLang="en-US" sz="2400" b="1" dirty="0" smtClean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是</a:t>
            </a:r>
            <a:r>
              <a:rPr lang="zh-CN" altLang="en-US" sz="2400" b="1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橘子的</a:t>
            </a:r>
            <a:r>
              <a:rPr lang="en-US" altLang="zh-CN" sz="2400" b="1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2</a:t>
            </a:r>
            <a:r>
              <a:rPr lang="zh-CN" altLang="en-US" sz="2400" b="1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倍，每千克香蕉和橘子各多少元？先写出等量关系，再列方程解决问题</a:t>
            </a:r>
            <a:r>
              <a:rPr lang="zh-CN" altLang="en-US" sz="2400" b="1" dirty="0"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。</a:t>
            </a:r>
          </a:p>
        </p:txBody>
      </p:sp>
      <p:sp>
        <p:nvSpPr>
          <p:cNvPr id="2" name="矩形 1">
            <a:extLst>
              <a:ext uri="{FF2B5EF4-FFF2-40B4-BE49-F238E27FC236}">
                <a16:creationId xmlns:a16="http://schemas.microsoft.com/office/drawing/2014/main" xmlns="" id="{E2AA70FD-1FFB-ADC4-EA4D-FF8A72AFC2F9}"/>
              </a:ext>
            </a:extLst>
          </p:cNvPr>
          <p:cNvSpPr/>
          <p:nvPr/>
        </p:nvSpPr>
        <p:spPr>
          <a:xfrm>
            <a:off x="1832293" y="2196539"/>
            <a:ext cx="5266776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>
              <a:lnSpc>
                <a:spcPct val="125000"/>
              </a:lnSpc>
            </a:pPr>
            <a:r>
              <a:rPr lang="zh-CN" altLang="en-US" sz="2400" b="1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解：设</a:t>
            </a:r>
            <a:r>
              <a:rPr lang="en-US" altLang="zh-CN" sz="24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1 kg</a:t>
            </a:r>
            <a:r>
              <a:rPr lang="zh-CN" altLang="en-US" sz="2400" b="1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橘子</a:t>
            </a:r>
            <a:r>
              <a:rPr lang="en-US" altLang="zh-CN" sz="2400" b="1" i="1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x</a:t>
            </a:r>
            <a:r>
              <a:rPr lang="zh-CN" altLang="en-US" sz="2400" b="1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元，则</a:t>
            </a:r>
            <a:r>
              <a:rPr lang="en-US" altLang="zh-CN" sz="24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1 kg</a:t>
            </a:r>
            <a:r>
              <a:rPr lang="zh-CN" altLang="en-US" sz="2400" b="1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香蕉</a:t>
            </a:r>
            <a:r>
              <a:rPr lang="en-US" altLang="zh-CN" sz="2400" b="1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2</a:t>
            </a:r>
            <a:r>
              <a:rPr lang="en-US" altLang="zh-CN" sz="2400" b="1" i="1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x</a:t>
            </a:r>
            <a:r>
              <a:rPr lang="zh-CN" altLang="en-US" sz="2400" b="1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元。</a:t>
            </a:r>
          </a:p>
        </p:txBody>
      </p:sp>
      <p:sp>
        <p:nvSpPr>
          <p:cNvPr id="3" name="矩形 2">
            <a:extLst>
              <a:ext uri="{FF2B5EF4-FFF2-40B4-BE49-F238E27FC236}">
                <a16:creationId xmlns:a16="http://schemas.microsoft.com/office/drawing/2014/main" xmlns="" id="{F3FEEFCA-E722-203C-4FB8-B13480A3D01E}"/>
              </a:ext>
            </a:extLst>
          </p:cNvPr>
          <p:cNvSpPr/>
          <p:nvPr/>
        </p:nvSpPr>
        <p:spPr>
          <a:xfrm>
            <a:off x="3357305" y="2620863"/>
            <a:ext cx="1669976" cy="506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>
              <a:lnSpc>
                <a:spcPct val="125000"/>
              </a:lnSpc>
            </a:pPr>
            <a:r>
              <a:rPr lang="en-US" altLang="zh-CN" sz="2400" b="1" dirty="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2</a:t>
            </a:r>
            <a:r>
              <a:rPr lang="en-US" altLang="zh-CN" sz="2400" b="1" i="1" dirty="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x</a:t>
            </a:r>
            <a:r>
              <a:rPr lang="en-US" altLang="zh-CN" sz="2400" b="1" dirty="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+</a:t>
            </a:r>
            <a:r>
              <a:rPr lang="en-US" altLang="zh-CN" sz="2400" b="1" i="1" dirty="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x</a:t>
            </a:r>
            <a:r>
              <a:rPr lang="en-US" altLang="zh-CN" sz="2400" b="1" dirty="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=7.2</a:t>
            </a:r>
          </a:p>
        </p:txBody>
      </p:sp>
      <p:sp>
        <p:nvSpPr>
          <p:cNvPr id="4" name="矩形 3">
            <a:extLst>
              <a:ext uri="{FF2B5EF4-FFF2-40B4-BE49-F238E27FC236}">
                <a16:creationId xmlns:a16="http://schemas.microsoft.com/office/drawing/2014/main" xmlns="" id="{6EC6DFB6-31F6-A20C-0877-A000DDD5A63D}"/>
              </a:ext>
            </a:extLst>
          </p:cNvPr>
          <p:cNvSpPr/>
          <p:nvPr/>
        </p:nvSpPr>
        <p:spPr>
          <a:xfrm>
            <a:off x="3695539" y="2998187"/>
            <a:ext cx="1553357" cy="506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>
              <a:lnSpc>
                <a:spcPct val="125000"/>
              </a:lnSpc>
            </a:pPr>
            <a:r>
              <a:rPr lang="en-US" altLang="zh-CN" sz="2400" b="1" dirty="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3</a:t>
            </a:r>
            <a:r>
              <a:rPr lang="en-US" altLang="zh-CN" sz="2400" b="1" i="1" dirty="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x</a:t>
            </a:r>
            <a:r>
              <a:rPr lang="en-US" altLang="zh-CN" sz="2400" b="1" dirty="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=7.2</a:t>
            </a:r>
          </a:p>
        </p:txBody>
      </p:sp>
      <p:sp>
        <p:nvSpPr>
          <p:cNvPr id="5" name="矩形 4">
            <a:extLst>
              <a:ext uri="{FF2B5EF4-FFF2-40B4-BE49-F238E27FC236}">
                <a16:creationId xmlns:a16="http://schemas.microsoft.com/office/drawing/2014/main" xmlns="" id="{3F349C13-5244-EC7C-BCBB-9219C66716E8}"/>
              </a:ext>
            </a:extLst>
          </p:cNvPr>
          <p:cNvSpPr/>
          <p:nvPr/>
        </p:nvSpPr>
        <p:spPr>
          <a:xfrm>
            <a:off x="3840037" y="3375511"/>
            <a:ext cx="1553357" cy="506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>
              <a:lnSpc>
                <a:spcPct val="125000"/>
              </a:lnSpc>
            </a:pPr>
            <a:r>
              <a:rPr lang="en-US" altLang="zh-CN" sz="2400" b="1" i="1" dirty="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x</a:t>
            </a:r>
            <a:r>
              <a:rPr lang="en-US" altLang="zh-CN" sz="2400" b="1" dirty="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=2.4</a:t>
            </a:r>
          </a:p>
        </p:txBody>
      </p:sp>
      <p:sp>
        <p:nvSpPr>
          <p:cNvPr id="6" name="矩形 5">
            <a:extLst>
              <a:ext uri="{FF2B5EF4-FFF2-40B4-BE49-F238E27FC236}">
                <a16:creationId xmlns:a16="http://schemas.microsoft.com/office/drawing/2014/main" xmlns="" id="{1725A89D-5152-0E9A-C434-7CFBC361D27F}"/>
              </a:ext>
            </a:extLst>
          </p:cNvPr>
          <p:cNvSpPr/>
          <p:nvPr/>
        </p:nvSpPr>
        <p:spPr>
          <a:xfrm>
            <a:off x="3262255" y="3752835"/>
            <a:ext cx="2220133" cy="506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>
              <a:lnSpc>
                <a:spcPct val="125000"/>
              </a:lnSpc>
            </a:pPr>
            <a:r>
              <a:rPr lang="en-US" altLang="zh-CN" sz="2400" b="1" dirty="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2</a:t>
            </a:r>
            <a:r>
              <a:rPr lang="en-US" altLang="zh-CN" sz="2400" b="1" i="1" dirty="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x</a:t>
            </a:r>
            <a:r>
              <a:rPr lang="en-US" altLang="zh-CN" sz="2400" b="1" dirty="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=2×2.4=4.8</a:t>
            </a:r>
          </a:p>
        </p:txBody>
      </p:sp>
      <p:sp>
        <p:nvSpPr>
          <p:cNvPr id="7" name="矩形 6">
            <a:extLst>
              <a:ext uri="{FF2B5EF4-FFF2-40B4-BE49-F238E27FC236}">
                <a16:creationId xmlns:a16="http://schemas.microsoft.com/office/drawing/2014/main" xmlns="" id="{B89224EF-3894-CC22-6325-CC7842E509B6}"/>
              </a:ext>
            </a:extLst>
          </p:cNvPr>
          <p:cNvSpPr/>
          <p:nvPr/>
        </p:nvSpPr>
        <p:spPr>
          <a:xfrm>
            <a:off x="1946860" y="1772215"/>
            <a:ext cx="4850921" cy="506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>
              <a:lnSpc>
                <a:spcPct val="125000"/>
              </a:lnSpc>
            </a:pPr>
            <a:r>
              <a:rPr lang="zh-CN" altLang="en-US" sz="2400" b="1" dirty="0">
                <a:solidFill>
                  <a:srgbClr val="0000FF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橘子</a:t>
            </a:r>
            <a:r>
              <a:rPr lang="zh-CN" altLang="en-US" sz="2400" b="1" dirty="0" smtClean="0">
                <a:solidFill>
                  <a:srgbClr val="0000FF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的价钱</a:t>
            </a:r>
            <a:r>
              <a:rPr lang="en-US" altLang="zh-CN" sz="2400" b="1" dirty="0" smtClean="0">
                <a:solidFill>
                  <a:srgbClr val="0000FF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×2+</a:t>
            </a:r>
            <a:r>
              <a:rPr lang="zh-CN" altLang="en-US" sz="2400" b="1" dirty="0">
                <a:solidFill>
                  <a:srgbClr val="0000FF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橘子的价钱</a:t>
            </a:r>
            <a:r>
              <a:rPr lang="en-US" altLang="zh-CN" sz="2400" b="1" dirty="0">
                <a:solidFill>
                  <a:srgbClr val="0000FF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=7.2</a:t>
            </a:r>
            <a:r>
              <a:rPr lang="zh-CN" altLang="en-US" sz="2400" b="1" dirty="0">
                <a:solidFill>
                  <a:srgbClr val="0000FF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元</a:t>
            </a:r>
            <a:endParaRPr lang="en-US" altLang="zh-CN" sz="2400" b="1" dirty="0">
              <a:solidFill>
                <a:srgbClr val="0000FF"/>
              </a:solidFill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8" name="矩形 7">
            <a:extLst>
              <a:ext uri="{FF2B5EF4-FFF2-40B4-BE49-F238E27FC236}">
                <a16:creationId xmlns:a16="http://schemas.microsoft.com/office/drawing/2014/main" xmlns="" id="{1D3CA2CA-A189-27F4-430A-7238C0A18437}"/>
              </a:ext>
            </a:extLst>
          </p:cNvPr>
          <p:cNvSpPr/>
          <p:nvPr/>
        </p:nvSpPr>
        <p:spPr>
          <a:xfrm>
            <a:off x="1698889" y="4130160"/>
            <a:ext cx="6097875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>
              <a:lnSpc>
                <a:spcPct val="125000"/>
              </a:lnSpc>
            </a:pPr>
            <a:r>
              <a:rPr lang="zh-CN" altLang="en-US" sz="2400" b="1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答：每千克香蕉</a:t>
            </a:r>
            <a:r>
              <a:rPr lang="en-US" altLang="zh-CN" sz="2400" b="1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4.8</a:t>
            </a:r>
            <a:r>
              <a:rPr lang="zh-CN" altLang="en-US" sz="2400" b="1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元，每千克橘子</a:t>
            </a:r>
            <a:r>
              <a:rPr lang="en-US" altLang="zh-CN" sz="2400" b="1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2.4</a:t>
            </a:r>
            <a:r>
              <a:rPr lang="zh-CN" altLang="en-US" sz="2400" b="1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元。</a:t>
            </a:r>
          </a:p>
        </p:txBody>
      </p:sp>
      <p:grpSp>
        <p:nvGrpSpPr>
          <p:cNvPr id="16" name="组合 15"/>
          <p:cNvGrpSpPr/>
          <p:nvPr/>
        </p:nvGrpSpPr>
        <p:grpSpPr>
          <a:xfrm>
            <a:off x="5269664" y="4623653"/>
            <a:ext cx="3874336" cy="430304"/>
            <a:chOff x="5304502" y="544377"/>
            <a:chExt cx="3874336" cy="430304"/>
          </a:xfrm>
        </p:grpSpPr>
        <p:sp>
          <p:nvSpPr>
            <p:cNvPr id="17" name="文本框 5"/>
            <p:cNvSpPr txBox="1"/>
            <p:nvPr/>
          </p:nvSpPr>
          <p:spPr>
            <a:xfrm>
              <a:off x="5690816" y="666904"/>
              <a:ext cx="3488022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1400" spc="300" dirty="0">
                  <a:ln w="0"/>
                  <a:latin typeface="黑体" pitchFamily="49" charset="-122"/>
                  <a:ea typeface="黑体" pitchFamily="49" charset="-122"/>
                  <a:cs typeface="Yuanti SC" panose="02010600040101010101" charset="-122"/>
                </a:rPr>
                <a:t>选自教材第</a:t>
              </a:r>
              <a:r>
                <a:rPr lang="en-US" altLang="zh-CN" sz="1400" spc="300" dirty="0">
                  <a:ln w="0"/>
                  <a:latin typeface="黑体" pitchFamily="49" charset="-122"/>
                  <a:ea typeface="黑体" pitchFamily="49" charset="-122"/>
                  <a:cs typeface="Yuanti SC" panose="02010600040101010101" charset="-122"/>
                </a:rPr>
                <a:t>73</a:t>
              </a:r>
              <a:r>
                <a:rPr lang="zh-CN" altLang="en-US" sz="1400" spc="300" dirty="0">
                  <a:ln w="0"/>
                  <a:latin typeface="黑体" pitchFamily="49" charset="-122"/>
                  <a:ea typeface="黑体" pitchFamily="49" charset="-122"/>
                  <a:cs typeface="Yuanti SC" panose="02010600040101010101" charset="-122"/>
                </a:rPr>
                <a:t>～</a:t>
              </a:r>
              <a:r>
                <a:rPr lang="en-US" altLang="zh-CN" sz="1400" spc="300" dirty="0">
                  <a:ln w="0"/>
                  <a:latin typeface="黑体" pitchFamily="49" charset="-122"/>
                  <a:ea typeface="黑体" pitchFamily="49" charset="-122"/>
                  <a:cs typeface="Yuanti SC" panose="02010600040101010101" charset="-122"/>
                </a:rPr>
                <a:t>74</a:t>
              </a:r>
              <a:r>
                <a:rPr lang="zh-CN" altLang="en-US" sz="1400" spc="300" dirty="0">
                  <a:ln w="0"/>
                  <a:latin typeface="黑体" pitchFamily="49" charset="-122"/>
                  <a:ea typeface="黑体" pitchFamily="49" charset="-122"/>
                  <a:cs typeface="Yuanti SC" panose="02010600040101010101" charset="-122"/>
                </a:rPr>
                <a:t>页练习</a:t>
              </a:r>
              <a:r>
                <a:rPr lang="zh-CN" altLang="en-US" sz="1400" spc="300" dirty="0" smtClean="0">
                  <a:ln w="0"/>
                  <a:latin typeface="黑体" pitchFamily="49" charset="-122"/>
                  <a:ea typeface="黑体" pitchFamily="49" charset="-122"/>
                  <a:cs typeface="Yuanti SC" panose="02010600040101010101" charset="-122"/>
                </a:rPr>
                <a:t>六第</a:t>
              </a:r>
              <a:r>
                <a:rPr lang="en-US" altLang="zh-CN" sz="1400" spc="300" dirty="0" smtClean="0">
                  <a:ln w="0"/>
                  <a:latin typeface="黑体" pitchFamily="49" charset="-122"/>
                  <a:ea typeface="黑体" pitchFamily="49" charset="-122"/>
                  <a:cs typeface="Yuanti SC" panose="02010600040101010101" charset="-122"/>
                </a:rPr>
                <a:t>4</a:t>
              </a:r>
              <a:r>
                <a:rPr lang="zh-CN" altLang="en-US" sz="1400" spc="300" dirty="0" smtClean="0">
                  <a:ln w="0"/>
                  <a:latin typeface="黑体" pitchFamily="49" charset="-122"/>
                  <a:ea typeface="黑体" pitchFamily="49" charset="-122"/>
                  <a:cs typeface="Yuanti SC" panose="02010600040101010101" charset="-122"/>
                </a:rPr>
                <a:t>题</a:t>
              </a:r>
              <a:endParaRPr kumimoji="1" lang="zh-CN" altLang="en-US" sz="1400" dirty="0">
                <a:latin typeface="黑体" pitchFamily="49" charset="-122"/>
                <a:ea typeface="黑体" pitchFamily="49" charset="-122"/>
              </a:endParaRPr>
            </a:p>
          </p:txBody>
        </p:sp>
        <p:pic>
          <p:nvPicPr>
            <p:cNvPr id="18" name="图片 17" descr="/Users/timebook007/Desktop/预览图_千图网_编号34849461.png预览图_千图网_编号34849461"/>
            <p:cNvPicPr>
              <a:picLocks noChangeAspect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>
            <a:xfrm rot="21084060" flipH="1">
              <a:off x="5304502" y="544377"/>
              <a:ext cx="412750" cy="41275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5046054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  <p:bldP spid="6" grpId="0"/>
      <p:bldP spid="7" grpId="0"/>
      <p:bldP spid="8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" name="组合 27"/>
          <p:cNvGrpSpPr/>
          <p:nvPr/>
        </p:nvGrpSpPr>
        <p:grpSpPr>
          <a:xfrm>
            <a:off x="467882" y="520698"/>
            <a:ext cx="405578" cy="523220"/>
            <a:chOff x="152631" y="723992"/>
            <a:chExt cx="405578" cy="523220"/>
          </a:xfrm>
        </p:grpSpPr>
        <p:sp>
          <p:nvSpPr>
            <p:cNvPr id="29" name="椭圆 28"/>
            <p:cNvSpPr/>
            <p:nvPr/>
          </p:nvSpPr>
          <p:spPr>
            <a:xfrm>
              <a:off x="152631" y="811865"/>
              <a:ext cx="405578" cy="406800"/>
            </a:xfrm>
            <a:prstGeom prst="ellipse">
              <a:avLst/>
            </a:prstGeom>
            <a:solidFill>
              <a:srgbClr val="FFC000"/>
            </a:solidFill>
            <a:ln>
              <a:solidFill>
                <a:srgbClr val="FF99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0" name="矩形 29"/>
            <p:cNvSpPr/>
            <p:nvPr/>
          </p:nvSpPr>
          <p:spPr>
            <a:xfrm>
              <a:off x="172517" y="723992"/>
              <a:ext cx="365806" cy="52322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US" altLang="zh-CN" sz="2800" b="1" dirty="0">
                  <a:ln w="0"/>
                  <a:solidFill>
                    <a:schemeClr val="bg1"/>
                  </a:solidFill>
                  <a:latin typeface="黑体" pitchFamily="49" charset="-122"/>
                  <a:ea typeface="黑体" pitchFamily="49" charset="-122"/>
                  <a:cs typeface="Times New Roman" panose="02020603050405020304" pitchFamily="18" charset="0"/>
                </a:rPr>
                <a:t>5</a:t>
              </a:r>
              <a:endParaRPr lang="zh-CN" altLang="en-US" sz="2800" b="1" cap="none" spc="0" dirty="0">
                <a:ln w="0"/>
                <a:solidFill>
                  <a:schemeClr val="bg1"/>
                </a:solidFill>
                <a:latin typeface="黑体" pitchFamily="49" charset="-122"/>
                <a:ea typeface="黑体" pitchFamily="49" charset="-122"/>
              </a:endParaRPr>
            </a:p>
          </p:txBody>
        </p:sp>
      </p:grpSp>
      <p:pic>
        <p:nvPicPr>
          <p:cNvPr id="2" name="Picture 38">
            <a:extLst>
              <a:ext uri="{FF2B5EF4-FFF2-40B4-BE49-F238E27FC236}">
                <a16:creationId xmlns:a16="http://schemas.microsoft.com/office/drawing/2014/main" xmlns="" id="{48E381E2-525A-D9D3-899B-27F1474C2C4F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012959" y="380786"/>
            <a:ext cx="4606466" cy="1473496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" name="矩形 2">
            <a:extLst>
              <a:ext uri="{FF2B5EF4-FFF2-40B4-BE49-F238E27FC236}">
                <a16:creationId xmlns:a16="http://schemas.microsoft.com/office/drawing/2014/main" xmlns="" id="{CA356015-9E17-4BB7-7C79-B07CFA2E9F72}"/>
              </a:ext>
            </a:extLst>
          </p:cNvPr>
          <p:cNvSpPr/>
          <p:nvPr/>
        </p:nvSpPr>
        <p:spPr>
          <a:xfrm>
            <a:off x="732081" y="1851341"/>
            <a:ext cx="7847317" cy="4905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>
              <a:lnSpc>
                <a:spcPct val="125000"/>
              </a:lnSpc>
            </a:pPr>
            <a:r>
              <a:rPr lang="zh-CN" altLang="en-US" sz="2400" b="1" dirty="0"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你知道戴黄帽、戴红帽的学生各有多少人吗？</a:t>
            </a:r>
          </a:p>
        </p:txBody>
      </p:sp>
      <p:sp>
        <p:nvSpPr>
          <p:cNvPr id="4" name="矩形 3">
            <a:extLst>
              <a:ext uri="{FF2B5EF4-FFF2-40B4-BE49-F238E27FC236}">
                <a16:creationId xmlns:a16="http://schemas.microsoft.com/office/drawing/2014/main" xmlns="" id="{3F253AE1-9166-0288-4947-F81D3FB8FF6E}"/>
              </a:ext>
            </a:extLst>
          </p:cNvPr>
          <p:cNvSpPr/>
          <p:nvPr/>
        </p:nvSpPr>
        <p:spPr>
          <a:xfrm>
            <a:off x="873460" y="2795131"/>
            <a:ext cx="7089801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>
              <a:lnSpc>
                <a:spcPct val="125000"/>
              </a:lnSpc>
            </a:pPr>
            <a:r>
              <a:rPr lang="zh-CN" altLang="en-US" sz="2400" b="1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解：设戴红帽的学生有</a:t>
            </a:r>
            <a:r>
              <a:rPr lang="en-US" altLang="zh-CN" sz="2400" b="1" i="1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x</a:t>
            </a:r>
            <a:r>
              <a:rPr lang="zh-CN" altLang="en-US" sz="2400" b="1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人，则戴黄帽的学生有</a:t>
            </a:r>
            <a:r>
              <a:rPr lang="en-US" altLang="zh-CN" sz="2400" b="1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2</a:t>
            </a:r>
            <a:r>
              <a:rPr lang="en-US" altLang="zh-CN" sz="2400" b="1" i="1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x</a:t>
            </a:r>
            <a:r>
              <a:rPr lang="zh-CN" altLang="en-US" sz="2400" b="1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人。</a:t>
            </a:r>
          </a:p>
        </p:txBody>
      </p:sp>
      <p:sp>
        <p:nvSpPr>
          <p:cNvPr id="5" name="矩形 4">
            <a:extLst>
              <a:ext uri="{FF2B5EF4-FFF2-40B4-BE49-F238E27FC236}">
                <a16:creationId xmlns:a16="http://schemas.microsoft.com/office/drawing/2014/main" xmlns="" id="{334AB7D7-39C5-C160-81C3-5AB6C4E417D3}"/>
              </a:ext>
            </a:extLst>
          </p:cNvPr>
          <p:cNvSpPr/>
          <p:nvPr/>
        </p:nvSpPr>
        <p:spPr>
          <a:xfrm>
            <a:off x="3396331" y="3182002"/>
            <a:ext cx="1669976" cy="506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>
              <a:lnSpc>
                <a:spcPct val="125000"/>
              </a:lnSpc>
            </a:pPr>
            <a:r>
              <a:rPr lang="en-US" altLang="zh-CN" sz="2400" b="1" dirty="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2</a:t>
            </a:r>
            <a:r>
              <a:rPr lang="en-US" altLang="zh-CN" sz="2400" b="1" i="1" dirty="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x</a:t>
            </a:r>
            <a:r>
              <a:rPr lang="en-US" altLang="zh-CN" sz="2400" b="1" dirty="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–</a:t>
            </a:r>
            <a:r>
              <a:rPr lang="en-US" altLang="zh-CN" sz="2400" b="1" i="1" dirty="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x</a:t>
            </a:r>
            <a:r>
              <a:rPr lang="en-US" altLang="zh-CN" sz="2400" b="1" dirty="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=5</a:t>
            </a:r>
          </a:p>
        </p:txBody>
      </p:sp>
      <p:sp>
        <p:nvSpPr>
          <p:cNvPr id="6" name="矩形 5">
            <a:extLst>
              <a:ext uri="{FF2B5EF4-FFF2-40B4-BE49-F238E27FC236}">
                <a16:creationId xmlns:a16="http://schemas.microsoft.com/office/drawing/2014/main" xmlns="" id="{E2FA7A5F-4916-86EE-FB59-18FEE831536E}"/>
              </a:ext>
            </a:extLst>
          </p:cNvPr>
          <p:cNvSpPr/>
          <p:nvPr/>
        </p:nvSpPr>
        <p:spPr>
          <a:xfrm>
            <a:off x="3879062" y="3521873"/>
            <a:ext cx="1553357" cy="506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>
              <a:lnSpc>
                <a:spcPct val="125000"/>
              </a:lnSpc>
            </a:pPr>
            <a:r>
              <a:rPr lang="en-US" altLang="zh-CN" sz="2400" b="1" i="1" dirty="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x</a:t>
            </a:r>
            <a:r>
              <a:rPr lang="en-US" altLang="zh-CN" sz="2400" b="1" dirty="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=5</a:t>
            </a:r>
          </a:p>
        </p:txBody>
      </p:sp>
      <p:sp>
        <p:nvSpPr>
          <p:cNvPr id="8" name="矩形 7">
            <a:extLst>
              <a:ext uri="{FF2B5EF4-FFF2-40B4-BE49-F238E27FC236}">
                <a16:creationId xmlns:a16="http://schemas.microsoft.com/office/drawing/2014/main" xmlns="" id="{C77B1D38-3FA9-0767-D741-41FB5CEF6BF3}"/>
              </a:ext>
            </a:extLst>
          </p:cNvPr>
          <p:cNvSpPr/>
          <p:nvPr/>
        </p:nvSpPr>
        <p:spPr>
          <a:xfrm>
            <a:off x="3744413" y="3861744"/>
            <a:ext cx="2220133" cy="506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>
              <a:lnSpc>
                <a:spcPct val="125000"/>
              </a:lnSpc>
            </a:pPr>
            <a:r>
              <a:rPr lang="en-US" altLang="zh-CN" sz="24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2</a:t>
            </a:r>
            <a:r>
              <a:rPr lang="en-US" altLang="zh-CN" sz="2400" b="1" i="1" dirty="0" smtClean="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x</a:t>
            </a:r>
            <a:r>
              <a:rPr lang="en-US" altLang="zh-CN" sz="24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=5×2=10</a:t>
            </a:r>
            <a:endParaRPr lang="en-US" altLang="zh-CN" sz="2400" b="1" dirty="0">
              <a:solidFill>
                <a:srgbClr val="FF0000"/>
              </a:solidFill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10" name="矩形 9">
            <a:extLst>
              <a:ext uri="{FF2B5EF4-FFF2-40B4-BE49-F238E27FC236}">
                <a16:creationId xmlns:a16="http://schemas.microsoft.com/office/drawing/2014/main" xmlns="" id="{F413EA60-D1FA-408E-CC98-E1FD69010E8E}"/>
              </a:ext>
            </a:extLst>
          </p:cNvPr>
          <p:cNvSpPr/>
          <p:nvPr/>
        </p:nvSpPr>
        <p:spPr>
          <a:xfrm>
            <a:off x="1219856" y="4201615"/>
            <a:ext cx="7269246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>
              <a:lnSpc>
                <a:spcPct val="125000"/>
              </a:lnSpc>
            </a:pPr>
            <a:r>
              <a:rPr lang="zh-CN" altLang="en-US" sz="2400" b="1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答：戴黄帽的学生有</a:t>
            </a:r>
            <a:r>
              <a:rPr lang="en-US" altLang="zh-CN" sz="2400" b="1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10</a:t>
            </a:r>
            <a:r>
              <a:rPr lang="zh-CN" altLang="en-US" sz="2400" b="1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人，戴红帽的学生有</a:t>
            </a:r>
            <a:r>
              <a:rPr lang="en-US" altLang="zh-CN" sz="2400" b="1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5</a:t>
            </a:r>
            <a:r>
              <a:rPr lang="zh-CN" altLang="en-US" sz="2400" b="1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人。</a:t>
            </a:r>
          </a:p>
        </p:txBody>
      </p:sp>
      <p:sp>
        <p:nvSpPr>
          <p:cNvPr id="11" name="矩形 10">
            <a:extLst>
              <a:ext uri="{FF2B5EF4-FFF2-40B4-BE49-F238E27FC236}">
                <a16:creationId xmlns:a16="http://schemas.microsoft.com/office/drawing/2014/main" xmlns="" id="{5640497E-63E0-6AC2-00B1-3C70D81D76EB}"/>
              </a:ext>
            </a:extLst>
          </p:cNvPr>
          <p:cNvSpPr/>
          <p:nvPr/>
        </p:nvSpPr>
        <p:spPr>
          <a:xfrm>
            <a:off x="2154900" y="2408260"/>
            <a:ext cx="5126409" cy="506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>
              <a:lnSpc>
                <a:spcPct val="125000"/>
              </a:lnSpc>
            </a:pPr>
            <a:r>
              <a:rPr lang="zh-CN" altLang="en-US" sz="2400" b="1" dirty="0" smtClean="0">
                <a:solidFill>
                  <a:srgbClr val="0000FF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戴红帽</a:t>
            </a:r>
            <a:r>
              <a:rPr lang="zh-CN" altLang="en-US" sz="2400" b="1" dirty="0">
                <a:solidFill>
                  <a:srgbClr val="0000FF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的</a:t>
            </a:r>
            <a:r>
              <a:rPr lang="zh-CN" altLang="en-US" sz="2400" b="1" dirty="0" smtClean="0">
                <a:solidFill>
                  <a:srgbClr val="0000FF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人数</a:t>
            </a:r>
            <a:r>
              <a:rPr lang="en-US" altLang="zh-CN" sz="2400" b="1" dirty="0" smtClean="0">
                <a:solidFill>
                  <a:srgbClr val="0000FF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×2–</a:t>
            </a:r>
            <a:r>
              <a:rPr lang="zh-CN" altLang="en-US" sz="2400" b="1" dirty="0">
                <a:solidFill>
                  <a:srgbClr val="0000FF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戴红帽的人数</a:t>
            </a:r>
            <a:r>
              <a:rPr lang="en-US" altLang="zh-CN" sz="2400" b="1" dirty="0">
                <a:solidFill>
                  <a:srgbClr val="0000FF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=5</a:t>
            </a:r>
          </a:p>
        </p:txBody>
      </p:sp>
      <p:grpSp>
        <p:nvGrpSpPr>
          <p:cNvPr id="16" name="组合 15"/>
          <p:cNvGrpSpPr/>
          <p:nvPr/>
        </p:nvGrpSpPr>
        <p:grpSpPr>
          <a:xfrm>
            <a:off x="5269664" y="4623653"/>
            <a:ext cx="3874336" cy="430304"/>
            <a:chOff x="5304502" y="544377"/>
            <a:chExt cx="3874336" cy="430304"/>
          </a:xfrm>
        </p:grpSpPr>
        <p:sp>
          <p:nvSpPr>
            <p:cNvPr id="17" name="文本框 5"/>
            <p:cNvSpPr txBox="1"/>
            <p:nvPr/>
          </p:nvSpPr>
          <p:spPr>
            <a:xfrm>
              <a:off x="5690816" y="666904"/>
              <a:ext cx="3488022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1400" spc="300" dirty="0">
                  <a:ln w="0"/>
                  <a:latin typeface="黑体" pitchFamily="49" charset="-122"/>
                  <a:ea typeface="黑体" pitchFamily="49" charset="-122"/>
                  <a:cs typeface="Yuanti SC" panose="02010600040101010101" charset="-122"/>
                </a:rPr>
                <a:t>选自教材第</a:t>
              </a:r>
              <a:r>
                <a:rPr lang="en-US" altLang="zh-CN" sz="1400" spc="300" dirty="0">
                  <a:ln w="0"/>
                  <a:latin typeface="黑体" pitchFamily="49" charset="-122"/>
                  <a:ea typeface="黑体" pitchFamily="49" charset="-122"/>
                  <a:cs typeface="Yuanti SC" panose="02010600040101010101" charset="-122"/>
                </a:rPr>
                <a:t>73</a:t>
              </a:r>
              <a:r>
                <a:rPr lang="zh-CN" altLang="en-US" sz="1400" spc="300" dirty="0">
                  <a:ln w="0"/>
                  <a:latin typeface="黑体" pitchFamily="49" charset="-122"/>
                  <a:ea typeface="黑体" pitchFamily="49" charset="-122"/>
                  <a:cs typeface="Yuanti SC" panose="02010600040101010101" charset="-122"/>
                </a:rPr>
                <a:t>～</a:t>
              </a:r>
              <a:r>
                <a:rPr lang="en-US" altLang="zh-CN" sz="1400" spc="300" dirty="0">
                  <a:ln w="0"/>
                  <a:latin typeface="黑体" pitchFamily="49" charset="-122"/>
                  <a:ea typeface="黑体" pitchFamily="49" charset="-122"/>
                  <a:cs typeface="Yuanti SC" panose="02010600040101010101" charset="-122"/>
                </a:rPr>
                <a:t>74</a:t>
              </a:r>
              <a:r>
                <a:rPr lang="zh-CN" altLang="en-US" sz="1400" spc="300" dirty="0">
                  <a:ln w="0"/>
                  <a:latin typeface="黑体" pitchFamily="49" charset="-122"/>
                  <a:ea typeface="黑体" pitchFamily="49" charset="-122"/>
                  <a:cs typeface="Yuanti SC" panose="02010600040101010101" charset="-122"/>
                </a:rPr>
                <a:t>页练习</a:t>
              </a:r>
              <a:r>
                <a:rPr lang="zh-CN" altLang="en-US" sz="1400" spc="300" dirty="0" smtClean="0">
                  <a:ln w="0"/>
                  <a:latin typeface="黑体" pitchFamily="49" charset="-122"/>
                  <a:ea typeface="黑体" pitchFamily="49" charset="-122"/>
                  <a:cs typeface="Yuanti SC" panose="02010600040101010101" charset="-122"/>
                </a:rPr>
                <a:t>六第</a:t>
              </a:r>
              <a:r>
                <a:rPr lang="en-US" altLang="zh-CN" sz="1400" spc="300" dirty="0" smtClean="0">
                  <a:ln w="0"/>
                  <a:latin typeface="黑体" pitchFamily="49" charset="-122"/>
                  <a:ea typeface="黑体" pitchFamily="49" charset="-122"/>
                  <a:cs typeface="Yuanti SC" panose="02010600040101010101" charset="-122"/>
                </a:rPr>
                <a:t>5</a:t>
              </a:r>
              <a:r>
                <a:rPr lang="zh-CN" altLang="en-US" sz="1400" spc="300" dirty="0" smtClean="0">
                  <a:ln w="0"/>
                  <a:latin typeface="黑体" pitchFamily="49" charset="-122"/>
                  <a:ea typeface="黑体" pitchFamily="49" charset="-122"/>
                  <a:cs typeface="Yuanti SC" panose="02010600040101010101" charset="-122"/>
                </a:rPr>
                <a:t>题</a:t>
              </a:r>
              <a:endParaRPr kumimoji="1" lang="zh-CN" altLang="en-US" sz="1400" dirty="0">
                <a:latin typeface="黑体" pitchFamily="49" charset="-122"/>
                <a:ea typeface="黑体" pitchFamily="49" charset="-122"/>
              </a:endParaRPr>
            </a:p>
          </p:txBody>
        </p:sp>
        <p:pic>
          <p:nvPicPr>
            <p:cNvPr id="18" name="图片 17" descr="/Users/timebook007/Desktop/预览图_千图网_编号34849461.png预览图_千图网_编号34849461"/>
            <p:cNvPicPr>
              <a:picLocks noChangeAspect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>
            <a:xfrm rot="21084060" flipH="1">
              <a:off x="5304502" y="544377"/>
              <a:ext cx="412750" cy="41275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1300206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8" grpId="0"/>
      <p:bldP spid="10" grpId="0"/>
      <p:bldP spid="11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3" name="组合 62"/>
          <p:cNvGrpSpPr/>
          <p:nvPr/>
        </p:nvGrpSpPr>
        <p:grpSpPr>
          <a:xfrm>
            <a:off x="363261" y="605151"/>
            <a:ext cx="405578" cy="523220"/>
            <a:chOff x="152631" y="723992"/>
            <a:chExt cx="405578" cy="523220"/>
          </a:xfrm>
        </p:grpSpPr>
        <p:sp>
          <p:nvSpPr>
            <p:cNvPr id="64" name="椭圆 63"/>
            <p:cNvSpPr/>
            <p:nvPr/>
          </p:nvSpPr>
          <p:spPr>
            <a:xfrm>
              <a:off x="152631" y="811865"/>
              <a:ext cx="405578" cy="406800"/>
            </a:xfrm>
            <a:prstGeom prst="ellipse">
              <a:avLst/>
            </a:prstGeom>
            <a:solidFill>
              <a:srgbClr val="FFC000"/>
            </a:solidFill>
            <a:ln>
              <a:solidFill>
                <a:srgbClr val="FF99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5" name="矩形 64"/>
            <p:cNvSpPr/>
            <p:nvPr/>
          </p:nvSpPr>
          <p:spPr>
            <a:xfrm>
              <a:off x="172517" y="723992"/>
              <a:ext cx="365806" cy="52322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US" altLang="zh-CN" sz="2800" b="1" dirty="0">
                  <a:ln w="0"/>
                  <a:solidFill>
                    <a:schemeClr val="bg1"/>
                  </a:solidFill>
                  <a:latin typeface="黑体" pitchFamily="49" charset="-122"/>
                  <a:ea typeface="黑体" pitchFamily="49" charset="-122"/>
                  <a:cs typeface="Times New Roman" panose="02020603050405020304" pitchFamily="18" charset="0"/>
                </a:rPr>
                <a:t>6</a:t>
              </a:r>
              <a:endParaRPr lang="zh-CN" altLang="en-US" sz="2800" b="1" cap="none" spc="0" dirty="0">
                <a:ln w="0"/>
                <a:solidFill>
                  <a:schemeClr val="bg1"/>
                </a:solidFill>
                <a:latin typeface="黑体" pitchFamily="49" charset="-122"/>
                <a:ea typeface="黑体" pitchFamily="49" charset="-122"/>
              </a:endParaRPr>
            </a:p>
          </p:txBody>
        </p:sp>
      </p:grpSp>
      <p:sp>
        <p:nvSpPr>
          <p:cNvPr id="66" name="矩形 65"/>
          <p:cNvSpPr/>
          <p:nvPr/>
        </p:nvSpPr>
        <p:spPr>
          <a:xfrm>
            <a:off x="768839" y="659214"/>
            <a:ext cx="7967837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zh-CN" altLang="en-US" sz="2400" b="1" dirty="0"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光的速度是</a:t>
            </a:r>
            <a:r>
              <a:rPr lang="en-US" altLang="zh-CN" sz="2400" b="1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30</a:t>
            </a:r>
            <a:r>
              <a:rPr lang="zh-CN" altLang="en-US" sz="2400" b="1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万千米</a:t>
            </a:r>
            <a:r>
              <a:rPr lang="en-US" altLang="zh-CN" sz="2400" b="1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/</a:t>
            </a:r>
            <a:r>
              <a:rPr lang="zh-CN" altLang="en-US" sz="2400" b="1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秒，相当于</a:t>
            </a:r>
            <a:r>
              <a:rPr lang="en-US" altLang="zh-CN" sz="2400" b="1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1</a:t>
            </a:r>
            <a:r>
              <a:rPr lang="zh-CN" altLang="en-US" sz="2400" b="1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秒绕地球赤道约</a:t>
            </a:r>
            <a:r>
              <a:rPr lang="en-US" altLang="zh-CN" sz="2400" b="1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7</a:t>
            </a:r>
            <a:r>
              <a:rPr lang="zh-CN" altLang="en-US" sz="2400" b="1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圈还多</a:t>
            </a:r>
            <a:r>
              <a:rPr lang="en-US" altLang="zh-CN" sz="2400" b="1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2</a:t>
            </a:r>
            <a:r>
              <a:rPr lang="zh-CN" altLang="en-US" sz="2400" b="1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万千米，</a:t>
            </a:r>
            <a:r>
              <a:rPr lang="zh-CN" altLang="en-US" sz="2400" b="1" dirty="0"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地球赤道的周长大约多少万千米？</a:t>
            </a:r>
          </a:p>
        </p:txBody>
      </p:sp>
      <p:sp>
        <p:nvSpPr>
          <p:cNvPr id="2" name="矩形 1">
            <a:extLst>
              <a:ext uri="{FF2B5EF4-FFF2-40B4-BE49-F238E27FC236}">
                <a16:creationId xmlns:a16="http://schemas.microsoft.com/office/drawing/2014/main" xmlns="" id="{AA3DE988-505A-68EE-BBA2-9C6612D3C858}"/>
              </a:ext>
            </a:extLst>
          </p:cNvPr>
          <p:cNvSpPr/>
          <p:nvPr/>
        </p:nvSpPr>
        <p:spPr>
          <a:xfrm>
            <a:off x="1822421" y="2257219"/>
            <a:ext cx="5723401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>
              <a:lnSpc>
                <a:spcPct val="125000"/>
              </a:lnSpc>
            </a:pPr>
            <a:r>
              <a:rPr lang="zh-CN" altLang="en-US" sz="2400" b="1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解：设地球赤道的周长大约</a:t>
            </a:r>
            <a:r>
              <a:rPr lang="en-US" altLang="zh-CN" sz="2400" b="1" i="1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x</a:t>
            </a:r>
            <a:r>
              <a:rPr lang="zh-CN" altLang="en-US" sz="2400" b="1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万千米。</a:t>
            </a:r>
          </a:p>
        </p:txBody>
      </p:sp>
      <p:sp>
        <p:nvSpPr>
          <p:cNvPr id="3" name="矩形 2">
            <a:extLst>
              <a:ext uri="{FF2B5EF4-FFF2-40B4-BE49-F238E27FC236}">
                <a16:creationId xmlns:a16="http://schemas.microsoft.com/office/drawing/2014/main" xmlns="" id="{44EA3164-C7F5-5942-D4CA-1DCC87B5C6FD}"/>
              </a:ext>
            </a:extLst>
          </p:cNvPr>
          <p:cNvSpPr/>
          <p:nvPr/>
        </p:nvSpPr>
        <p:spPr>
          <a:xfrm>
            <a:off x="3772795" y="2676455"/>
            <a:ext cx="1669976" cy="506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>
              <a:lnSpc>
                <a:spcPct val="125000"/>
              </a:lnSpc>
            </a:pPr>
            <a:r>
              <a:rPr lang="en-US" altLang="zh-CN" sz="2400" b="1" dirty="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7</a:t>
            </a:r>
            <a:r>
              <a:rPr lang="en-US" altLang="zh-CN" sz="2400" b="1" i="1" dirty="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x</a:t>
            </a:r>
            <a:r>
              <a:rPr lang="zh-CN" altLang="en-US" sz="2400" b="1" dirty="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＋</a:t>
            </a:r>
            <a:r>
              <a:rPr lang="en-US" altLang="zh-CN" sz="2400" b="1" dirty="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2=30</a:t>
            </a:r>
          </a:p>
        </p:txBody>
      </p:sp>
      <p:sp>
        <p:nvSpPr>
          <p:cNvPr id="4" name="矩形 3">
            <a:extLst>
              <a:ext uri="{FF2B5EF4-FFF2-40B4-BE49-F238E27FC236}">
                <a16:creationId xmlns:a16="http://schemas.microsoft.com/office/drawing/2014/main" xmlns="" id="{C86E2640-BC6E-2520-225D-91D702AF9526}"/>
              </a:ext>
            </a:extLst>
          </p:cNvPr>
          <p:cNvSpPr/>
          <p:nvPr/>
        </p:nvSpPr>
        <p:spPr>
          <a:xfrm>
            <a:off x="4231000" y="3048691"/>
            <a:ext cx="1553357" cy="506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>
              <a:lnSpc>
                <a:spcPct val="125000"/>
              </a:lnSpc>
            </a:pPr>
            <a:r>
              <a:rPr lang="en-US" altLang="zh-CN" sz="2400" b="1" dirty="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7</a:t>
            </a:r>
            <a:r>
              <a:rPr lang="en-US" altLang="zh-CN" sz="2400" b="1" i="1" dirty="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x</a:t>
            </a:r>
            <a:r>
              <a:rPr lang="en-US" altLang="zh-CN" sz="2400" b="1" dirty="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=28</a:t>
            </a:r>
          </a:p>
        </p:txBody>
      </p:sp>
      <p:sp>
        <p:nvSpPr>
          <p:cNvPr id="5" name="矩形 4">
            <a:extLst>
              <a:ext uri="{FF2B5EF4-FFF2-40B4-BE49-F238E27FC236}">
                <a16:creationId xmlns:a16="http://schemas.microsoft.com/office/drawing/2014/main" xmlns="" id="{D3C6A49E-8817-6517-C31B-964AE1B3761D}"/>
              </a:ext>
            </a:extLst>
          </p:cNvPr>
          <p:cNvSpPr/>
          <p:nvPr/>
        </p:nvSpPr>
        <p:spPr>
          <a:xfrm>
            <a:off x="4384741" y="3420927"/>
            <a:ext cx="1108054" cy="506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>
              <a:lnSpc>
                <a:spcPct val="125000"/>
              </a:lnSpc>
            </a:pPr>
            <a:r>
              <a:rPr lang="en-US" altLang="zh-CN" sz="2400" b="1" i="1" dirty="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x</a:t>
            </a:r>
            <a:r>
              <a:rPr lang="en-US" altLang="zh-CN" sz="2400" b="1" dirty="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=4</a:t>
            </a:r>
          </a:p>
        </p:txBody>
      </p:sp>
      <p:sp>
        <p:nvSpPr>
          <p:cNvPr id="6" name="矩形 5">
            <a:extLst>
              <a:ext uri="{FF2B5EF4-FFF2-40B4-BE49-F238E27FC236}">
                <a16:creationId xmlns:a16="http://schemas.microsoft.com/office/drawing/2014/main" xmlns="" id="{5749304F-B899-1848-87D7-0E04BF6C11D0}"/>
              </a:ext>
            </a:extLst>
          </p:cNvPr>
          <p:cNvSpPr/>
          <p:nvPr/>
        </p:nvSpPr>
        <p:spPr>
          <a:xfrm>
            <a:off x="2165087" y="3793161"/>
            <a:ext cx="5173096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>
              <a:lnSpc>
                <a:spcPct val="125000"/>
              </a:lnSpc>
            </a:pPr>
            <a:r>
              <a:rPr lang="zh-CN" altLang="en-US" sz="2400" b="1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答：地球赤道的周长大约</a:t>
            </a:r>
            <a:r>
              <a:rPr lang="en-US" altLang="zh-CN" sz="2400" b="1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4</a:t>
            </a:r>
            <a:r>
              <a:rPr lang="zh-CN" altLang="en-US" sz="2400" b="1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万千米。</a:t>
            </a:r>
          </a:p>
        </p:txBody>
      </p:sp>
      <p:grpSp>
        <p:nvGrpSpPr>
          <p:cNvPr id="14" name="组合 13"/>
          <p:cNvGrpSpPr/>
          <p:nvPr/>
        </p:nvGrpSpPr>
        <p:grpSpPr>
          <a:xfrm>
            <a:off x="5269664" y="4623653"/>
            <a:ext cx="3874336" cy="430304"/>
            <a:chOff x="5304502" y="544377"/>
            <a:chExt cx="3874336" cy="430304"/>
          </a:xfrm>
        </p:grpSpPr>
        <p:sp>
          <p:nvSpPr>
            <p:cNvPr id="15" name="文本框 5"/>
            <p:cNvSpPr txBox="1"/>
            <p:nvPr/>
          </p:nvSpPr>
          <p:spPr>
            <a:xfrm>
              <a:off x="5690816" y="666904"/>
              <a:ext cx="3488022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1400" spc="300" dirty="0">
                  <a:ln w="0"/>
                  <a:latin typeface="黑体" pitchFamily="49" charset="-122"/>
                  <a:ea typeface="黑体" pitchFamily="49" charset="-122"/>
                  <a:cs typeface="Yuanti SC" panose="02010600040101010101" charset="-122"/>
                </a:rPr>
                <a:t>选自教材第</a:t>
              </a:r>
              <a:r>
                <a:rPr lang="en-US" altLang="zh-CN" sz="1400" spc="300" dirty="0">
                  <a:ln w="0"/>
                  <a:latin typeface="黑体" pitchFamily="49" charset="-122"/>
                  <a:ea typeface="黑体" pitchFamily="49" charset="-122"/>
                  <a:cs typeface="Yuanti SC" panose="02010600040101010101" charset="-122"/>
                </a:rPr>
                <a:t>73</a:t>
              </a:r>
              <a:r>
                <a:rPr lang="zh-CN" altLang="en-US" sz="1400" spc="300" dirty="0">
                  <a:ln w="0"/>
                  <a:latin typeface="黑体" pitchFamily="49" charset="-122"/>
                  <a:ea typeface="黑体" pitchFamily="49" charset="-122"/>
                  <a:cs typeface="Yuanti SC" panose="02010600040101010101" charset="-122"/>
                </a:rPr>
                <a:t>～</a:t>
              </a:r>
              <a:r>
                <a:rPr lang="en-US" altLang="zh-CN" sz="1400" spc="300" dirty="0">
                  <a:ln w="0"/>
                  <a:latin typeface="黑体" pitchFamily="49" charset="-122"/>
                  <a:ea typeface="黑体" pitchFamily="49" charset="-122"/>
                  <a:cs typeface="Yuanti SC" panose="02010600040101010101" charset="-122"/>
                </a:rPr>
                <a:t>74</a:t>
              </a:r>
              <a:r>
                <a:rPr lang="zh-CN" altLang="en-US" sz="1400" spc="300" dirty="0">
                  <a:ln w="0"/>
                  <a:latin typeface="黑体" pitchFamily="49" charset="-122"/>
                  <a:ea typeface="黑体" pitchFamily="49" charset="-122"/>
                  <a:cs typeface="Yuanti SC" panose="02010600040101010101" charset="-122"/>
                </a:rPr>
                <a:t>页练习</a:t>
              </a:r>
              <a:r>
                <a:rPr lang="zh-CN" altLang="en-US" sz="1400" spc="300" dirty="0" smtClean="0">
                  <a:ln w="0"/>
                  <a:latin typeface="黑体" pitchFamily="49" charset="-122"/>
                  <a:ea typeface="黑体" pitchFamily="49" charset="-122"/>
                  <a:cs typeface="Yuanti SC" panose="02010600040101010101" charset="-122"/>
                </a:rPr>
                <a:t>六第</a:t>
              </a:r>
              <a:r>
                <a:rPr lang="en-US" altLang="zh-CN" sz="1400" spc="300" dirty="0" smtClean="0">
                  <a:ln w="0"/>
                  <a:latin typeface="黑体" pitchFamily="49" charset="-122"/>
                  <a:ea typeface="黑体" pitchFamily="49" charset="-122"/>
                  <a:cs typeface="Yuanti SC" panose="02010600040101010101" charset="-122"/>
                </a:rPr>
                <a:t>6</a:t>
              </a:r>
              <a:r>
                <a:rPr lang="zh-CN" altLang="en-US" sz="1400" spc="300" dirty="0" smtClean="0">
                  <a:ln w="0"/>
                  <a:latin typeface="黑体" pitchFamily="49" charset="-122"/>
                  <a:ea typeface="黑体" pitchFamily="49" charset="-122"/>
                  <a:cs typeface="Yuanti SC" panose="02010600040101010101" charset="-122"/>
                </a:rPr>
                <a:t>题</a:t>
              </a:r>
              <a:endParaRPr kumimoji="1" lang="zh-CN" altLang="en-US" sz="1400" dirty="0">
                <a:latin typeface="黑体" pitchFamily="49" charset="-122"/>
                <a:ea typeface="黑体" pitchFamily="49" charset="-122"/>
              </a:endParaRPr>
            </a:p>
          </p:txBody>
        </p:sp>
        <p:pic>
          <p:nvPicPr>
            <p:cNvPr id="16" name="图片 15" descr="/Users/timebook007/Desktop/预览图_千图网_编号34849461.png预览图_千图网_编号34849461"/>
            <p:cNvPicPr>
              <a:picLocks noChangeAspect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>
            <a:xfrm rot="21084060" flipH="1">
              <a:off x="5304502" y="544377"/>
              <a:ext cx="412750" cy="412750"/>
            </a:xfrm>
            <a:prstGeom prst="rect">
              <a:avLst/>
            </a:prstGeom>
          </p:spPr>
        </p:pic>
      </p:grpSp>
      <p:sp>
        <p:nvSpPr>
          <p:cNvPr id="17" name="矩形 16">
            <a:extLst>
              <a:ext uri="{FF2B5EF4-FFF2-40B4-BE49-F238E27FC236}">
                <a16:creationId xmlns:a16="http://schemas.microsoft.com/office/drawing/2014/main" xmlns="" id="{5640497E-63E0-6AC2-00B1-3C70D81D76EB}"/>
              </a:ext>
            </a:extLst>
          </p:cNvPr>
          <p:cNvSpPr/>
          <p:nvPr/>
        </p:nvSpPr>
        <p:spPr>
          <a:xfrm>
            <a:off x="2188430" y="1645948"/>
            <a:ext cx="5126409" cy="506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>
              <a:lnSpc>
                <a:spcPct val="125000"/>
              </a:lnSpc>
            </a:pPr>
            <a:r>
              <a:rPr lang="zh-CN" altLang="en-US" sz="2400" b="1" dirty="0" smtClean="0">
                <a:solidFill>
                  <a:srgbClr val="0000FF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地球赤道周长</a:t>
            </a:r>
            <a:r>
              <a:rPr lang="en-US" altLang="zh-CN" sz="2400" b="1" dirty="0" smtClean="0">
                <a:solidFill>
                  <a:srgbClr val="0000FF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×7</a:t>
            </a:r>
            <a:r>
              <a:rPr lang="zh-CN" altLang="en-US" sz="2400" b="1" dirty="0" smtClean="0">
                <a:solidFill>
                  <a:srgbClr val="0000FF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＋</a:t>
            </a:r>
            <a:r>
              <a:rPr lang="en-US" altLang="zh-CN" sz="2400" b="1" dirty="0" smtClean="0">
                <a:solidFill>
                  <a:srgbClr val="0000FF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2=</a:t>
            </a:r>
            <a:r>
              <a:rPr lang="zh-CN" altLang="en-US" sz="2400" b="1" dirty="0" smtClean="0">
                <a:solidFill>
                  <a:srgbClr val="0000FF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光的速度</a:t>
            </a:r>
            <a:endParaRPr lang="en-US" altLang="zh-CN" sz="2400" b="1" dirty="0">
              <a:solidFill>
                <a:srgbClr val="0000FF"/>
              </a:solidFill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019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  <p:bldP spid="6" grpId="0"/>
      <p:bldP spid="17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" name="组合 27"/>
          <p:cNvGrpSpPr/>
          <p:nvPr/>
        </p:nvGrpSpPr>
        <p:grpSpPr>
          <a:xfrm>
            <a:off x="467882" y="520698"/>
            <a:ext cx="405578" cy="523220"/>
            <a:chOff x="152631" y="723992"/>
            <a:chExt cx="405578" cy="523220"/>
          </a:xfrm>
        </p:grpSpPr>
        <p:sp>
          <p:nvSpPr>
            <p:cNvPr id="29" name="椭圆 28"/>
            <p:cNvSpPr/>
            <p:nvPr/>
          </p:nvSpPr>
          <p:spPr>
            <a:xfrm>
              <a:off x="152631" y="811865"/>
              <a:ext cx="405578" cy="406800"/>
            </a:xfrm>
            <a:prstGeom prst="ellipse">
              <a:avLst/>
            </a:prstGeom>
            <a:solidFill>
              <a:srgbClr val="FFC000"/>
            </a:solidFill>
            <a:ln>
              <a:solidFill>
                <a:srgbClr val="FF99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0" name="矩形 29"/>
            <p:cNvSpPr/>
            <p:nvPr/>
          </p:nvSpPr>
          <p:spPr>
            <a:xfrm>
              <a:off x="172517" y="723992"/>
              <a:ext cx="365806" cy="52322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US" altLang="zh-CN" sz="2800" b="1" dirty="0">
                  <a:ln w="0"/>
                  <a:solidFill>
                    <a:schemeClr val="bg1"/>
                  </a:solidFill>
                  <a:latin typeface="黑体" pitchFamily="49" charset="-122"/>
                  <a:ea typeface="黑体" pitchFamily="49" charset="-122"/>
                  <a:cs typeface="Times New Roman" panose="02020603050405020304" pitchFamily="18" charset="0"/>
                </a:rPr>
                <a:t>7</a:t>
              </a:r>
              <a:endParaRPr lang="zh-CN" altLang="en-US" sz="2800" b="1" cap="none" spc="0" dirty="0">
                <a:ln w="0"/>
                <a:solidFill>
                  <a:schemeClr val="bg1"/>
                </a:solidFill>
                <a:latin typeface="黑体" pitchFamily="49" charset="-122"/>
                <a:ea typeface="黑体" pitchFamily="49" charset="-122"/>
              </a:endParaRPr>
            </a:p>
          </p:txBody>
        </p:sp>
      </p:grpSp>
      <p:sp>
        <p:nvSpPr>
          <p:cNvPr id="31" name="矩形 30"/>
          <p:cNvSpPr/>
          <p:nvPr/>
        </p:nvSpPr>
        <p:spPr>
          <a:xfrm>
            <a:off x="893346" y="579741"/>
            <a:ext cx="6604734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zh-CN" altLang="en-US" sz="2400" b="1" dirty="0"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便利店</a:t>
            </a:r>
            <a:r>
              <a:rPr lang="zh-CN" altLang="en-US" sz="2400" b="1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进了</a:t>
            </a:r>
            <a:r>
              <a:rPr lang="en-US" altLang="zh-CN" sz="2400" b="1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4</a:t>
            </a:r>
            <a:r>
              <a:rPr lang="zh-CN" altLang="en-US" sz="2400" b="1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箱梨后，又进了</a:t>
            </a:r>
            <a:r>
              <a:rPr lang="en-US" altLang="zh-CN" sz="2400" b="1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3</a:t>
            </a:r>
            <a:r>
              <a:rPr lang="zh-CN" altLang="en-US" sz="2400" b="1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箱苹果和</a:t>
            </a:r>
            <a:r>
              <a:rPr lang="en-US" altLang="zh-CN" sz="2400" b="1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1</a:t>
            </a:r>
            <a:r>
              <a:rPr lang="zh-CN" altLang="en-US" sz="2400" b="1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箱</a:t>
            </a:r>
            <a:r>
              <a:rPr lang="zh-CN" altLang="en-US" sz="2400" b="1" dirty="0"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梨。</a:t>
            </a:r>
          </a:p>
        </p:txBody>
      </p:sp>
      <p:pic>
        <p:nvPicPr>
          <p:cNvPr id="2" name="Picture 6">
            <a:extLst>
              <a:ext uri="{FF2B5EF4-FFF2-40B4-BE49-F238E27FC236}">
                <a16:creationId xmlns:a16="http://schemas.microsoft.com/office/drawing/2014/main" xmlns="" id="{277699CC-8898-6CA6-0B79-E95FD3D58CA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83083" y="1168823"/>
            <a:ext cx="1916906" cy="1507331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" name="Picture 7">
            <a:extLst>
              <a:ext uri="{FF2B5EF4-FFF2-40B4-BE49-F238E27FC236}">
                <a16:creationId xmlns:a16="http://schemas.microsoft.com/office/drawing/2014/main" xmlns="" id="{9645CA94-C7D6-DBB2-34B1-B27A9540BA5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43676" y="1190769"/>
            <a:ext cx="1872854" cy="1547813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4" name="矩形 3">
            <a:extLst>
              <a:ext uri="{FF2B5EF4-FFF2-40B4-BE49-F238E27FC236}">
                <a16:creationId xmlns:a16="http://schemas.microsoft.com/office/drawing/2014/main" xmlns="" id="{47D8F385-88AC-883D-FF3E-561324DFF2EF}"/>
              </a:ext>
            </a:extLst>
          </p:cNvPr>
          <p:cNvSpPr/>
          <p:nvPr/>
        </p:nvSpPr>
        <p:spPr>
          <a:xfrm>
            <a:off x="547661" y="2899994"/>
            <a:ext cx="6604734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en-US" altLang="zh-CN" sz="2400" b="1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(1)</a:t>
            </a:r>
            <a:r>
              <a:rPr lang="zh-CN" altLang="en-US" sz="2400" b="1" dirty="0"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进</a:t>
            </a:r>
            <a:r>
              <a:rPr lang="en-US" altLang="zh-CN" sz="2400" b="1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1</a:t>
            </a:r>
            <a:r>
              <a:rPr lang="zh-CN" altLang="en-US" sz="2400" b="1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箱梨和</a:t>
            </a:r>
            <a:r>
              <a:rPr lang="en-US" altLang="zh-CN" sz="2400" b="1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1</a:t>
            </a:r>
            <a:r>
              <a:rPr lang="zh-CN" altLang="en-US" sz="2400" b="1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箱</a:t>
            </a:r>
            <a:r>
              <a:rPr lang="zh-CN" altLang="en-US" sz="2400" b="1" dirty="0"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苹果各需多少元？</a:t>
            </a:r>
          </a:p>
        </p:txBody>
      </p:sp>
      <p:sp>
        <p:nvSpPr>
          <p:cNvPr id="5" name="矩形 4">
            <a:extLst>
              <a:ext uri="{FF2B5EF4-FFF2-40B4-BE49-F238E27FC236}">
                <a16:creationId xmlns:a16="http://schemas.microsoft.com/office/drawing/2014/main" xmlns="" id="{A5C36D89-74B4-C29B-BD4A-72829FAE1E5A}"/>
              </a:ext>
            </a:extLst>
          </p:cNvPr>
          <p:cNvSpPr/>
          <p:nvPr/>
        </p:nvSpPr>
        <p:spPr>
          <a:xfrm>
            <a:off x="547661" y="3393393"/>
            <a:ext cx="7781692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en-US" altLang="zh-CN" sz="2400" b="1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(2)</a:t>
            </a:r>
            <a:r>
              <a:rPr lang="zh-CN" altLang="en-US" sz="2400" b="1" dirty="0"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如果便利店</a:t>
            </a:r>
            <a:r>
              <a:rPr lang="zh-CN" altLang="en-US" sz="2400" b="1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用</a:t>
            </a:r>
            <a:r>
              <a:rPr lang="en-US" altLang="zh-CN" sz="2400" b="1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250</a:t>
            </a:r>
            <a:r>
              <a:rPr lang="zh-CN" altLang="en-US" sz="2400" b="1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元进了</a:t>
            </a:r>
            <a:r>
              <a:rPr lang="en-US" altLang="zh-CN" sz="2400" b="1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5</a:t>
            </a:r>
            <a:r>
              <a:rPr lang="zh-CN" altLang="en-US" sz="2400" b="1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箱苹果</a:t>
            </a:r>
            <a:r>
              <a:rPr lang="zh-CN" altLang="en-US" sz="2400" b="1" dirty="0"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后，用剩下的钱</a:t>
            </a:r>
            <a:r>
              <a:rPr lang="zh-CN" altLang="en-US" sz="2400" b="1" dirty="0" smtClean="0"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最多</a:t>
            </a:r>
            <a:endParaRPr lang="en-US" altLang="zh-CN" sz="2400" b="1" dirty="0" smtClean="0">
              <a:latin typeface="宋体" panose="02010600030101010101" pitchFamily="2" charset="-122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r>
              <a:rPr lang="en-US" altLang="zh-CN" sz="2400" b="1" dirty="0" smtClean="0"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  </a:t>
            </a:r>
            <a:r>
              <a:rPr lang="zh-CN" altLang="en-US" sz="2400" b="1" dirty="0" smtClean="0"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能</a:t>
            </a:r>
            <a:r>
              <a:rPr lang="zh-CN" altLang="en-US" sz="2400" b="1" dirty="0"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进几箱梨？</a:t>
            </a:r>
          </a:p>
        </p:txBody>
      </p:sp>
      <p:grpSp>
        <p:nvGrpSpPr>
          <p:cNvPr id="13" name="组合 12"/>
          <p:cNvGrpSpPr/>
          <p:nvPr/>
        </p:nvGrpSpPr>
        <p:grpSpPr>
          <a:xfrm>
            <a:off x="5269664" y="4623653"/>
            <a:ext cx="3874336" cy="430304"/>
            <a:chOff x="5304502" y="544377"/>
            <a:chExt cx="3874336" cy="430304"/>
          </a:xfrm>
        </p:grpSpPr>
        <p:sp>
          <p:nvSpPr>
            <p:cNvPr id="14" name="文本框 5"/>
            <p:cNvSpPr txBox="1"/>
            <p:nvPr/>
          </p:nvSpPr>
          <p:spPr>
            <a:xfrm>
              <a:off x="5690816" y="666904"/>
              <a:ext cx="3488022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1400" spc="300" dirty="0">
                  <a:ln w="0"/>
                  <a:latin typeface="黑体" pitchFamily="49" charset="-122"/>
                  <a:ea typeface="黑体" pitchFamily="49" charset="-122"/>
                  <a:cs typeface="Yuanti SC" panose="02010600040101010101" charset="-122"/>
                </a:rPr>
                <a:t>选自教材第</a:t>
              </a:r>
              <a:r>
                <a:rPr lang="en-US" altLang="zh-CN" sz="1400" spc="300" dirty="0">
                  <a:ln w="0"/>
                  <a:latin typeface="黑体" pitchFamily="49" charset="-122"/>
                  <a:ea typeface="黑体" pitchFamily="49" charset="-122"/>
                  <a:cs typeface="Yuanti SC" panose="02010600040101010101" charset="-122"/>
                </a:rPr>
                <a:t>73</a:t>
              </a:r>
              <a:r>
                <a:rPr lang="zh-CN" altLang="en-US" sz="1400" spc="300" dirty="0">
                  <a:ln w="0"/>
                  <a:latin typeface="黑体" pitchFamily="49" charset="-122"/>
                  <a:ea typeface="黑体" pitchFamily="49" charset="-122"/>
                  <a:cs typeface="Yuanti SC" panose="02010600040101010101" charset="-122"/>
                </a:rPr>
                <a:t>～</a:t>
              </a:r>
              <a:r>
                <a:rPr lang="en-US" altLang="zh-CN" sz="1400" spc="300" dirty="0">
                  <a:ln w="0"/>
                  <a:latin typeface="黑体" pitchFamily="49" charset="-122"/>
                  <a:ea typeface="黑体" pitchFamily="49" charset="-122"/>
                  <a:cs typeface="Yuanti SC" panose="02010600040101010101" charset="-122"/>
                </a:rPr>
                <a:t>74</a:t>
              </a:r>
              <a:r>
                <a:rPr lang="zh-CN" altLang="en-US" sz="1400" spc="300" dirty="0">
                  <a:ln w="0"/>
                  <a:latin typeface="黑体" pitchFamily="49" charset="-122"/>
                  <a:ea typeface="黑体" pitchFamily="49" charset="-122"/>
                  <a:cs typeface="Yuanti SC" panose="02010600040101010101" charset="-122"/>
                </a:rPr>
                <a:t>页练习</a:t>
              </a:r>
              <a:r>
                <a:rPr lang="zh-CN" altLang="en-US" sz="1400" spc="300" dirty="0" smtClean="0">
                  <a:ln w="0"/>
                  <a:latin typeface="黑体" pitchFamily="49" charset="-122"/>
                  <a:ea typeface="黑体" pitchFamily="49" charset="-122"/>
                  <a:cs typeface="Yuanti SC" panose="02010600040101010101" charset="-122"/>
                </a:rPr>
                <a:t>六第</a:t>
              </a:r>
              <a:r>
                <a:rPr lang="en-US" altLang="zh-CN" sz="1400" spc="300" dirty="0" smtClean="0">
                  <a:ln w="0"/>
                  <a:latin typeface="黑体" pitchFamily="49" charset="-122"/>
                  <a:ea typeface="黑体" pitchFamily="49" charset="-122"/>
                  <a:cs typeface="Yuanti SC" panose="02010600040101010101" charset="-122"/>
                </a:rPr>
                <a:t>7</a:t>
              </a:r>
              <a:r>
                <a:rPr lang="zh-CN" altLang="en-US" sz="1400" spc="300" dirty="0" smtClean="0">
                  <a:ln w="0"/>
                  <a:latin typeface="黑体" pitchFamily="49" charset="-122"/>
                  <a:ea typeface="黑体" pitchFamily="49" charset="-122"/>
                  <a:cs typeface="Yuanti SC" panose="02010600040101010101" charset="-122"/>
                </a:rPr>
                <a:t>题</a:t>
              </a:r>
              <a:endParaRPr kumimoji="1" lang="zh-CN" altLang="en-US" sz="1400" dirty="0">
                <a:latin typeface="黑体" pitchFamily="49" charset="-122"/>
                <a:ea typeface="黑体" pitchFamily="49" charset="-122"/>
              </a:endParaRPr>
            </a:p>
          </p:txBody>
        </p:sp>
        <p:pic>
          <p:nvPicPr>
            <p:cNvPr id="15" name="图片 14" descr="/Users/timebook007/Desktop/预览图_千图网_编号34849461.png预览图_千图网_编号34849461"/>
            <p:cNvPicPr>
              <a:picLocks noChangeAspect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>
            <a:xfrm rot="21084060" flipH="1">
              <a:off x="5304502" y="544377"/>
              <a:ext cx="412750" cy="41275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6917465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>
            <a:extLst>
              <a:ext uri="{FF2B5EF4-FFF2-40B4-BE49-F238E27FC236}">
                <a16:creationId xmlns:a16="http://schemas.microsoft.com/office/drawing/2014/main" xmlns="" id="{47D8F385-88AC-883D-FF3E-561324DFF2EF}"/>
              </a:ext>
            </a:extLst>
          </p:cNvPr>
          <p:cNvSpPr/>
          <p:nvPr/>
        </p:nvSpPr>
        <p:spPr>
          <a:xfrm>
            <a:off x="3180840" y="631269"/>
            <a:ext cx="4593472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en-US" altLang="zh-CN" sz="2400" b="1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(1)</a:t>
            </a:r>
            <a:r>
              <a:rPr lang="zh-CN" altLang="en-US" sz="2400" b="1" dirty="0"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进</a:t>
            </a:r>
            <a:r>
              <a:rPr lang="en-US" altLang="zh-CN" sz="2400" b="1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1</a:t>
            </a:r>
            <a:r>
              <a:rPr lang="zh-CN" altLang="en-US" sz="2400" b="1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箱梨和</a:t>
            </a:r>
            <a:r>
              <a:rPr lang="en-US" altLang="zh-CN" sz="2400" b="1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1</a:t>
            </a:r>
            <a:r>
              <a:rPr lang="zh-CN" altLang="en-US" sz="2400" b="1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箱</a:t>
            </a:r>
            <a:r>
              <a:rPr lang="zh-CN" altLang="en-US" sz="2400" b="1" dirty="0"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苹果各需多少元？</a:t>
            </a:r>
          </a:p>
        </p:txBody>
      </p:sp>
      <p:sp>
        <p:nvSpPr>
          <p:cNvPr id="7" name="矩形 6">
            <a:extLst>
              <a:ext uri="{FF2B5EF4-FFF2-40B4-BE49-F238E27FC236}">
                <a16:creationId xmlns:a16="http://schemas.microsoft.com/office/drawing/2014/main" xmlns="" id="{FB67E8E3-E518-F96A-5910-2A4947E5DA80}"/>
              </a:ext>
            </a:extLst>
          </p:cNvPr>
          <p:cNvSpPr/>
          <p:nvPr/>
        </p:nvSpPr>
        <p:spPr>
          <a:xfrm>
            <a:off x="3980465" y="1079375"/>
            <a:ext cx="4134778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>
              <a:lnSpc>
                <a:spcPct val="125000"/>
              </a:lnSpc>
            </a:pPr>
            <a:r>
              <a:rPr lang="zh-CN" altLang="en-US" sz="2400" b="1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解：设</a:t>
            </a:r>
            <a:r>
              <a:rPr lang="en-US" altLang="zh-CN" sz="2400" b="1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1</a:t>
            </a:r>
            <a:r>
              <a:rPr lang="zh-CN" altLang="en-US" sz="2400" b="1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箱梨的价格是</a:t>
            </a:r>
            <a:r>
              <a:rPr lang="en-US" altLang="zh-CN" sz="2400" b="1" i="1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x</a:t>
            </a:r>
            <a:r>
              <a:rPr lang="zh-CN" altLang="en-US" sz="2400" b="1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元。</a:t>
            </a:r>
          </a:p>
        </p:txBody>
      </p:sp>
      <p:sp>
        <p:nvSpPr>
          <p:cNvPr id="8" name="矩形 7">
            <a:extLst>
              <a:ext uri="{FF2B5EF4-FFF2-40B4-BE49-F238E27FC236}">
                <a16:creationId xmlns:a16="http://schemas.microsoft.com/office/drawing/2014/main" xmlns="" id="{6C0FEC8D-6B12-191E-7CF1-EB04A1DFD2F6}"/>
              </a:ext>
            </a:extLst>
          </p:cNvPr>
          <p:cNvSpPr/>
          <p:nvPr/>
        </p:nvSpPr>
        <p:spPr>
          <a:xfrm>
            <a:off x="5930838" y="1517077"/>
            <a:ext cx="1669976" cy="506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>
              <a:lnSpc>
                <a:spcPct val="125000"/>
              </a:lnSpc>
            </a:pPr>
            <a:r>
              <a:rPr lang="en-US" altLang="zh-CN" sz="2400" b="1" dirty="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4</a:t>
            </a:r>
            <a:r>
              <a:rPr lang="en-US" altLang="zh-CN" sz="2400" b="1" i="1" dirty="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x</a:t>
            </a:r>
            <a:r>
              <a:rPr lang="en-US" altLang="zh-CN" sz="2400" b="1" dirty="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=72</a:t>
            </a:r>
          </a:p>
        </p:txBody>
      </p:sp>
      <p:sp>
        <p:nvSpPr>
          <p:cNvPr id="10" name="矩形 9">
            <a:extLst>
              <a:ext uri="{FF2B5EF4-FFF2-40B4-BE49-F238E27FC236}">
                <a16:creationId xmlns:a16="http://schemas.microsoft.com/office/drawing/2014/main" xmlns="" id="{25992794-8793-AE8F-AA66-16507BF71F70}"/>
              </a:ext>
            </a:extLst>
          </p:cNvPr>
          <p:cNvSpPr/>
          <p:nvPr/>
        </p:nvSpPr>
        <p:spPr>
          <a:xfrm>
            <a:off x="6097474" y="1907779"/>
            <a:ext cx="1108054" cy="506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>
              <a:lnSpc>
                <a:spcPct val="125000"/>
              </a:lnSpc>
            </a:pPr>
            <a:r>
              <a:rPr lang="en-US" altLang="zh-CN" sz="2400" b="1" i="1" dirty="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x=</a:t>
            </a:r>
            <a:r>
              <a:rPr lang="en-US" altLang="zh-CN" sz="2400" b="1" dirty="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18</a:t>
            </a:r>
          </a:p>
        </p:txBody>
      </p:sp>
      <p:sp>
        <p:nvSpPr>
          <p:cNvPr id="11" name="矩形 10">
            <a:extLst>
              <a:ext uri="{FF2B5EF4-FFF2-40B4-BE49-F238E27FC236}">
                <a16:creationId xmlns:a16="http://schemas.microsoft.com/office/drawing/2014/main" xmlns="" id="{5B795507-1E6A-EE9E-FCE0-F98ABFEBFD8A}"/>
              </a:ext>
            </a:extLst>
          </p:cNvPr>
          <p:cNvSpPr/>
          <p:nvPr/>
        </p:nvSpPr>
        <p:spPr>
          <a:xfrm>
            <a:off x="3753370" y="3908292"/>
            <a:ext cx="5173096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>
              <a:lnSpc>
                <a:spcPct val="125000"/>
              </a:lnSpc>
            </a:pPr>
            <a:r>
              <a:rPr lang="zh-CN" altLang="en-US" sz="2400" b="1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答：</a:t>
            </a:r>
            <a:r>
              <a:rPr lang="en-US" altLang="zh-CN" sz="2400" b="1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1</a:t>
            </a:r>
            <a:r>
              <a:rPr lang="zh-CN" altLang="en-US" sz="2400" b="1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箱梨需</a:t>
            </a:r>
            <a:r>
              <a:rPr lang="en-US" altLang="zh-CN" sz="2400" b="1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18</a:t>
            </a:r>
            <a:r>
              <a:rPr lang="zh-CN" altLang="en-US" sz="2400" b="1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元，</a:t>
            </a:r>
            <a:r>
              <a:rPr lang="en-US" altLang="zh-CN" sz="2400" b="1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1</a:t>
            </a:r>
            <a:r>
              <a:rPr lang="zh-CN" altLang="en-US" sz="2400" b="1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箱苹果需</a:t>
            </a:r>
            <a:r>
              <a:rPr lang="en-US" altLang="zh-CN" sz="2400" b="1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30</a:t>
            </a:r>
            <a:r>
              <a:rPr lang="zh-CN" altLang="en-US" sz="2400" b="1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元。</a:t>
            </a:r>
          </a:p>
        </p:txBody>
      </p:sp>
      <p:grpSp>
        <p:nvGrpSpPr>
          <p:cNvPr id="14" name="组合 13">
            <a:extLst>
              <a:ext uri="{FF2B5EF4-FFF2-40B4-BE49-F238E27FC236}">
                <a16:creationId xmlns:a16="http://schemas.microsoft.com/office/drawing/2014/main" xmlns="" id="{265BAC1D-9651-C4CC-FDF9-E62893F96811}"/>
              </a:ext>
            </a:extLst>
          </p:cNvPr>
          <p:cNvGrpSpPr/>
          <p:nvPr/>
        </p:nvGrpSpPr>
        <p:grpSpPr>
          <a:xfrm>
            <a:off x="876609" y="672112"/>
            <a:ext cx="1669976" cy="3198867"/>
            <a:chOff x="387611" y="458733"/>
            <a:chExt cx="1916906" cy="3510347"/>
          </a:xfrm>
        </p:grpSpPr>
        <p:pic>
          <p:nvPicPr>
            <p:cNvPr id="12" name="Picture 6">
              <a:extLst>
                <a:ext uri="{FF2B5EF4-FFF2-40B4-BE49-F238E27FC236}">
                  <a16:creationId xmlns:a16="http://schemas.microsoft.com/office/drawing/2014/main" xmlns="" id="{FE295BA9-73E9-84BB-0B52-4961D8D6791F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387611" y="2461749"/>
              <a:ext cx="1916906" cy="1507331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13" name="Picture 7">
              <a:extLst>
                <a:ext uri="{FF2B5EF4-FFF2-40B4-BE49-F238E27FC236}">
                  <a16:creationId xmlns:a16="http://schemas.microsoft.com/office/drawing/2014/main" xmlns="" id="{ACA75A05-E486-0485-21CD-40917B7B917A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31663" y="458733"/>
              <a:ext cx="1872854" cy="1547813"/>
            </a:xfrm>
            <a:prstGeom prst="rect">
              <a:avLst/>
            </a:prstGeom>
            <a:noFill/>
            <a:ln w="9525">
              <a:noFill/>
            </a:ln>
          </p:spPr>
        </p:pic>
      </p:grpSp>
      <p:sp>
        <p:nvSpPr>
          <p:cNvPr id="15" name="矩形 14">
            <a:extLst>
              <a:ext uri="{FF2B5EF4-FFF2-40B4-BE49-F238E27FC236}">
                <a16:creationId xmlns:a16="http://schemas.microsoft.com/office/drawing/2014/main" xmlns="" id="{04AF605D-ADAD-7857-3DB6-3E84B39E1D86}"/>
              </a:ext>
            </a:extLst>
          </p:cNvPr>
          <p:cNvSpPr/>
          <p:nvPr/>
        </p:nvSpPr>
        <p:spPr>
          <a:xfrm>
            <a:off x="3980465" y="2298481"/>
            <a:ext cx="4042955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>
              <a:lnSpc>
                <a:spcPct val="125000"/>
              </a:lnSpc>
            </a:pPr>
            <a:r>
              <a:rPr lang="zh-CN" alt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解：设</a:t>
            </a:r>
            <a:r>
              <a:rPr lang="en-US" altLang="zh-CN" sz="2400" b="1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1</a:t>
            </a:r>
            <a:r>
              <a:rPr lang="zh-CN" altLang="en-US" sz="2400" b="1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箱苹果的价格是</a:t>
            </a:r>
            <a:r>
              <a:rPr lang="en-US" altLang="zh-CN" sz="2400" b="1" i="1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y</a:t>
            </a:r>
            <a:r>
              <a:rPr lang="zh-CN" altLang="en-US" sz="2400" b="1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元。</a:t>
            </a:r>
          </a:p>
        </p:txBody>
      </p:sp>
      <p:sp>
        <p:nvSpPr>
          <p:cNvPr id="17" name="矩形 16">
            <a:extLst>
              <a:ext uri="{FF2B5EF4-FFF2-40B4-BE49-F238E27FC236}">
                <a16:creationId xmlns:a16="http://schemas.microsoft.com/office/drawing/2014/main" xmlns="" id="{5FF5E274-3AE8-727C-CDF3-F1B43F9ABE3F}"/>
              </a:ext>
            </a:extLst>
          </p:cNvPr>
          <p:cNvSpPr/>
          <p:nvPr/>
        </p:nvSpPr>
        <p:spPr>
          <a:xfrm>
            <a:off x="5636118" y="2736183"/>
            <a:ext cx="2150489" cy="506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>
              <a:lnSpc>
                <a:spcPct val="125000"/>
              </a:lnSpc>
            </a:pPr>
            <a:r>
              <a:rPr lang="en-US" altLang="zh-CN" sz="2400" b="1" dirty="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3 </a:t>
            </a:r>
            <a:r>
              <a:rPr lang="en-US" altLang="zh-CN" sz="2400" b="1" i="1" dirty="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y</a:t>
            </a:r>
            <a:r>
              <a:rPr lang="en-US" altLang="zh-CN" sz="2400" b="1" dirty="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+18=108</a:t>
            </a:r>
          </a:p>
        </p:txBody>
      </p:sp>
      <p:sp>
        <p:nvSpPr>
          <p:cNvPr id="18" name="矩形 17">
            <a:extLst>
              <a:ext uri="{FF2B5EF4-FFF2-40B4-BE49-F238E27FC236}">
                <a16:creationId xmlns:a16="http://schemas.microsoft.com/office/drawing/2014/main" xmlns="" id="{4624E415-5463-87F5-80E2-5BCD7A14B260}"/>
              </a:ext>
            </a:extLst>
          </p:cNvPr>
          <p:cNvSpPr/>
          <p:nvPr/>
        </p:nvSpPr>
        <p:spPr>
          <a:xfrm>
            <a:off x="6180206" y="3126885"/>
            <a:ext cx="2150489" cy="506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>
              <a:lnSpc>
                <a:spcPct val="125000"/>
              </a:lnSpc>
            </a:pPr>
            <a:r>
              <a:rPr lang="en-US" altLang="zh-CN" sz="2400" b="1" dirty="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3</a:t>
            </a:r>
            <a:r>
              <a:rPr lang="en-US" altLang="zh-CN" sz="2400" b="1" i="1" dirty="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y</a:t>
            </a:r>
            <a:r>
              <a:rPr lang="en-US" altLang="zh-CN" sz="2400" b="1" dirty="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=90</a:t>
            </a:r>
          </a:p>
        </p:txBody>
      </p:sp>
      <p:sp>
        <p:nvSpPr>
          <p:cNvPr id="19" name="矩形 18">
            <a:extLst>
              <a:ext uri="{FF2B5EF4-FFF2-40B4-BE49-F238E27FC236}">
                <a16:creationId xmlns:a16="http://schemas.microsoft.com/office/drawing/2014/main" xmlns="" id="{79479124-DF92-C60D-5AC3-4EFF29ACBF0A}"/>
              </a:ext>
            </a:extLst>
          </p:cNvPr>
          <p:cNvSpPr/>
          <p:nvPr/>
        </p:nvSpPr>
        <p:spPr>
          <a:xfrm>
            <a:off x="6339918" y="3517587"/>
            <a:ext cx="2150489" cy="506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>
              <a:lnSpc>
                <a:spcPct val="125000"/>
              </a:lnSpc>
            </a:pPr>
            <a:r>
              <a:rPr lang="en-US" altLang="zh-CN" sz="2400" b="1" i="1" dirty="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y</a:t>
            </a:r>
            <a:r>
              <a:rPr lang="en-US" altLang="zh-CN" sz="2400" b="1" dirty="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=30</a:t>
            </a:r>
          </a:p>
        </p:txBody>
      </p:sp>
      <p:grpSp>
        <p:nvGrpSpPr>
          <p:cNvPr id="23" name="组合 22"/>
          <p:cNvGrpSpPr/>
          <p:nvPr/>
        </p:nvGrpSpPr>
        <p:grpSpPr>
          <a:xfrm>
            <a:off x="5269664" y="4623653"/>
            <a:ext cx="3874336" cy="430304"/>
            <a:chOff x="5304502" y="544377"/>
            <a:chExt cx="3874336" cy="430304"/>
          </a:xfrm>
        </p:grpSpPr>
        <p:sp>
          <p:nvSpPr>
            <p:cNvPr id="24" name="文本框 5"/>
            <p:cNvSpPr txBox="1"/>
            <p:nvPr/>
          </p:nvSpPr>
          <p:spPr>
            <a:xfrm>
              <a:off x="5690816" y="666904"/>
              <a:ext cx="3488022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1400" spc="300" dirty="0">
                  <a:ln w="0"/>
                  <a:latin typeface="黑体" pitchFamily="49" charset="-122"/>
                  <a:ea typeface="黑体" pitchFamily="49" charset="-122"/>
                  <a:cs typeface="Yuanti SC" panose="02010600040101010101" charset="-122"/>
                </a:rPr>
                <a:t>选自教材第</a:t>
              </a:r>
              <a:r>
                <a:rPr lang="en-US" altLang="zh-CN" sz="1400" spc="300" dirty="0">
                  <a:ln w="0"/>
                  <a:latin typeface="黑体" pitchFamily="49" charset="-122"/>
                  <a:ea typeface="黑体" pitchFamily="49" charset="-122"/>
                  <a:cs typeface="Yuanti SC" panose="02010600040101010101" charset="-122"/>
                </a:rPr>
                <a:t>73</a:t>
              </a:r>
              <a:r>
                <a:rPr lang="zh-CN" altLang="en-US" sz="1400" spc="300" dirty="0">
                  <a:ln w="0"/>
                  <a:latin typeface="黑体" pitchFamily="49" charset="-122"/>
                  <a:ea typeface="黑体" pitchFamily="49" charset="-122"/>
                  <a:cs typeface="Yuanti SC" panose="02010600040101010101" charset="-122"/>
                </a:rPr>
                <a:t>～</a:t>
              </a:r>
              <a:r>
                <a:rPr lang="en-US" altLang="zh-CN" sz="1400" spc="300" dirty="0">
                  <a:ln w="0"/>
                  <a:latin typeface="黑体" pitchFamily="49" charset="-122"/>
                  <a:ea typeface="黑体" pitchFamily="49" charset="-122"/>
                  <a:cs typeface="Yuanti SC" panose="02010600040101010101" charset="-122"/>
                </a:rPr>
                <a:t>74</a:t>
              </a:r>
              <a:r>
                <a:rPr lang="zh-CN" altLang="en-US" sz="1400" spc="300" dirty="0">
                  <a:ln w="0"/>
                  <a:latin typeface="黑体" pitchFamily="49" charset="-122"/>
                  <a:ea typeface="黑体" pitchFamily="49" charset="-122"/>
                  <a:cs typeface="Yuanti SC" panose="02010600040101010101" charset="-122"/>
                </a:rPr>
                <a:t>页练习</a:t>
              </a:r>
              <a:r>
                <a:rPr lang="zh-CN" altLang="en-US" sz="1400" spc="300" dirty="0" smtClean="0">
                  <a:ln w="0"/>
                  <a:latin typeface="黑体" pitchFamily="49" charset="-122"/>
                  <a:ea typeface="黑体" pitchFamily="49" charset="-122"/>
                  <a:cs typeface="Yuanti SC" panose="02010600040101010101" charset="-122"/>
                </a:rPr>
                <a:t>六第</a:t>
              </a:r>
              <a:r>
                <a:rPr lang="en-US" altLang="zh-CN" sz="1400" spc="300" dirty="0" smtClean="0">
                  <a:ln w="0"/>
                  <a:latin typeface="黑体" pitchFamily="49" charset="-122"/>
                  <a:ea typeface="黑体" pitchFamily="49" charset="-122"/>
                  <a:cs typeface="Yuanti SC" panose="02010600040101010101" charset="-122"/>
                </a:rPr>
                <a:t>7</a:t>
              </a:r>
              <a:r>
                <a:rPr lang="zh-CN" altLang="en-US" sz="1400" spc="300" dirty="0" smtClean="0">
                  <a:ln w="0"/>
                  <a:latin typeface="黑体" pitchFamily="49" charset="-122"/>
                  <a:ea typeface="黑体" pitchFamily="49" charset="-122"/>
                  <a:cs typeface="Yuanti SC" panose="02010600040101010101" charset="-122"/>
                </a:rPr>
                <a:t>题</a:t>
              </a:r>
              <a:endParaRPr kumimoji="1" lang="zh-CN" altLang="en-US" sz="1400" dirty="0">
                <a:latin typeface="黑体" pitchFamily="49" charset="-122"/>
                <a:ea typeface="黑体" pitchFamily="49" charset="-122"/>
              </a:endParaRPr>
            </a:p>
          </p:txBody>
        </p:sp>
        <p:pic>
          <p:nvPicPr>
            <p:cNvPr id="25" name="图片 24" descr="/Users/timebook007/Desktop/预览图_千图网_编号34849461.png预览图_千图网_编号34849461"/>
            <p:cNvPicPr>
              <a:picLocks noChangeAspect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>
            <a:xfrm rot="21084060" flipH="1">
              <a:off x="5304502" y="544377"/>
              <a:ext cx="412750" cy="41275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9368944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10" grpId="0"/>
      <p:bldP spid="11" grpId="0"/>
      <p:bldP spid="15" grpId="0"/>
      <p:bldP spid="17" grpId="0"/>
      <p:bldP spid="18" grpId="0"/>
      <p:bldP spid="19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>
            <a:extLst>
              <a:ext uri="{FF2B5EF4-FFF2-40B4-BE49-F238E27FC236}">
                <a16:creationId xmlns:a16="http://schemas.microsoft.com/office/drawing/2014/main" xmlns="" id="{277699CC-8898-6CA6-0B79-E95FD3D58CA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17395" y="502743"/>
            <a:ext cx="1916906" cy="1507331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" name="Picture 7">
            <a:extLst>
              <a:ext uri="{FF2B5EF4-FFF2-40B4-BE49-F238E27FC236}">
                <a16:creationId xmlns:a16="http://schemas.microsoft.com/office/drawing/2014/main" xmlns="" id="{9645CA94-C7D6-DBB2-34B1-B27A9540BA5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92248" y="502743"/>
            <a:ext cx="1872854" cy="1547813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5" name="矩形 4">
            <a:extLst>
              <a:ext uri="{FF2B5EF4-FFF2-40B4-BE49-F238E27FC236}">
                <a16:creationId xmlns:a16="http://schemas.microsoft.com/office/drawing/2014/main" xmlns="" id="{A5C36D89-74B4-C29B-BD4A-72829FAE1E5A}"/>
              </a:ext>
            </a:extLst>
          </p:cNvPr>
          <p:cNvSpPr/>
          <p:nvPr/>
        </p:nvSpPr>
        <p:spPr>
          <a:xfrm>
            <a:off x="629511" y="2152646"/>
            <a:ext cx="769153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en-US" altLang="zh-CN" sz="2400" b="1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(2)</a:t>
            </a:r>
            <a:r>
              <a:rPr lang="zh-CN" altLang="en-US" sz="2400" b="1" dirty="0"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如果便利店</a:t>
            </a:r>
            <a:r>
              <a:rPr lang="zh-CN" altLang="en-US" sz="2400" b="1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用</a:t>
            </a:r>
            <a:r>
              <a:rPr lang="en-US" altLang="zh-CN" sz="2400" b="1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250</a:t>
            </a:r>
            <a:r>
              <a:rPr lang="zh-CN" altLang="en-US" sz="2400" b="1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元进了</a:t>
            </a:r>
            <a:r>
              <a:rPr lang="en-US" altLang="zh-CN" sz="2400" b="1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5</a:t>
            </a:r>
            <a:r>
              <a:rPr lang="zh-CN" altLang="en-US" sz="2400" b="1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箱苹果</a:t>
            </a:r>
            <a:r>
              <a:rPr lang="zh-CN" altLang="en-US" sz="2400" b="1" dirty="0"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后，用剩下的钱</a:t>
            </a:r>
            <a:r>
              <a:rPr lang="zh-CN" altLang="en-US" sz="2400" b="1" dirty="0" smtClean="0"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最多</a:t>
            </a:r>
            <a:endParaRPr lang="en-US" altLang="zh-CN" sz="2400" b="1" dirty="0" smtClean="0">
              <a:latin typeface="宋体" panose="02010600030101010101" pitchFamily="2" charset="-122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r>
              <a:rPr lang="en-US" altLang="zh-CN" sz="2400" b="1" dirty="0" smtClean="0"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  </a:t>
            </a:r>
            <a:r>
              <a:rPr lang="zh-CN" altLang="en-US" sz="2400" b="1" dirty="0" smtClean="0"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能</a:t>
            </a:r>
            <a:r>
              <a:rPr lang="zh-CN" altLang="en-US" sz="2400" b="1" dirty="0"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进几箱梨？</a:t>
            </a:r>
          </a:p>
        </p:txBody>
      </p:sp>
      <p:sp>
        <p:nvSpPr>
          <p:cNvPr id="6" name="矩形 5">
            <a:extLst>
              <a:ext uri="{FF2B5EF4-FFF2-40B4-BE49-F238E27FC236}">
                <a16:creationId xmlns:a16="http://schemas.microsoft.com/office/drawing/2014/main" xmlns:a14="http://schemas.microsoft.com/office/drawing/2010/main" xmlns:mc="http://schemas.openxmlformats.org/markup-compatibility/2006" xmlns="" id="{6C591199-491C-09D7-1089-2AF77C81C88A}"/>
              </a:ext>
            </a:extLst>
          </p:cNvPr>
          <p:cNvSpPr/>
          <p:nvPr/>
        </p:nvSpPr>
        <p:spPr>
          <a:xfrm>
            <a:off x="2052623" y="2936573"/>
            <a:ext cx="2644068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>
              <a:lnSpc>
                <a:spcPct val="125000"/>
              </a:lnSpc>
            </a:pPr>
            <a:r>
              <a:rPr lang="en-US" altLang="zh-CN" sz="2400" b="1" dirty="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(250–30×5)÷</a:t>
            </a:r>
            <a:r>
              <a:rPr lang="en-US" altLang="zh-CN" sz="24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18</a:t>
            </a:r>
            <a:endParaRPr lang="zh-CN" altLang="en-US" sz="2400" b="1" dirty="0">
              <a:solidFill>
                <a:srgbClr val="FF0000"/>
              </a:solidFill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9" name="矩形 8">
            <a:extLst>
              <a:ext uri="{FF2B5EF4-FFF2-40B4-BE49-F238E27FC236}">
                <a16:creationId xmlns:a16="http://schemas.microsoft.com/office/drawing/2014/main" xmlns="" id="{1AE6CF8E-5406-3EE7-AE4B-E0D8E0CE0D94}"/>
              </a:ext>
            </a:extLst>
          </p:cNvPr>
          <p:cNvSpPr/>
          <p:nvPr/>
        </p:nvSpPr>
        <p:spPr>
          <a:xfrm>
            <a:off x="2858818" y="3516142"/>
            <a:ext cx="4764618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>
              <a:lnSpc>
                <a:spcPct val="125000"/>
              </a:lnSpc>
            </a:pPr>
            <a:r>
              <a:rPr lang="zh-CN" altLang="en-US" sz="2400" b="1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答：剩下的钱最多能进</a:t>
            </a:r>
            <a:r>
              <a:rPr lang="en-US" altLang="zh-CN" sz="2400" b="1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5</a:t>
            </a:r>
            <a:r>
              <a:rPr lang="zh-CN" altLang="en-US" sz="2400" b="1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箱梨。</a:t>
            </a:r>
          </a:p>
        </p:txBody>
      </p:sp>
      <p:grpSp>
        <p:nvGrpSpPr>
          <p:cNvPr id="10" name="组合 9"/>
          <p:cNvGrpSpPr/>
          <p:nvPr/>
        </p:nvGrpSpPr>
        <p:grpSpPr>
          <a:xfrm>
            <a:off x="5269664" y="4623653"/>
            <a:ext cx="3874336" cy="430304"/>
            <a:chOff x="5304502" y="544377"/>
            <a:chExt cx="3874336" cy="430304"/>
          </a:xfrm>
        </p:grpSpPr>
        <p:sp>
          <p:nvSpPr>
            <p:cNvPr id="11" name="文本框 5"/>
            <p:cNvSpPr txBox="1"/>
            <p:nvPr/>
          </p:nvSpPr>
          <p:spPr>
            <a:xfrm>
              <a:off x="5690816" y="666904"/>
              <a:ext cx="3488022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1400" spc="300" dirty="0">
                  <a:ln w="0"/>
                  <a:latin typeface="黑体" pitchFamily="49" charset="-122"/>
                  <a:ea typeface="黑体" pitchFamily="49" charset="-122"/>
                  <a:cs typeface="Yuanti SC" panose="02010600040101010101" charset="-122"/>
                </a:rPr>
                <a:t>选自教材第</a:t>
              </a:r>
              <a:r>
                <a:rPr lang="en-US" altLang="zh-CN" sz="1400" spc="300" dirty="0">
                  <a:ln w="0"/>
                  <a:latin typeface="黑体" pitchFamily="49" charset="-122"/>
                  <a:ea typeface="黑体" pitchFamily="49" charset="-122"/>
                  <a:cs typeface="Yuanti SC" panose="02010600040101010101" charset="-122"/>
                </a:rPr>
                <a:t>73</a:t>
              </a:r>
              <a:r>
                <a:rPr lang="zh-CN" altLang="en-US" sz="1400" spc="300" dirty="0">
                  <a:ln w="0"/>
                  <a:latin typeface="黑体" pitchFamily="49" charset="-122"/>
                  <a:ea typeface="黑体" pitchFamily="49" charset="-122"/>
                  <a:cs typeface="Yuanti SC" panose="02010600040101010101" charset="-122"/>
                </a:rPr>
                <a:t>～</a:t>
              </a:r>
              <a:r>
                <a:rPr lang="en-US" altLang="zh-CN" sz="1400" spc="300" dirty="0">
                  <a:ln w="0"/>
                  <a:latin typeface="黑体" pitchFamily="49" charset="-122"/>
                  <a:ea typeface="黑体" pitchFamily="49" charset="-122"/>
                  <a:cs typeface="Yuanti SC" panose="02010600040101010101" charset="-122"/>
                </a:rPr>
                <a:t>74</a:t>
              </a:r>
              <a:r>
                <a:rPr lang="zh-CN" altLang="en-US" sz="1400" spc="300" dirty="0">
                  <a:ln w="0"/>
                  <a:latin typeface="黑体" pitchFamily="49" charset="-122"/>
                  <a:ea typeface="黑体" pitchFamily="49" charset="-122"/>
                  <a:cs typeface="Yuanti SC" panose="02010600040101010101" charset="-122"/>
                </a:rPr>
                <a:t>页练习</a:t>
              </a:r>
              <a:r>
                <a:rPr lang="zh-CN" altLang="en-US" sz="1400" spc="300" dirty="0" smtClean="0">
                  <a:ln w="0"/>
                  <a:latin typeface="黑体" pitchFamily="49" charset="-122"/>
                  <a:ea typeface="黑体" pitchFamily="49" charset="-122"/>
                  <a:cs typeface="Yuanti SC" panose="02010600040101010101" charset="-122"/>
                </a:rPr>
                <a:t>六第</a:t>
              </a:r>
              <a:r>
                <a:rPr lang="en-US" altLang="zh-CN" sz="1400" spc="300" dirty="0" smtClean="0">
                  <a:ln w="0"/>
                  <a:latin typeface="黑体" pitchFamily="49" charset="-122"/>
                  <a:ea typeface="黑体" pitchFamily="49" charset="-122"/>
                  <a:cs typeface="Yuanti SC" panose="02010600040101010101" charset="-122"/>
                </a:rPr>
                <a:t>7</a:t>
              </a:r>
              <a:r>
                <a:rPr lang="zh-CN" altLang="en-US" sz="1400" spc="300" dirty="0" smtClean="0">
                  <a:ln w="0"/>
                  <a:latin typeface="黑体" pitchFamily="49" charset="-122"/>
                  <a:ea typeface="黑体" pitchFamily="49" charset="-122"/>
                  <a:cs typeface="Yuanti SC" panose="02010600040101010101" charset="-122"/>
                </a:rPr>
                <a:t>题</a:t>
              </a:r>
              <a:endParaRPr kumimoji="1" lang="zh-CN" altLang="en-US" sz="1400" dirty="0">
                <a:latin typeface="黑体" pitchFamily="49" charset="-122"/>
                <a:ea typeface="黑体" pitchFamily="49" charset="-122"/>
              </a:endParaRPr>
            </a:p>
          </p:txBody>
        </p:sp>
        <p:pic>
          <p:nvPicPr>
            <p:cNvPr id="12" name="图片 11" descr="/Users/timebook007/Desktop/预览图_千图网_编号34849461.png预览图_千图网_编号34849461"/>
            <p:cNvPicPr>
              <a:picLocks noChangeAspect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>
            <a:xfrm rot="21084060" flipH="1">
              <a:off x="5304502" y="544377"/>
              <a:ext cx="412750" cy="412750"/>
            </a:xfrm>
            <a:prstGeom prst="rect">
              <a:avLst/>
            </a:prstGeom>
          </p:spPr>
        </p:pic>
      </p:grpSp>
      <p:sp>
        <p:nvSpPr>
          <p:cNvPr id="13" name="矩形 12">
            <a:extLst>
              <a:ext uri="{FF2B5EF4-FFF2-40B4-BE49-F238E27FC236}">
                <a16:creationId xmlns:a16="http://schemas.microsoft.com/office/drawing/2014/main" xmlns:a14="http://schemas.microsoft.com/office/drawing/2010/main" xmlns:mc="http://schemas.openxmlformats.org/markup-compatibility/2006" xmlns="" id="{6C591199-491C-09D7-1089-2AF77C81C88A}"/>
              </a:ext>
            </a:extLst>
          </p:cNvPr>
          <p:cNvSpPr/>
          <p:nvPr/>
        </p:nvSpPr>
        <p:spPr>
          <a:xfrm>
            <a:off x="4388917" y="2918824"/>
            <a:ext cx="2644068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>
              <a:lnSpc>
                <a:spcPct val="125000"/>
              </a:lnSpc>
            </a:pPr>
            <a:r>
              <a:rPr lang="zh-CN" alt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＝</a:t>
            </a:r>
            <a:r>
              <a:rPr lang="en-US" altLang="zh-CN" sz="24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5(</a:t>
            </a:r>
            <a:r>
              <a:rPr lang="zh-CN" alt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箱</a:t>
            </a:r>
            <a:r>
              <a:rPr lang="en-US" altLang="zh-CN" sz="24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)……10(</a:t>
            </a:r>
            <a:r>
              <a:rPr lang="zh-CN" alt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元</a:t>
            </a:r>
            <a:r>
              <a:rPr lang="en-US" altLang="zh-CN" sz="24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)</a:t>
            </a:r>
            <a:endParaRPr lang="zh-CN" altLang="en-US" sz="2400" b="1" dirty="0">
              <a:solidFill>
                <a:srgbClr val="FF0000"/>
              </a:solidFill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755719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9" grpId="0"/>
      <p:bldP spid="13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组合 9"/>
          <p:cNvGrpSpPr/>
          <p:nvPr/>
        </p:nvGrpSpPr>
        <p:grpSpPr>
          <a:xfrm>
            <a:off x="582751" y="522471"/>
            <a:ext cx="405578" cy="523220"/>
            <a:chOff x="152631" y="723992"/>
            <a:chExt cx="405578" cy="523220"/>
          </a:xfrm>
        </p:grpSpPr>
        <p:sp>
          <p:nvSpPr>
            <p:cNvPr id="11" name="椭圆 10"/>
            <p:cNvSpPr/>
            <p:nvPr/>
          </p:nvSpPr>
          <p:spPr>
            <a:xfrm>
              <a:off x="152631" y="811865"/>
              <a:ext cx="405578" cy="406800"/>
            </a:xfrm>
            <a:prstGeom prst="ellipse">
              <a:avLst/>
            </a:prstGeom>
            <a:solidFill>
              <a:srgbClr val="FFC000"/>
            </a:solidFill>
            <a:ln>
              <a:solidFill>
                <a:srgbClr val="FF99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2" name="矩形 11"/>
            <p:cNvSpPr/>
            <p:nvPr/>
          </p:nvSpPr>
          <p:spPr>
            <a:xfrm>
              <a:off x="172517" y="723992"/>
              <a:ext cx="365806" cy="52322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US" altLang="zh-CN" sz="2800" b="1" dirty="0">
                  <a:ln w="0"/>
                  <a:solidFill>
                    <a:schemeClr val="bg1"/>
                  </a:solidFill>
                  <a:latin typeface="黑体" pitchFamily="49" charset="-122"/>
                  <a:ea typeface="黑体" pitchFamily="49" charset="-122"/>
                  <a:cs typeface="Times New Roman" panose="02020603050405020304" pitchFamily="18" charset="0"/>
                </a:rPr>
                <a:t>8</a:t>
              </a:r>
              <a:endParaRPr lang="zh-CN" altLang="en-US" sz="2800" b="1" cap="none" spc="0" dirty="0">
                <a:ln w="0"/>
                <a:solidFill>
                  <a:schemeClr val="bg1"/>
                </a:solidFill>
                <a:latin typeface="黑体" pitchFamily="49" charset="-122"/>
                <a:ea typeface="黑体" pitchFamily="49" charset="-122"/>
              </a:endParaRPr>
            </a:p>
          </p:txBody>
        </p:sp>
      </p:grpSp>
      <p:sp>
        <p:nvSpPr>
          <p:cNvPr id="35" name="矩形 34"/>
          <p:cNvSpPr/>
          <p:nvPr/>
        </p:nvSpPr>
        <p:spPr>
          <a:xfrm>
            <a:off x="968443" y="569771"/>
            <a:ext cx="7725882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zh-CN" altLang="en-US" sz="2400" b="1" dirty="0"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奇思每分</a:t>
            </a:r>
            <a:r>
              <a:rPr lang="zh-CN" altLang="en-US" sz="2400" b="1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跑</a:t>
            </a:r>
            <a:r>
              <a:rPr lang="en-US" altLang="zh-CN" sz="2400" b="1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280m,</a:t>
            </a:r>
            <a:r>
              <a:rPr lang="zh-CN" altLang="en-US" sz="2400" b="1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妙想每分跑</a:t>
            </a:r>
            <a:r>
              <a:rPr lang="en-US" altLang="zh-CN" sz="2400" b="1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320m</a:t>
            </a:r>
            <a:r>
              <a:rPr lang="zh-CN" altLang="en-US" sz="2400" b="1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。环湖公路一周的长度是</a:t>
            </a:r>
            <a:r>
              <a:rPr lang="en-US" altLang="zh-CN" sz="2400" b="1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5400m</a:t>
            </a:r>
            <a:r>
              <a:rPr lang="zh-CN" altLang="en-US" sz="2400" b="1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，两人</a:t>
            </a:r>
            <a:r>
              <a:rPr lang="zh-CN" altLang="en-US" sz="2400" b="1" dirty="0"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同时反方向跑步。</a:t>
            </a:r>
          </a:p>
        </p:txBody>
      </p:sp>
      <p:sp>
        <p:nvSpPr>
          <p:cNvPr id="2" name="矩形 1">
            <a:extLst>
              <a:ext uri="{FF2B5EF4-FFF2-40B4-BE49-F238E27FC236}">
                <a16:creationId xmlns:a16="http://schemas.microsoft.com/office/drawing/2014/main" xmlns="" id="{8195B6AF-4A38-FFD3-5F0E-87DA7C72345F}"/>
              </a:ext>
            </a:extLst>
          </p:cNvPr>
          <p:cNvSpPr/>
          <p:nvPr/>
        </p:nvSpPr>
        <p:spPr>
          <a:xfrm>
            <a:off x="1282909" y="2545960"/>
            <a:ext cx="3827989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>
              <a:lnSpc>
                <a:spcPct val="125000"/>
              </a:lnSpc>
            </a:pPr>
            <a:r>
              <a:rPr lang="zh-CN" altLang="en-US" sz="2400" b="1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解：设</a:t>
            </a:r>
            <a:r>
              <a:rPr lang="en-US" altLang="zh-CN" sz="2400" b="1" i="1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x</a:t>
            </a:r>
            <a:r>
              <a:rPr lang="zh-CN" altLang="en-US" sz="2400" b="1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分后两人相遇。</a:t>
            </a:r>
          </a:p>
        </p:txBody>
      </p:sp>
      <p:sp>
        <p:nvSpPr>
          <p:cNvPr id="3" name="矩形 2">
            <a:extLst>
              <a:ext uri="{FF2B5EF4-FFF2-40B4-BE49-F238E27FC236}">
                <a16:creationId xmlns:a16="http://schemas.microsoft.com/office/drawing/2014/main" xmlns="" id="{BDCAA281-47C1-9ECD-794E-893382FBF043}"/>
              </a:ext>
            </a:extLst>
          </p:cNvPr>
          <p:cNvSpPr/>
          <p:nvPr/>
        </p:nvSpPr>
        <p:spPr>
          <a:xfrm>
            <a:off x="2353255" y="2967077"/>
            <a:ext cx="3357696" cy="506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>
              <a:lnSpc>
                <a:spcPct val="125000"/>
              </a:lnSpc>
            </a:pPr>
            <a:r>
              <a:rPr lang="en-US" altLang="zh-CN" sz="2400" b="1" dirty="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280</a:t>
            </a:r>
            <a:r>
              <a:rPr lang="en-US" altLang="zh-CN" sz="2400" b="1" i="1" dirty="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x</a:t>
            </a:r>
            <a:r>
              <a:rPr lang="en-US" altLang="zh-CN" sz="2400" b="1" dirty="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+320</a:t>
            </a:r>
            <a:r>
              <a:rPr lang="en-US" altLang="zh-CN" sz="2400" b="1" i="1" dirty="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x</a:t>
            </a:r>
            <a:r>
              <a:rPr lang="en-US" altLang="zh-CN" sz="2400" b="1" dirty="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=5400</a:t>
            </a:r>
          </a:p>
        </p:txBody>
      </p:sp>
      <p:sp>
        <p:nvSpPr>
          <p:cNvPr id="4" name="矩形 3">
            <a:extLst>
              <a:ext uri="{FF2B5EF4-FFF2-40B4-BE49-F238E27FC236}">
                <a16:creationId xmlns:a16="http://schemas.microsoft.com/office/drawing/2014/main" xmlns="" id="{F6CC8EEA-4751-EC1A-42AD-3048D50B0145}"/>
              </a:ext>
            </a:extLst>
          </p:cNvPr>
          <p:cNvSpPr/>
          <p:nvPr/>
        </p:nvSpPr>
        <p:spPr>
          <a:xfrm>
            <a:off x="3138031" y="3341194"/>
            <a:ext cx="1788143" cy="5107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>
              <a:lnSpc>
                <a:spcPct val="125000"/>
              </a:lnSpc>
            </a:pPr>
            <a:r>
              <a:rPr lang="en-US" altLang="zh-CN" sz="2400" b="1" dirty="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600</a:t>
            </a:r>
            <a:r>
              <a:rPr lang="en-US" altLang="zh-CN" sz="2400" b="1" i="1" dirty="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x</a:t>
            </a:r>
            <a:r>
              <a:rPr lang="en-US" altLang="zh-CN" sz="2400" b="1" dirty="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=5400</a:t>
            </a:r>
          </a:p>
        </p:txBody>
      </p:sp>
      <p:sp>
        <p:nvSpPr>
          <p:cNvPr id="5" name="矩形 4">
            <a:extLst>
              <a:ext uri="{FF2B5EF4-FFF2-40B4-BE49-F238E27FC236}">
                <a16:creationId xmlns:a16="http://schemas.microsoft.com/office/drawing/2014/main" xmlns="" id="{B009D17C-8F24-415F-C460-1DD5AC37F15A}"/>
              </a:ext>
            </a:extLst>
          </p:cNvPr>
          <p:cNvSpPr/>
          <p:nvPr/>
        </p:nvSpPr>
        <p:spPr>
          <a:xfrm>
            <a:off x="3598247" y="3719030"/>
            <a:ext cx="1108054" cy="506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>
              <a:lnSpc>
                <a:spcPct val="125000"/>
              </a:lnSpc>
            </a:pPr>
            <a:r>
              <a:rPr lang="en-US" altLang="zh-CN" sz="2400" b="1" i="1" dirty="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x</a:t>
            </a:r>
            <a:r>
              <a:rPr lang="en-US" altLang="zh-CN" sz="2400" b="1" dirty="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=9</a:t>
            </a:r>
          </a:p>
        </p:txBody>
      </p:sp>
      <p:sp>
        <p:nvSpPr>
          <p:cNvPr id="6" name="矩形 5">
            <a:extLst>
              <a:ext uri="{FF2B5EF4-FFF2-40B4-BE49-F238E27FC236}">
                <a16:creationId xmlns:a16="http://schemas.microsoft.com/office/drawing/2014/main" xmlns="" id="{B07ED6DF-45C4-B7F3-30BD-2578D1B7F504}"/>
              </a:ext>
            </a:extLst>
          </p:cNvPr>
          <p:cNvSpPr/>
          <p:nvPr/>
        </p:nvSpPr>
        <p:spPr>
          <a:xfrm>
            <a:off x="1836383" y="4093148"/>
            <a:ext cx="3523727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>
              <a:lnSpc>
                <a:spcPct val="125000"/>
              </a:lnSpc>
            </a:pPr>
            <a:r>
              <a:rPr lang="zh-CN" altLang="en-US" sz="2400" b="1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答：</a:t>
            </a:r>
            <a:r>
              <a:rPr lang="en-US" altLang="zh-CN" sz="2400" b="1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9</a:t>
            </a:r>
            <a:r>
              <a:rPr lang="zh-CN" altLang="en-US" sz="2400" b="1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分钟后两人相遇。</a:t>
            </a:r>
          </a:p>
        </p:txBody>
      </p:sp>
      <p:pic>
        <p:nvPicPr>
          <p:cNvPr id="9" name="Picture 10">
            <a:extLst>
              <a:ext uri="{FF2B5EF4-FFF2-40B4-BE49-F238E27FC236}">
                <a16:creationId xmlns:a16="http://schemas.microsoft.com/office/drawing/2014/main" xmlns="" id="{8F5D6B0F-B0D4-B5CA-F039-29CB6F33FE1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478" b="100000" l="1967" r="99672">
                        <a14:foregroundMark x1="31148" y1="23645" x2="48525" y2="20197"/>
                        <a14:foregroundMark x1="50492" y1="3448" x2="50820" y2="26601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907522" y="1383102"/>
            <a:ext cx="2932584" cy="1951286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7" name="TextBox 5">
            <a:extLst>
              <a:ext uri="{FF2B5EF4-FFF2-40B4-BE49-F238E27FC236}">
                <a16:creationId xmlns:a16="http://schemas.microsoft.com/office/drawing/2014/main" xmlns="" id="{F09A640F-A2C7-482F-0795-5A32F396A42A}"/>
              </a:ext>
            </a:extLst>
          </p:cNvPr>
          <p:cNvSpPr txBox="1"/>
          <p:nvPr/>
        </p:nvSpPr>
        <p:spPr>
          <a:xfrm>
            <a:off x="6568202" y="2612065"/>
            <a:ext cx="468398" cy="769441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indent="0">
              <a:lnSpc>
                <a:spcPct val="100000"/>
              </a:lnSpc>
              <a:spcBef>
                <a:spcPct val="0"/>
              </a:spcBef>
              <a:buNone/>
            </a:pPr>
            <a:r>
              <a:rPr lang="en-US" altLang="zh-CN" sz="44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.</a:t>
            </a:r>
          </a:p>
        </p:txBody>
      </p:sp>
      <p:sp>
        <p:nvSpPr>
          <p:cNvPr id="18" name="矩形 17">
            <a:extLst>
              <a:ext uri="{FF2B5EF4-FFF2-40B4-BE49-F238E27FC236}">
                <a16:creationId xmlns:a16="http://schemas.microsoft.com/office/drawing/2014/main" xmlns="" id="{47F2DE73-AABC-3424-A8E4-454AC37C03DF}"/>
              </a:ext>
            </a:extLst>
          </p:cNvPr>
          <p:cNvSpPr/>
          <p:nvPr/>
        </p:nvSpPr>
        <p:spPr>
          <a:xfrm>
            <a:off x="582751" y="1441071"/>
            <a:ext cx="5777681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en-US" altLang="zh-CN" sz="2400" b="1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(1)</a:t>
            </a:r>
            <a:r>
              <a:rPr lang="zh-CN" altLang="en-US" sz="2400" b="1" dirty="0"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估计两人在何处相遇，在</a:t>
            </a:r>
            <a:r>
              <a:rPr lang="zh-CN" altLang="en-US" sz="2400" b="1" dirty="0" smtClean="0"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图中标</a:t>
            </a:r>
            <a:r>
              <a:rPr lang="zh-CN" altLang="en-US" sz="2400" b="1" dirty="0"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出来。</a:t>
            </a:r>
          </a:p>
        </p:txBody>
      </p:sp>
      <p:sp>
        <p:nvSpPr>
          <p:cNvPr id="19" name="矩形 18">
            <a:extLst>
              <a:ext uri="{FF2B5EF4-FFF2-40B4-BE49-F238E27FC236}">
                <a16:creationId xmlns:a16="http://schemas.microsoft.com/office/drawing/2014/main" xmlns="" id="{E3F1D221-9E54-CE3E-1873-EDF07F03BC2F}"/>
              </a:ext>
            </a:extLst>
          </p:cNvPr>
          <p:cNvSpPr/>
          <p:nvPr/>
        </p:nvSpPr>
        <p:spPr>
          <a:xfrm>
            <a:off x="586943" y="1943039"/>
            <a:ext cx="4654184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en-US" altLang="zh-CN" sz="2400" b="1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(2)</a:t>
            </a:r>
            <a:r>
              <a:rPr lang="zh-CN" altLang="en-US" sz="2400" b="1" dirty="0"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多长时间后两人相遇？</a:t>
            </a:r>
          </a:p>
        </p:txBody>
      </p:sp>
      <p:grpSp>
        <p:nvGrpSpPr>
          <p:cNvPr id="20" name="组合 19"/>
          <p:cNvGrpSpPr/>
          <p:nvPr/>
        </p:nvGrpSpPr>
        <p:grpSpPr>
          <a:xfrm>
            <a:off x="5269664" y="4623653"/>
            <a:ext cx="3874336" cy="430304"/>
            <a:chOff x="5304502" y="544377"/>
            <a:chExt cx="3874336" cy="430304"/>
          </a:xfrm>
        </p:grpSpPr>
        <p:sp>
          <p:nvSpPr>
            <p:cNvPr id="22" name="文本框 5"/>
            <p:cNvSpPr txBox="1"/>
            <p:nvPr/>
          </p:nvSpPr>
          <p:spPr>
            <a:xfrm>
              <a:off x="5690816" y="666904"/>
              <a:ext cx="3488022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1400" spc="300" dirty="0">
                  <a:ln w="0"/>
                  <a:latin typeface="黑体" pitchFamily="49" charset="-122"/>
                  <a:ea typeface="黑体" pitchFamily="49" charset="-122"/>
                  <a:cs typeface="Yuanti SC" panose="02010600040101010101" charset="-122"/>
                </a:rPr>
                <a:t>选自教材第</a:t>
              </a:r>
              <a:r>
                <a:rPr lang="en-US" altLang="zh-CN" sz="1400" spc="300" dirty="0">
                  <a:ln w="0"/>
                  <a:latin typeface="黑体" pitchFamily="49" charset="-122"/>
                  <a:ea typeface="黑体" pitchFamily="49" charset="-122"/>
                  <a:cs typeface="Yuanti SC" panose="02010600040101010101" charset="-122"/>
                </a:rPr>
                <a:t>73</a:t>
              </a:r>
              <a:r>
                <a:rPr lang="zh-CN" altLang="en-US" sz="1400" spc="300" dirty="0">
                  <a:ln w="0"/>
                  <a:latin typeface="黑体" pitchFamily="49" charset="-122"/>
                  <a:ea typeface="黑体" pitchFamily="49" charset="-122"/>
                  <a:cs typeface="Yuanti SC" panose="02010600040101010101" charset="-122"/>
                </a:rPr>
                <a:t>～</a:t>
              </a:r>
              <a:r>
                <a:rPr lang="en-US" altLang="zh-CN" sz="1400" spc="300" dirty="0">
                  <a:ln w="0"/>
                  <a:latin typeface="黑体" pitchFamily="49" charset="-122"/>
                  <a:ea typeface="黑体" pitchFamily="49" charset="-122"/>
                  <a:cs typeface="Yuanti SC" panose="02010600040101010101" charset="-122"/>
                </a:rPr>
                <a:t>74</a:t>
              </a:r>
              <a:r>
                <a:rPr lang="zh-CN" altLang="en-US" sz="1400" spc="300" dirty="0">
                  <a:ln w="0"/>
                  <a:latin typeface="黑体" pitchFamily="49" charset="-122"/>
                  <a:ea typeface="黑体" pitchFamily="49" charset="-122"/>
                  <a:cs typeface="Yuanti SC" panose="02010600040101010101" charset="-122"/>
                </a:rPr>
                <a:t>页练习</a:t>
              </a:r>
              <a:r>
                <a:rPr lang="zh-CN" altLang="en-US" sz="1400" spc="300" dirty="0" smtClean="0">
                  <a:ln w="0"/>
                  <a:latin typeface="黑体" pitchFamily="49" charset="-122"/>
                  <a:ea typeface="黑体" pitchFamily="49" charset="-122"/>
                  <a:cs typeface="Yuanti SC" panose="02010600040101010101" charset="-122"/>
                </a:rPr>
                <a:t>六第</a:t>
              </a:r>
              <a:r>
                <a:rPr lang="en-US" altLang="zh-CN" sz="1400" spc="300" dirty="0" smtClean="0">
                  <a:ln w="0"/>
                  <a:latin typeface="黑体" pitchFamily="49" charset="-122"/>
                  <a:ea typeface="黑体" pitchFamily="49" charset="-122"/>
                  <a:cs typeface="Yuanti SC" panose="02010600040101010101" charset="-122"/>
                </a:rPr>
                <a:t>8</a:t>
              </a:r>
              <a:r>
                <a:rPr lang="zh-CN" altLang="en-US" sz="1400" spc="300" dirty="0" smtClean="0">
                  <a:ln w="0"/>
                  <a:latin typeface="黑体" pitchFamily="49" charset="-122"/>
                  <a:ea typeface="黑体" pitchFamily="49" charset="-122"/>
                  <a:cs typeface="Yuanti SC" panose="02010600040101010101" charset="-122"/>
                </a:rPr>
                <a:t>题</a:t>
              </a:r>
              <a:endParaRPr kumimoji="1" lang="zh-CN" altLang="en-US" sz="1400" dirty="0">
                <a:latin typeface="黑体" pitchFamily="49" charset="-122"/>
                <a:ea typeface="黑体" pitchFamily="49" charset="-122"/>
              </a:endParaRPr>
            </a:p>
          </p:txBody>
        </p:sp>
        <p:pic>
          <p:nvPicPr>
            <p:cNvPr id="23" name="图片 22" descr="/Users/timebook007/Desktop/预览图_千图网_编号34849461.png预览图_千图网_编号34849461"/>
            <p:cNvPicPr>
              <a:picLocks noChangeAspect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>
            <a:xfrm rot="21084060" flipH="1">
              <a:off x="5304502" y="544377"/>
              <a:ext cx="412750" cy="412750"/>
            </a:xfrm>
            <a:prstGeom prst="rect">
              <a:avLst/>
            </a:prstGeom>
          </p:spPr>
        </p:pic>
      </p:grpSp>
      <p:sp>
        <p:nvSpPr>
          <p:cNvPr id="24" name="矩形 23"/>
          <p:cNvSpPr/>
          <p:nvPr/>
        </p:nvSpPr>
        <p:spPr>
          <a:xfrm>
            <a:off x="6525536" y="1400768"/>
            <a:ext cx="874453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zh-CN" altLang="en-US" sz="2000" b="1" dirty="0"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奇</a:t>
            </a:r>
            <a:r>
              <a:rPr lang="zh-CN" altLang="en-US" sz="2000" b="1" dirty="0" smtClean="0"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思</a:t>
            </a:r>
            <a:endParaRPr lang="zh-CN" altLang="en-US" sz="2000" b="1" dirty="0">
              <a:latin typeface="楷体" panose="02010609060101010101" pitchFamily="49" charset="-122"/>
              <a:ea typeface="楷体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25" name="矩形 24"/>
          <p:cNvSpPr/>
          <p:nvPr/>
        </p:nvSpPr>
        <p:spPr>
          <a:xfrm>
            <a:off x="7455536" y="1372119"/>
            <a:ext cx="874453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zh-CN" altLang="en-US" sz="2000" b="1" dirty="0" smtClean="0"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妙想</a:t>
            </a:r>
            <a:endParaRPr lang="zh-CN" altLang="en-US" sz="2000" b="1" dirty="0">
              <a:latin typeface="楷体" panose="02010609060101010101" pitchFamily="49" charset="-122"/>
              <a:ea typeface="楷体" panose="02010609060101010101" pitchFamily="49" charset="-122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44679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  <p:bldP spid="6" grpId="0"/>
      <p:bldP spid="17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" name="组合 25"/>
          <p:cNvGrpSpPr/>
          <p:nvPr/>
        </p:nvGrpSpPr>
        <p:grpSpPr>
          <a:xfrm>
            <a:off x="596574" y="431835"/>
            <a:ext cx="405578" cy="523220"/>
            <a:chOff x="152631" y="723992"/>
            <a:chExt cx="405578" cy="523220"/>
          </a:xfrm>
        </p:grpSpPr>
        <p:sp>
          <p:nvSpPr>
            <p:cNvPr id="27" name="椭圆 26"/>
            <p:cNvSpPr/>
            <p:nvPr/>
          </p:nvSpPr>
          <p:spPr>
            <a:xfrm>
              <a:off x="152631" y="811865"/>
              <a:ext cx="405578" cy="406800"/>
            </a:xfrm>
            <a:prstGeom prst="ellipse">
              <a:avLst/>
            </a:prstGeom>
            <a:solidFill>
              <a:srgbClr val="FFC000"/>
            </a:solidFill>
            <a:ln>
              <a:solidFill>
                <a:srgbClr val="FF99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8" name="矩形 27"/>
            <p:cNvSpPr/>
            <p:nvPr/>
          </p:nvSpPr>
          <p:spPr>
            <a:xfrm>
              <a:off x="172517" y="723992"/>
              <a:ext cx="365806" cy="52322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US" altLang="zh-CN" sz="2800" b="1" dirty="0">
                  <a:ln w="0"/>
                  <a:solidFill>
                    <a:schemeClr val="bg1"/>
                  </a:solidFill>
                  <a:latin typeface="黑体" pitchFamily="49" charset="-122"/>
                  <a:ea typeface="黑体" pitchFamily="49" charset="-122"/>
                  <a:cs typeface="Times New Roman" panose="02020603050405020304" pitchFamily="18" charset="0"/>
                </a:rPr>
                <a:t>9</a:t>
              </a:r>
              <a:endParaRPr lang="zh-CN" altLang="en-US" sz="2800" b="1" cap="none" spc="0" dirty="0">
                <a:ln w="0"/>
                <a:solidFill>
                  <a:schemeClr val="bg1"/>
                </a:solidFill>
                <a:latin typeface="黑体" pitchFamily="49" charset="-122"/>
                <a:ea typeface="黑体" pitchFamily="49" charset="-122"/>
              </a:endParaRPr>
            </a:p>
          </p:txBody>
        </p:sp>
      </p:grpSp>
      <p:sp>
        <p:nvSpPr>
          <p:cNvPr id="29" name="矩形 28"/>
          <p:cNvSpPr/>
          <p:nvPr/>
        </p:nvSpPr>
        <p:spPr>
          <a:xfrm>
            <a:off x="982266" y="504492"/>
            <a:ext cx="7731946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zh-CN" altLang="en-US" sz="2400" b="1" dirty="0"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笑笑和妈妈想在</a:t>
            </a:r>
            <a:r>
              <a:rPr lang="zh-CN" altLang="en-US" sz="2400" b="1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六一儿童节前，为希望小学的小朋友编</a:t>
            </a:r>
            <a:r>
              <a:rPr lang="en-US" altLang="zh-CN" sz="2400" b="1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60</a:t>
            </a:r>
            <a:r>
              <a:rPr lang="zh-CN" altLang="en-US" sz="2400" b="1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个笔筒。</a:t>
            </a:r>
            <a:r>
              <a:rPr lang="zh-CN" altLang="en-US" sz="2400" b="1" dirty="0" smtClean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妈妈</a:t>
            </a:r>
            <a:r>
              <a:rPr lang="zh-CN" altLang="en-US" sz="2400" b="1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平均</a:t>
            </a:r>
            <a:r>
              <a:rPr lang="zh-CN" altLang="en-US" sz="2400" b="1" dirty="0" smtClean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每</a:t>
            </a:r>
            <a:r>
              <a:rPr lang="zh-CN" altLang="en-US" sz="2400" b="1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时编</a:t>
            </a:r>
            <a:r>
              <a:rPr lang="en-US" altLang="zh-CN" sz="2400" b="1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3</a:t>
            </a:r>
            <a:r>
              <a:rPr lang="zh-CN" altLang="en-US" sz="2400" b="1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个，笑笑平均每时编</a:t>
            </a:r>
            <a:r>
              <a:rPr lang="en-US" altLang="zh-CN" sz="2400" b="1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2</a:t>
            </a:r>
            <a:r>
              <a:rPr lang="zh-CN" altLang="en-US" sz="2400" b="1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个。编好</a:t>
            </a:r>
            <a:r>
              <a:rPr lang="en-US" altLang="zh-CN" sz="2400" b="1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60</a:t>
            </a:r>
            <a:r>
              <a:rPr lang="zh-CN" altLang="en-US" sz="2400" b="1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个笔筒，一共需要多长时间</a:t>
            </a:r>
            <a:r>
              <a:rPr lang="zh-CN" altLang="en-US" sz="2400" b="1" dirty="0"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？</a:t>
            </a:r>
            <a:endParaRPr lang="en-US" altLang="zh-CN" sz="2400" b="1" dirty="0">
              <a:latin typeface="宋体" panose="02010600030101010101" pitchFamily="2" charset="-122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3" name="矩形 2">
            <a:extLst>
              <a:ext uri="{FF2B5EF4-FFF2-40B4-BE49-F238E27FC236}">
                <a16:creationId xmlns:a16="http://schemas.microsoft.com/office/drawing/2014/main" xmlns="" id="{01391DF5-AE4D-2763-FEC4-B8F7EE463AD8}"/>
              </a:ext>
            </a:extLst>
          </p:cNvPr>
          <p:cNvSpPr/>
          <p:nvPr/>
        </p:nvSpPr>
        <p:spPr>
          <a:xfrm>
            <a:off x="2674217" y="2344328"/>
            <a:ext cx="3523727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>
              <a:lnSpc>
                <a:spcPct val="125000"/>
              </a:lnSpc>
            </a:pPr>
            <a:r>
              <a:rPr lang="zh-CN" altLang="en-US" sz="2400" b="1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解：设一共需要</a:t>
            </a:r>
            <a:r>
              <a:rPr lang="en-US" altLang="zh-CN" sz="2400" b="1" i="1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x</a:t>
            </a:r>
            <a:r>
              <a:rPr lang="zh-CN" altLang="en-US" sz="2400" b="1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小时。</a:t>
            </a:r>
          </a:p>
        </p:txBody>
      </p:sp>
      <p:sp>
        <p:nvSpPr>
          <p:cNvPr id="4" name="矩形 3">
            <a:extLst>
              <a:ext uri="{FF2B5EF4-FFF2-40B4-BE49-F238E27FC236}">
                <a16:creationId xmlns:a16="http://schemas.microsoft.com/office/drawing/2014/main" xmlns="" id="{921DBB8C-6BAE-CBF0-A865-03FA127CDBD6}"/>
              </a:ext>
            </a:extLst>
          </p:cNvPr>
          <p:cNvSpPr/>
          <p:nvPr/>
        </p:nvSpPr>
        <p:spPr>
          <a:xfrm>
            <a:off x="3744563" y="2765445"/>
            <a:ext cx="2198628" cy="506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>
              <a:lnSpc>
                <a:spcPct val="125000"/>
              </a:lnSpc>
            </a:pPr>
            <a:r>
              <a:rPr lang="en-US" altLang="zh-CN" sz="2400" b="1" dirty="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3</a:t>
            </a:r>
            <a:r>
              <a:rPr lang="en-US" altLang="zh-CN" sz="2400" b="1" i="1" dirty="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x</a:t>
            </a:r>
            <a:r>
              <a:rPr lang="en-US" altLang="zh-CN" sz="2400" b="1" dirty="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+2</a:t>
            </a:r>
            <a:r>
              <a:rPr lang="en-US" altLang="zh-CN" sz="2400" b="1" i="1" dirty="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x</a:t>
            </a:r>
            <a:r>
              <a:rPr lang="en-US" altLang="zh-CN" sz="2400" b="1" dirty="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=60</a:t>
            </a:r>
          </a:p>
        </p:txBody>
      </p:sp>
      <p:sp>
        <p:nvSpPr>
          <p:cNvPr id="5" name="矩形 4">
            <a:extLst>
              <a:ext uri="{FF2B5EF4-FFF2-40B4-BE49-F238E27FC236}">
                <a16:creationId xmlns:a16="http://schemas.microsoft.com/office/drawing/2014/main" xmlns="" id="{449B8D0B-7A73-375C-9C9B-52553A21A136}"/>
              </a:ext>
            </a:extLst>
          </p:cNvPr>
          <p:cNvSpPr/>
          <p:nvPr/>
        </p:nvSpPr>
        <p:spPr>
          <a:xfrm>
            <a:off x="4225065" y="3139562"/>
            <a:ext cx="1788143" cy="5107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>
              <a:lnSpc>
                <a:spcPct val="125000"/>
              </a:lnSpc>
            </a:pPr>
            <a:r>
              <a:rPr lang="en-US" altLang="zh-CN" sz="2400" b="1" dirty="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5</a:t>
            </a:r>
            <a:r>
              <a:rPr lang="en-US" altLang="zh-CN" sz="2400" b="1" i="1" dirty="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x</a:t>
            </a:r>
            <a:r>
              <a:rPr lang="en-US" altLang="zh-CN" sz="2400" b="1" dirty="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=60</a:t>
            </a:r>
          </a:p>
        </p:txBody>
      </p:sp>
      <p:sp>
        <p:nvSpPr>
          <p:cNvPr id="6" name="矩形 5">
            <a:extLst>
              <a:ext uri="{FF2B5EF4-FFF2-40B4-BE49-F238E27FC236}">
                <a16:creationId xmlns:a16="http://schemas.microsoft.com/office/drawing/2014/main" xmlns="" id="{F381721A-35D7-DA1F-7757-36C655D38BC4}"/>
              </a:ext>
            </a:extLst>
          </p:cNvPr>
          <p:cNvSpPr/>
          <p:nvPr/>
        </p:nvSpPr>
        <p:spPr>
          <a:xfrm>
            <a:off x="4400911" y="3517398"/>
            <a:ext cx="1108054" cy="506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>
              <a:lnSpc>
                <a:spcPct val="125000"/>
              </a:lnSpc>
            </a:pPr>
            <a:r>
              <a:rPr lang="en-US" altLang="zh-CN" sz="2400" b="1" i="1" dirty="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x</a:t>
            </a:r>
            <a:r>
              <a:rPr lang="en-US" altLang="zh-CN" sz="2400" b="1" dirty="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=12</a:t>
            </a:r>
          </a:p>
        </p:txBody>
      </p:sp>
      <p:sp>
        <p:nvSpPr>
          <p:cNvPr id="7" name="矩形 6">
            <a:extLst>
              <a:ext uri="{FF2B5EF4-FFF2-40B4-BE49-F238E27FC236}">
                <a16:creationId xmlns:a16="http://schemas.microsoft.com/office/drawing/2014/main" xmlns="" id="{5E499892-6367-C1F1-7730-DC763E3152C8}"/>
              </a:ext>
            </a:extLst>
          </p:cNvPr>
          <p:cNvSpPr/>
          <p:nvPr/>
        </p:nvSpPr>
        <p:spPr>
          <a:xfrm>
            <a:off x="3227691" y="3891516"/>
            <a:ext cx="3523727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>
              <a:lnSpc>
                <a:spcPct val="125000"/>
              </a:lnSpc>
            </a:pPr>
            <a:r>
              <a:rPr lang="zh-CN" altLang="en-US" sz="2400" b="1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答：一共需要</a:t>
            </a:r>
            <a:r>
              <a:rPr lang="en-US" altLang="zh-CN" sz="2400" b="1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12</a:t>
            </a:r>
            <a:r>
              <a:rPr lang="zh-CN" altLang="en-US" sz="2400" b="1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小时。</a:t>
            </a:r>
          </a:p>
        </p:txBody>
      </p:sp>
      <p:grpSp>
        <p:nvGrpSpPr>
          <p:cNvPr id="14" name="组合 13"/>
          <p:cNvGrpSpPr/>
          <p:nvPr/>
        </p:nvGrpSpPr>
        <p:grpSpPr>
          <a:xfrm>
            <a:off x="5269664" y="4623653"/>
            <a:ext cx="3874336" cy="430304"/>
            <a:chOff x="5304502" y="544377"/>
            <a:chExt cx="3874336" cy="430304"/>
          </a:xfrm>
        </p:grpSpPr>
        <p:sp>
          <p:nvSpPr>
            <p:cNvPr id="15" name="文本框 5"/>
            <p:cNvSpPr txBox="1"/>
            <p:nvPr/>
          </p:nvSpPr>
          <p:spPr>
            <a:xfrm>
              <a:off x="5690816" y="666904"/>
              <a:ext cx="3488022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1400" spc="300" dirty="0">
                  <a:ln w="0"/>
                  <a:latin typeface="黑体" pitchFamily="49" charset="-122"/>
                  <a:ea typeface="黑体" pitchFamily="49" charset="-122"/>
                  <a:cs typeface="Yuanti SC" panose="02010600040101010101" charset="-122"/>
                </a:rPr>
                <a:t>选自教材第</a:t>
              </a:r>
              <a:r>
                <a:rPr lang="en-US" altLang="zh-CN" sz="1400" spc="300" dirty="0">
                  <a:ln w="0"/>
                  <a:latin typeface="黑体" pitchFamily="49" charset="-122"/>
                  <a:ea typeface="黑体" pitchFamily="49" charset="-122"/>
                  <a:cs typeface="Yuanti SC" panose="02010600040101010101" charset="-122"/>
                </a:rPr>
                <a:t>73</a:t>
              </a:r>
              <a:r>
                <a:rPr lang="zh-CN" altLang="en-US" sz="1400" spc="300" dirty="0">
                  <a:ln w="0"/>
                  <a:latin typeface="黑体" pitchFamily="49" charset="-122"/>
                  <a:ea typeface="黑体" pitchFamily="49" charset="-122"/>
                  <a:cs typeface="Yuanti SC" panose="02010600040101010101" charset="-122"/>
                </a:rPr>
                <a:t>～</a:t>
              </a:r>
              <a:r>
                <a:rPr lang="en-US" altLang="zh-CN" sz="1400" spc="300" dirty="0">
                  <a:ln w="0"/>
                  <a:latin typeface="黑体" pitchFamily="49" charset="-122"/>
                  <a:ea typeface="黑体" pitchFamily="49" charset="-122"/>
                  <a:cs typeface="Yuanti SC" panose="02010600040101010101" charset="-122"/>
                </a:rPr>
                <a:t>74</a:t>
              </a:r>
              <a:r>
                <a:rPr lang="zh-CN" altLang="en-US" sz="1400" spc="300" dirty="0">
                  <a:ln w="0"/>
                  <a:latin typeface="黑体" pitchFamily="49" charset="-122"/>
                  <a:ea typeface="黑体" pitchFamily="49" charset="-122"/>
                  <a:cs typeface="Yuanti SC" panose="02010600040101010101" charset="-122"/>
                </a:rPr>
                <a:t>页练习</a:t>
              </a:r>
              <a:r>
                <a:rPr lang="zh-CN" altLang="en-US" sz="1400" spc="300" dirty="0" smtClean="0">
                  <a:ln w="0"/>
                  <a:latin typeface="黑体" pitchFamily="49" charset="-122"/>
                  <a:ea typeface="黑体" pitchFamily="49" charset="-122"/>
                  <a:cs typeface="Yuanti SC" panose="02010600040101010101" charset="-122"/>
                </a:rPr>
                <a:t>六第</a:t>
              </a:r>
              <a:r>
                <a:rPr lang="en-US" altLang="zh-CN" sz="1400" spc="300" dirty="0" smtClean="0">
                  <a:ln w="0"/>
                  <a:latin typeface="黑体" pitchFamily="49" charset="-122"/>
                  <a:ea typeface="黑体" pitchFamily="49" charset="-122"/>
                  <a:cs typeface="Yuanti SC" panose="02010600040101010101" charset="-122"/>
                </a:rPr>
                <a:t>9</a:t>
              </a:r>
              <a:r>
                <a:rPr lang="zh-CN" altLang="en-US" sz="1400" spc="300" dirty="0" smtClean="0">
                  <a:ln w="0"/>
                  <a:latin typeface="黑体" pitchFamily="49" charset="-122"/>
                  <a:ea typeface="黑体" pitchFamily="49" charset="-122"/>
                  <a:cs typeface="Yuanti SC" panose="02010600040101010101" charset="-122"/>
                </a:rPr>
                <a:t>题</a:t>
              </a:r>
              <a:endParaRPr kumimoji="1" lang="zh-CN" altLang="en-US" sz="1400" dirty="0">
                <a:latin typeface="黑体" pitchFamily="49" charset="-122"/>
                <a:ea typeface="黑体" pitchFamily="49" charset="-122"/>
              </a:endParaRPr>
            </a:p>
          </p:txBody>
        </p:sp>
        <p:pic>
          <p:nvPicPr>
            <p:cNvPr id="16" name="图片 15" descr="/Users/timebook007/Desktop/预览图_千图网_编号34849461.png预览图_千图网_编号34849461"/>
            <p:cNvPicPr>
              <a:picLocks noChangeAspect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>
            <a:xfrm rot="21084060" flipH="1">
              <a:off x="5304502" y="544377"/>
              <a:ext cx="412750" cy="412750"/>
            </a:xfrm>
            <a:prstGeom prst="rect">
              <a:avLst/>
            </a:prstGeom>
          </p:spPr>
        </p:pic>
      </p:grpSp>
      <p:sp>
        <p:nvSpPr>
          <p:cNvPr id="17" name="矩形 16">
            <a:extLst>
              <a:ext uri="{FF2B5EF4-FFF2-40B4-BE49-F238E27FC236}">
                <a16:creationId xmlns:a16="http://schemas.microsoft.com/office/drawing/2014/main" xmlns="" id="{5640497E-63E0-6AC2-00B1-3C70D81D76EB}"/>
              </a:ext>
            </a:extLst>
          </p:cNvPr>
          <p:cNvSpPr/>
          <p:nvPr/>
        </p:nvSpPr>
        <p:spPr>
          <a:xfrm>
            <a:off x="2391733" y="1811970"/>
            <a:ext cx="5126409" cy="506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>
              <a:lnSpc>
                <a:spcPct val="125000"/>
              </a:lnSpc>
            </a:pPr>
            <a:r>
              <a:rPr lang="en-US" altLang="zh-CN" sz="2400" b="1" dirty="0" smtClean="0">
                <a:solidFill>
                  <a:srgbClr val="0000FF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3×</a:t>
            </a:r>
            <a:r>
              <a:rPr lang="zh-CN" altLang="en-US" sz="2400" b="1" dirty="0" smtClean="0">
                <a:solidFill>
                  <a:srgbClr val="0000FF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需要时间＋</a:t>
            </a:r>
            <a:r>
              <a:rPr lang="en-US" altLang="zh-CN" sz="2400" b="1" dirty="0" smtClean="0">
                <a:solidFill>
                  <a:srgbClr val="0000FF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2×</a:t>
            </a:r>
            <a:r>
              <a:rPr lang="zh-CN" altLang="en-US" sz="2400" b="1" dirty="0" smtClean="0">
                <a:solidFill>
                  <a:srgbClr val="0000FF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需要时间</a:t>
            </a:r>
            <a:r>
              <a:rPr lang="en-US" altLang="zh-CN" sz="2400" b="1" dirty="0" smtClean="0">
                <a:solidFill>
                  <a:srgbClr val="0000FF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=60</a:t>
            </a:r>
            <a:endParaRPr lang="en-US" altLang="zh-CN" sz="2400" b="1" dirty="0">
              <a:solidFill>
                <a:srgbClr val="0000FF"/>
              </a:solidFill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60715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  <p:bldP spid="7" grpId="0"/>
      <p:bldP spid="17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" name="组合 25"/>
          <p:cNvGrpSpPr/>
          <p:nvPr/>
        </p:nvGrpSpPr>
        <p:grpSpPr>
          <a:xfrm>
            <a:off x="440795" y="461898"/>
            <a:ext cx="546946" cy="523220"/>
            <a:chOff x="81947" y="723992"/>
            <a:chExt cx="546946" cy="523220"/>
          </a:xfrm>
        </p:grpSpPr>
        <p:sp>
          <p:nvSpPr>
            <p:cNvPr id="27" name="椭圆 26"/>
            <p:cNvSpPr/>
            <p:nvPr/>
          </p:nvSpPr>
          <p:spPr>
            <a:xfrm>
              <a:off x="152631" y="811865"/>
              <a:ext cx="405578" cy="406800"/>
            </a:xfrm>
            <a:prstGeom prst="ellipse">
              <a:avLst/>
            </a:prstGeom>
            <a:solidFill>
              <a:srgbClr val="FFC000"/>
            </a:solidFill>
            <a:ln>
              <a:solidFill>
                <a:srgbClr val="FF99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8" name="矩形 27"/>
            <p:cNvSpPr/>
            <p:nvPr/>
          </p:nvSpPr>
          <p:spPr>
            <a:xfrm>
              <a:off x="81947" y="723992"/>
              <a:ext cx="546946" cy="52322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US" altLang="zh-CN" sz="2800" b="1" dirty="0">
                  <a:ln w="0"/>
                  <a:solidFill>
                    <a:schemeClr val="bg1"/>
                  </a:solidFill>
                  <a:latin typeface="黑体" pitchFamily="49" charset="-122"/>
                  <a:ea typeface="黑体" pitchFamily="49" charset="-122"/>
                  <a:cs typeface="Times New Roman" panose="02020603050405020304" pitchFamily="18" charset="0"/>
                </a:rPr>
                <a:t>10</a:t>
              </a:r>
              <a:endParaRPr lang="zh-CN" altLang="en-US" sz="2800" b="1" cap="none" spc="0" dirty="0">
                <a:ln w="0"/>
                <a:solidFill>
                  <a:schemeClr val="bg1"/>
                </a:solidFill>
                <a:latin typeface="黑体" pitchFamily="49" charset="-122"/>
                <a:ea typeface="黑体" pitchFamily="49" charset="-122"/>
              </a:endParaRPr>
            </a:p>
          </p:txBody>
        </p:sp>
      </p:grpSp>
      <p:sp>
        <p:nvSpPr>
          <p:cNvPr id="30" name="矩形 29"/>
          <p:cNvSpPr/>
          <p:nvPr/>
        </p:nvSpPr>
        <p:spPr>
          <a:xfrm>
            <a:off x="910024" y="523453"/>
            <a:ext cx="335248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en-US" altLang="zh-CN" sz="2400" b="1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1</a:t>
            </a:r>
            <a:r>
              <a:rPr lang="zh-CN" altLang="en-US" sz="2400" b="1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个塑料瓶值多少</a:t>
            </a:r>
            <a:r>
              <a:rPr lang="zh-CN" altLang="en-US" sz="2400" b="1" dirty="0"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元？</a:t>
            </a:r>
          </a:p>
        </p:txBody>
      </p:sp>
      <p:pic>
        <p:nvPicPr>
          <p:cNvPr id="2" name="图片 7" descr="微信截图_20170326105944.png">
            <a:extLst>
              <a:ext uri="{FF2B5EF4-FFF2-40B4-BE49-F238E27FC236}">
                <a16:creationId xmlns:a16="http://schemas.microsoft.com/office/drawing/2014/main" xmlns="" id="{AE64C37A-2966-08E0-2FE9-7BB45492285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100000">
                        <a14:foregroundMark x1="3329" y1="36667" x2="32676" y2="58148"/>
                        <a14:foregroundMark x1="32799" y1="38519" x2="32799" y2="95926"/>
                        <a14:foregroundMark x1="58076" y1="25185" x2="59556" y2="87407"/>
                        <a14:foregroundMark x1="62392" y1="57407" x2="79778" y2="90000"/>
                        <a14:foregroundMark x1="44143" y1="83704" x2="47596" y2="82963"/>
                        <a14:foregroundMark x1="40567" y1="90741" x2="43033" y2="90741"/>
                        <a14:foregroundMark x1="44883" y1="93333" x2="47349" y2="91481"/>
                        <a14:foregroundMark x1="48212" y1="84074" x2="52528" y2="91852"/>
                        <a14:foregroundMark x1="52404" y1="83704" x2="56104" y2="90000"/>
                        <a14:foregroundMark x1="56227" y1="95556" x2="59433" y2="95185"/>
                        <a14:foregroundMark x1="51541" y1="34074" x2="56104" y2="47778"/>
                        <a14:foregroundMark x1="62885" y1="35926" x2="67941" y2="31852"/>
                        <a14:foregroundMark x1="68434" y1="39259" x2="74723" y2="46296"/>
                        <a14:foregroundMark x1="76942" y1="43704" x2="83970" y2="43333"/>
                        <a14:foregroundMark x1="89766" y1="43333" x2="96794" y2="43333"/>
                        <a14:foregroundMark x1="99260" y1="26296" x2="97287" y2="38519"/>
                        <a14:foregroundMark x1="1480" y1="52963" x2="3206" y2="60000"/>
                        <a14:foregroundMark x1="4932" y1="59259" x2="10851" y2="62963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771668" y="774462"/>
            <a:ext cx="4981688" cy="1607348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" name="矩形 2">
            <a:extLst>
              <a:ext uri="{FF2B5EF4-FFF2-40B4-BE49-F238E27FC236}">
                <a16:creationId xmlns:a16="http://schemas.microsoft.com/office/drawing/2014/main" xmlns="" id="{C2F4AE03-D5F7-26CB-2F5A-E0144A9681D3}"/>
              </a:ext>
            </a:extLst>
          </p:cNvPr>
          <p:cNvSpPr/>
          <p:nvPr/>
        </p:nvSpPr>
        <p:spPr>
          <a:xfrm>
            <a:off x="2241787" y="2562576"/>
            <a:ext cx="3523727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>
              <a:lnSpc>
                <a:spcPct val="125000"/>
              </a:lnSpc>
            </a:pPr>
            <a:r>
              <a:rPr lang="zh-CN" altLang="en-US" sz="2400" b="1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解：设一个塑料瓶值</a:t>
            </a:r>
            <a:r>
              <a:rPr lang="en-US" altLang="zh-CN" sz="2400" b="1" i="1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x</a:t>
            </a:r>
            <a:r>
              <a:rPr lang="zh-CN" altLang="en-US" sz="2400" b="1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元。</a:t>
            </a:r>
          </a:p>
        </p:txBody>
      </p:sp>
      <p:sp>
        <p:nvSpPr>
          <p:cNvPr id="4" name="矩形 3">
            <a:extLst>
              <a:ext uri="{FF2B5EF4-FFF2-40B4-BE49-F238E27FC236}">
                <a16:creationId xmlns:a16="http://schemas.microsoft.com/office/drawing/2014/main" xmlns="" id="{8FEB74F4-F40E-FF54-15B5-61B39CA90445}"/>
              </a:ext>
            </a:extLst>
          </p:cNvPr>
          <p:cNvSpPr/>
          <p:nvPr/>
        </p:nvSpPr>
        <p:spPr>
          <a:xfrm>
            <a:off x="3052140" y="2959558"/>
            <a:ext cx="2592004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>
              <a:lnSpc>
                <a:spcPct val="125000"/>
              </a:lnSpc>
            </a:pPr>
            <a:r>
              <a:rPr lang="en-US" altLang="zh-CN" sz="2400" b="1" dirty="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15</a:t>
            </a:r>
            <a:r>
              <a:rPr lang="en-US" altLang="zh-CN" sz="2400" b="1" i="1" dirty="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x</a:t>
            </a:r>
            <a:r>
              <a:rPr lang="en-US" altLang="zh-CN" sz="2400" b="1" dirty="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+12×0.1=3</a:t>
            </a:r>
          </a:p>
        </p:txBody>
      </p:sp>
      <p:sp>
        <p:nvSpPr>
          <p:cNvPr id="5" name="矩形 4">
            <a:extLst>
              <a:ext uri="{FF2B5EF4-FFF2-40B4-BE49-F238E27FC236}">
                <a16:creationId xmlns:a16="http://schemas.microsoft.com/office/drawing/2014/main" xmlns="" id="{6655C4B4-AD5E-7391-0F6D-B10EBE9DAF2F}"/>
              </a:ext>
            </a:extLst>
          </p:cNvPr>
          <p:cNvSpPr/>
          <p:nvPr/>
        </p:nvSpPr>
        <p:spPr>
          <a:xfrm>
            <a:off x="4235767" y="3356540"/>
            <a:ext cx="1788143" cy="5107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>
              <a:lnSpc>
                <a:spcPct val="125000"/>
              </a:lnSpc>
            </a:pPr>
            <a:r>
              <a:rPr lang="en-US" altLang="zh-CN" sz="2400" b="1" dirty="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15</a:t>
            </a:r>
            <a:r>
              <a:rPr lang="en-US" altLang="zh-CN" sz="2400" b="1" i="1" dirty="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x</a:t>
            </a:r>
            <a:r>
              <a:rPr lang="en-US" altLang="zh-CN" sz="2400" b="1" dirty="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=1.8</a:t>
            </a:r>
          </a:p>
        </p:txBody>
      </p:sp>
      <p:sp>
        <p:nvSpPr>
          <p:cNvPr id="6" name="矩形 5">
            <a:extLst>
              <a:ext uri="{FF2B5EF4-FFF2-40B4-BE49-F238E27FC236}">
                <a16:creationId xmlns:a16="http://schemas.microsoft.com/office/drawing/2014/main" xmlns="" id="{B3F38430-223E-9B4A-450D-73B1CCFA5A60}"/>
              </a:ext>
            </a:extLst>
          </p:cNvPr>
          <p:cNvSpPr/>
          <p:nvPr/>
        </p:nvSpPr>
        <p:spPr>
          <a:xfrm>
            <a:off x="4522123" y="3710241"/>
            <a:ext cx="1108054" cy="506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>
              <a:lnSpc>
                <a:spcPct val="125000"/>
              </a:lnSpc>
            </a:pPr>
            <a:r>
              <a:rPr lang="en-US" altLang="zh-CN" sz="2400" b="1" i="1" dirty="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x</a:t>
            </a:r>
            <a:r>
              <a:rPr lang="en-US" altLang="zh-CN" sz="2400" b="1" dirty="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=0.12</a:t>
            </a:r>
          </a:p>
        </p:txBody>
      </p:sp>
      <p:sp>
        <p:nvSpPr>
          <p:cNvPr id="7" name="矩形 6">
            <a:extLst>
              <a:ext uri="{FF2B5EF4-FFF2-40B4-BE49-F238E27FC236}">
                <a16:creationId xmlns:a16="http://schemas.microsoft.com/office/drawing/2014/main" xmlns="" id="{4CB4E605-FC4A-FEB4-01AA-EF219591F415}"/>
              </a:ext>
            </a:extLst>
          </p:cNvPr>
          <p:cNvSpPr/>
          <p:nvPr/>
        </p:nvSpPr>
        <p:spPr>
          <a:xfrm>
            <a:off x="3637039" y="4091304"/>
            <a:ext cx="3523727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>
              <a:lnSpc>
                <a:spcPct val="125000"/>
              </a:lnSpc>
            </a:pPr>
            <a:r>
              <a:rPr lang="zh-CN" altLang="en-US" sz="2400" b="1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答：一个塑料瓶值</a:t>
            </a:r>
            <a:r>
              <a:rPr lang="en-US" altLang="zh-CN" sz="2400" b="1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0.12</a:t>
            </a:r>
            <a:r>
              <a:rPr lang="zh-CN" altLang="en-US" sz="2400" b="1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元。</a:t>
            </a:r>
          </a:p>
        </p:txBody>
      </p:sp>
      <p:grpSp>
        <p:nvGrpSpPr>
          <p:cNvPr id="15" name="组合 14"/>
          <p:cNvGrpSpPr/>
          <p:nvPr/>
        </p:nvGrpSpPr>
        <p:grpSpPr>
          <a:xfrm>
            <a:off x="5126027" y="4642759"/>
            <a:ext cx="4055638" cy="430304"/>
            <a:chOff x="5304502" y="544377"/>
            <a:chExt cx="4055638" cy="430304"/>
          </a:xfrm>
        </p:grpSpPr>
        <p:sp>
          <p:nvSpPr>
            <p:cNvPr id="16" name="文本框 5"/>
            <p:cNvSpPr txBox="1"/>
            <p:nvPr/>
          </p:nvSpPr>
          <p:spPr>
            <a:xfrm>
              <a:off x="5690815" y="666904"/>
              <a:ext cx="3669325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1400" spc="300" dirty="0">
                  <a:ln w="0"/>
                  <a:latin typeface="黑体" pitchFamily="49" charset="-122"/>
                  <a:ea typeface="黑体" pitchFamily="49" charset="-122"/>
                  <a:cs typeface="Yuanti SC" panose="02010600040101010101" charset="-122"/>
                </a:rPr>
                <a:t>选自教材第</a:t>
              </a:r>
              <a:r>
                <a:rPr lang="en-US" altLang="zh-CN" sz="1400" spc="300" dirty="0">
                  <a:ln w="0"/>
                  <a:latin typeface="黑体" pitchFamily="49" charset="-122"/>
                  <a:ea typeface="黑体" pitchFamily="49" charset="-122"/>
                  <a:cs typeface="Yuanti SC" panose="02010600040101010101" charset="-122"/>
                </a:rPr>
                <a:t>73</a:t>
              </a:r>
              <a:r>
                <a:rPr lang="zh-CN" altLang="en-US" sz="1400" spc="300" dirty="0">
                  <a:ln w="0"/>
                  <a:latin typeface="黑体" pitchFamily="49" charset="-122"/>
                  <a:ea typeface="黑体" pitchFamily="49" charset="-122"/>
                  <a:cs typeface="Yuanti SC" panose="02010600040101010101" charset="-122"/>
                </a:rPr>
                <a:t>～</a:t>
              </a:r>
              <a:r>
                <a:rPr lang="en-US" altLang="zh-CN" sz="1400" spc="300" dirty="0">
                  <a:ln w="0"/>
                  <a:latin typeface="黑体" pitchFamily="49" charset="-122"/>
                  <a:ea typeface="黑体" pitchFamily="49" charset="-122"/>
                  <a:cs typeface="Yuanti SC" panose="02010600040101010101" charset="-122"/>
                </a:rPr>
                <a:t>74</a:t>
              </a:r>
              <a:r>
                <a:rPr lang="zh-CN" altLang="en-US" sz="1400" spc="300" dirty="0">
                  <a:ln w="0"/>
                  <a:latin typeface="黑体" pitchFamily="49" charset="-122"/>
                  <a:ea typeface="黑体" pitchFamily="49" charset="-122"/>
                  <a:cs typeface="Yuanti SC" panose="02010600040101010101" charset="-122"/>
                </a:rPr>
                <a:t>页练习</a:t>
              </a:r>
              <a:r>
                <a:rPr lang="zh-CN" altLang="en-US" sz="1400" spc="300" dirty="0" smtClean="0">
                  <a:ln w="0"/>
                  <a:latin typeface="黑体" pitchFamily="49" charset="-122"/>
                  <a:ea typeface="黑体" pitchFamily="49" charset="-122"/>
                  <a:cs typeface="Yuanti SC" panose="02010600040101010101" charset="-122"/>
                </a:rPr>
                <a:t>六第</a:t>
              </a:r>
              <a:r>
                <a:rPr lang="en-US" altLang="zh-CN" sz="1400" spc="300" dirty="0" smtClean="0">
                  <a:ln w="0"/>
                  <a:latin typeface="黑体" pitchFamily="49" charset="-122"/>
                  <a:ea typeface="黑体" pitchFamily="49" charset="-122"/>
                  <a:cs typeface="Yuanti SC" panose="02010600040101010101" charset="-122"/>
                </a:rPr>
                <a:t>10</a:t>
              </a:r>
              <a:r>
                <a:rPr lang="zh-CN" altLang="en-US" sz="1400" spc="300" dirty="0" smtClean="0">
                  <a:ln w="0"/>
                  <a:latin typeface="黑体" pitchFamily="49" charset="-122"/>
                  <a:ea typeface="黑体" pitchFamily="49" charset="-122"/>
                  <a:cs typeface="Yuanti SC" panose="02010600040101010101" charset="-122"/>
                </a:rPr>
                <a:t>题</a:t>
              </a:r>
              <a:endParaRPr kumimoji="1" lang="zh-CN" altLang="en-US" sz="1400" dirty="0">
                <a:latin typeface="黑体" pitchFamily="49" charset="-122"/>
                <a:ea typeface="黑体" pitchFamily="49" charset="-122"/>
              </a:endParaRPr>
            </a:p>
          </p:txBody>
        </p:sp>
        <p:pic>
          <p:nvPicPr>
            <p:cNvPr id="17" name="图片 16" descr="/Users/timebook007/Desktop/预览图_千图网_编号34849461.png预览图_千图网_编号34849461"/>
            <p:cNvPicPr>
              <a:picLocks noChangeAspect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>
            <a:xfrm rot="21084060" flipH="1">
              <a:off x="5304502" y="544377"/>
              <a:ext cx="412750" cy="412750"/>
            </a:xfrm>
            <a:prstGeom prst="rect">
              <a:avLst/>
            </a:prstGeom>
          </p:spPr>
        </p:pic>
      </p:grpSp>
      <p:sp>
        <p:nvSpPr>
          <p:cNvPr id="18" name="矩形 17">
            <a:extLst>
              <a:ext uri="{FF2B5EF4-FFF2-40B4-BE49-F238E27FC236}">
                <a16:creationId xmlns:a16="http://schemas.microsoft.com/office/drawing/2014/main" xmlns="" id="{5640497E-63E0-6AC2-00B1-3C70D81D76EB}"/>
              </a:ext>
            </a:extLst>
          </p:cNvPr>
          <p:cNvSpPr/>
          <p:nvPr/>
        </p:nvSpPr>
        <p:spPr>
          <a:xfrm>
            <a:off x="6023910" y="1606113"/>
            <a:ext cx="2795893" cy="968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>
              <a:lnSpc>
                <a:spcPct val="125000"/>
              </a:lnSpc>
            </a:pPr>
            <a:r>
              <a:rPr lang="en-US" altLang="zh-CN" sz="2400" b="1" dirty="0" smtClean="0">
                <a:solidFill>
                  <a:srgbClr val="0000FF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12×0.1</a:t>
            </a:r>
            <a:r>
              <a:rPr lang="zh-CN" altLang="en-US" sz="2400" b="1" dirty="0" smtClean="0">
                <a:solidFill>
                  <a:srgbClr val="0000FF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＋</a:t>
            </a:r>
            <a:r>
              <a:rPr lang="en-US" altLang="zh-CN" sz="2400" b="1" dirty="0" smtClean="0">
                <a:solidFill>
                  <a:srgbClr val="0000FF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15×</a:t>
            </a:r>
            <a:r>
              <a:rPr lang="zh-CN" altLang="en-US" sz="2400" b="1" dirty="0" smtClean="0">
                <a:solidFill>
                  <a:srgbClr val="0000FF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每个塑料瓶的价钱</a:t>
            </a:r>
            <a:r>
              <a:rPr lang="en-US" altLang="zh-CN" sz="2400" b="1" dirty="0" smtClean="0">
                <a:solidFill>
                  <a:srgbClr val="0000FF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=3</a:t>
            </a:r>
            <a:endParaRPr lang="en-US" altLang="zh-CN" sz="2400" b="1" dirty="0">
              <a:solidFill>
                <a:srgbClr val="0000FF"/>
              </a:solidFill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570030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  <p:bldP spid="7" grpId="0"/>
      <p:bldP spid="1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/>
        </p:nvSpPr>
        <p:spPr>
          <a:xfrm>
            <a:off x="2208409" y="878766"/>
            <a:ext cx="473719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800" b="1" dirty="0" smtClean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1.</a:t>
            </a:r>
            <a:r>
              <a:rPr lang="zh-CN" altLang="en-US" sz="2800" b="1" dirty="0" smtClean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解</a:t>
            </a:r>
            <a:r>
              <a:rPr lang="zh-CN" altLang="en-US" sz="2800" b="1" dirty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形如“</a:t>
            </a:r>
            <a:r>
              <a:rPr lang="en-US" altLang="zh-CN" sz="2800" b="1" i="1" dirty="0" err="1">
                <a:solidFill>
                  <a:srgbClr val="00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ax</a:t>
            </a:r>
            <a:r>
              <a:rPr lang="en-US" altLang="zh-CN" sz="2800" b="1" dirty="0" err="1">
                <a:solidFill>
                  <a:srgbClr val="00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±</a:t>
            </a:r>
            <a:r>
              <a:rPr lang="en-US" altLang="zh-CN" sz="2800" b="1" i="1" dirty="0" err="1">
                <a:solidFill>
                  <a:srgbClr val="00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x</a:t>
            </a:r>
            <a:r>
              <a:rPr lang="en-US" altLang="zh-CN" sz="2800" b="1" dirty="0">
                <a:solidFill>
                  <a:srgbClr val="00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=</a:t>
            </a:r>
            <a:r>
              <a:rPr lang="en-US" altLang="zh-CN" sz="2800" b="1" i="1" dirty="0">
                <a:solidFill>
                  <a:srgbClr val="00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b</a:t>
            </a:r>
            <a:r>
              <a:rPr lang="en-US" altLang="zh-CN" sz="2800" b="1" dirty="0" smtClean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”</a:t>
            </a:r>
            <a:r>
              <a:rPr lang="zh-CN" altLang="en-US" sz="2800" b="1" dirty="0" smtClean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的</a:t>
            </a:r>
            <a:r>
              <a:rPr lang="zh-CN" altLang="en-US" sz="2800" b="1" dirty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方程</a:t>
            </a:r>
            <a:endParaRPr lang="zh-CN" altLang="en-US" sz="2000" dirty="0"/>
          </a:p>
        </p:txBody>
      </p:sp>
      <p:sp>
        <p:nvSpPr>
          <p:cNvPr id="14" name="矩形 13"/>
          <p:cNvSpPr/>
          <p:nvPr/>
        </p:nvSpPr>
        <p:spPr>
          <a:xfrm>
            <a:off x="1453454" y="1902430"/>
            <a:ext cx="6437188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400" b="1" dirty="0" smtClean="0">
                <a:latin typeface="Times New Roman" panose="02020603050405020304" pitchFamily="18" charset="0"/>
                <a:ea typeface="楷体" pitchFamily="49" charset="-122"/>
                <a:cs typeface="Times New Roman" panose="02020603050405020304" pitchFamily="18" charset="0"/>
              </a:rPr>
              <a:t>要</a:t>
            </a:r>
            <a:r>
              <a:rPr lang="zh-CN" altLang="en-US" sz="2400" b="1" dirty="0">
                <a:solidFill>
                  <a:srgbClr val="FF0000"/>
                </a:solidFill>
                <a:latin typeface="Times New Roman" panose="02020603050405020304" pitchFamily="18" charset="0"/>
                <a:ea typeface="楷体" pitchFamily="49" charset="-122"/>
                <a:cs typeface="Times New Roman" panose="02020603050405020304" pitchFamily="18" charset="0"/>
              </a:rPr>
              <a:t>逆用乘法分配律</a:t>
            </a:r>
            <a:r>
              <a:rPr lang="zh-CN" altLang="en-US" sz="2400" b="1" dirty="0">
                <a:latin typeface="Times New Roman" panose="02020603050405020304" pitchFamily="18" charset="0"/>
                <a:ea typeface="楷体" pitchFamily="49" charset="-122"/>
                <a:cs typeface="Times New Roman" panose="02020603050405020304" pitchFamily="18" charset="0"/>
              </a:rPr>
              <a:t>，并根据等式的性质来解，具体步骤如下：</a:t>
            </a:r>
            <a:endParaRPr lang="en-US" altLang="zh-CN" sz="2400" b="1" dirty="0">
              <a:latin typeface="Times New Roman" panose="02020603050405020304" pitchFamily="18" charset="0"/>
              <a:ea typeface="楷体" pitchFamily="49" charset="-122"/>
              <a:cs typeface="Times New Roman" panose="02020603050405020304" pitchFamily="18" charset="0"/>
            </a:endParaRPr>
          </a:p>
          <a:p>
            <a:r>
              <a:rPr lang="en-US" altLang="zh-CN" sz="2400" b="1" dirty="0">
                <a:solidFill>
                  <a:srgbClr val="FF0000"/>
                </a:solidFill>
                <a:latin typeface="Times New Roman" panose="02020603050405020304" pitchFamily="18" charset="0"/>
                <a:ea typeface="楷体" pitchFamily="49" charset="-122"/>
                <a:cs typeface="Times New Roman" panose="02020603050405020304" pitchFamily="18" charset="0"/>
              </a:rPr>
              <a:t>  </a:t>
            </a:r>
            <a:r>
              <a:rPr lang="en-US" altLang="zh-CN" sz="24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楷体" pitchFamily="49" charset="-122"/>
                <a:cs typeface="Times New Roman" panose="02020603050405020304" pitchFamily="18" charset="0"/>
              </a:rPr>
              <a:t>                           </a:t>
            </a:r>
            <a:r>
              <a:rPr lang="en-US" altLang="zh-CN" sz="2400" b="1" i="1" dirty="0" smtClean="0">
                <a:solidFill>
                  <a:srgbClr val="FF0000"/>
                </a:solidFill>
                <a:latin typeface="Times New Roman" panose="02020603050405020304" pitchFamily="18" charset="0"/>
                <a:ea typeface="楷体" pitchFamily="49" charset="-122"/>
                <a:cs typeface="Times New Roman" panose="02020603050405020304" pitchFamily="18" charset="0"/>
              </a:rPr>
              <a:t>ax</a:t>
            </a:r>
            <a:r>
              <a:rPr lang="en-US" altLang="zh-CN" sz="24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楷体" pitchFamily="49" charset="-122"/>
                <a:cs typeface="Times New Roman" panose="02020603050405020304" pitchFamily="18" charset="0"/>
              </a:rPr>
              <a:t> </a:t>
            </a:r>
            <a:r>
              <a:rPr lang="en-US" altLang="zh-CN" sz="2400" b="1" dirty="0">
                <a:solidFill>
                  <a:srgbClr val="FF0000"/>
                </a:solidFill>
                <a:latin typeface="Times New Roman" panose="02020603050405020304" pitchFamily="18" charset="0"/>
                <a:ea typeface="楷体" pitchFamily="49" charset="-122"/>
                <a:cs typeface="Times New Roman" panose="02020603050405020304" pitchFamily="18" charset="0"/>
              </a:rPr>
              <a:t>±</a:t>
            </a:r>
            <a:r>
              <a:rPr lang="en-US" altLang="zh-CN" sz="2400" b="1" i="1" dirty="0">
                <a:solidFill>
                  <a:srgbClr val="FF0000"/>
                </a:solidFill>
                <a:latin typeface="Times New Roman" panose="02020603050405020304" pitchFamily="18" charset="0"/>
                <a:ea typeface="楷体" pitchFamily="49" charset="-122"/>
                <a:cs typeface="Times New Roman" panose="02020603050405020304" pitchFamily="18" charset="0"/>
              </a:rPr>
              <a:t>x</a:t>
            </a:r>
            <a:r>
              <a:rPr lang="en-US" altLang="zh-CN" sz="2400" b="1" dirty="0">
                <a:solidFill>
                  <a:srgbClr val="FF0000"/>
                </a:solidFill>
                <a:latin typeface="Times New Roman" panose="02020603050405020304" pitchFamily="18" charset="0"/>
                <a:ea typeface="楷体" pitchFamily="49" charset="-122"/>
                <a:cs typeface="Times New Roman" panose="02020603050405020304" pitchFamily="18" charset="0"/>
              </a:rPr>
              <a:t>=</a:t>
            </a:r>
            <a:r>
              <a:rPr lang="en-US" altLang="zh-CN" sz="2400" b="1" i="1" dirty="0">
                <a:solidFill>
                  <a:srgbClr val="FF0000"/>
                </a:solidFill>
                <a:latin typeface="Times New Roman" panose="02020603050405020304" pitchFamily="18" charset="0"/>
                <a:ea typeface="楷体" pitchFamily="49" charset="-122"/>
                <a:cs typeface="Times New Roman" panose="02020603050405020304" pitchFamily="18" charset="0"/>
              </a:rPr>
              <a:t>b</a:t>
            </a:r>
          </a:p>
          <a:p>
            <a:r>
              <a:rPr lang="zh-CN" alt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楷体" pitchFamily="49" charset="-122"/>
                <a:cs typeface="Times New Roman" panose="02020603050405020304" pitchFamily="18" charset="0"/>
              </a:rPr>
              <a:t>                  解： </a:t>
            </a:r>
            <a:r>
              <a:rPr lang="en-US" altLang="zh-CN" sz="24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楷体" pitchFamily="49" charset="-122"/>
                <a:cs typeface="Times New Roman" panose="02020603050405020304" pitchFamily="18" charset="0"/>
              </a:rPr>
              <a:t>(</a:t>
            </a:r>
            <a:r>
              <a:rPr lang="en-US" altLang="zh-CN" sz="2400" b="1" i="1" dirty="0">
                <a:solidFill>
                  <a:srgbClr val="FF0000"/>
                </a:solidFill>
                <a:latin typeface="Times New Roman" panose="02020603050405020304" pitchFamily="18" charset="0"/>
                <a:ea typeface="楷体" pitchFamily="49" charset="-122"/>
                <a:cs typeface="Times New Roman" panose="02020603050405020304" pitchFamily="18" charset="0"/>
              </a:rPr>
              <a:t>a</a:t>
            </a:r>
            <a:r>
              <a:rPr lang="en-US" altLang="zh-CN" sz="2400" b="1" dirty="0">
                <a:solidFill>
                  <a:srgbClr val="FF0000"/>
                </a:solidFill>
                <a:latin typeface="Times New Roman" panose="02020603050405020304" pitchFamily="18" charset="0"/>
                <a:ea typeface="楷体" pitchFamily="49" charset="-122"/>
                <a:cs typeface="Times New Roman" panose="02020603050405020304" pitchFamily="18" charset="0"/>
              </a:rPr>
              <a:t>±1)</a:t>
            </a:r>
            <a:r>
              <a:rPr lang="en-US" altLang="zh-CN" sz="2400" b="1" i="1" dirty="0">
                <a:solidFill>
                  <a:srgbClr val="FF0000"/>
                </a:solidFill>
                <a:latin typeface="Times New Roman" panose="02020603050405020304" pitchFamily="18" charset="0"/>
                <a:ea typeface="楷体" pitchFamily="49" charset="-122"/>
                <a:cs typeface="Times New Roman" panose="02020603050405020304" pitchFamily="18" charset="0"/>
              </a:rPr>
              <a:t>x</a:t>
            </a:r>
            <a:r>
              <a:rPr lang="en-US" altLang="zh-CN" sz="2400" b="1" dirty="0">
                <a:solidFill>
                  <a:srgbClr val="FF0000"/>
                </a:solidFill>
                <a:latin typeface="Times New Roman" panose="02020603050405020304" pitchFamily="18" charset="0"/>
                <a:ea typeface="楷体" pitchFamily="49" charset="-122"/>
                <a:cs typeface="Times New Roman" panose="02020603050405020304" pitchFamily="18" charset="0"/>
              </a:rPr>
              <a:t>=</a:t>
            </a:r>
            <a:r>
              <a:rPr lang="en-US" altLang="zh-CN" sz="2400" b="1" i="1" dirty="0">
                <a:solidFill>
                  <a:srgbClr val="FF0000"/>
                </a:solidFill>
                <a:latin typeface="Times New Roman" panose="02020603050405020304" pitchFamily="18" charset="0"/>
                <a:ea typeface="楷体" pitchFamily="49" charset="-122"/>
                <a:cs typeface="Times New Roman" panose="02020603050405020304" pitchFamily="18" charset="0"/>
              </a:rPr>
              <a:t>b</a:t>
            </a:r>
          </a:p>
          <a:p>
            <a:r>
              <a:rPr lang="en-US" altLang="zh-CN" sz="2400" b="1" dirty="0">
                <a:solidFill>
                  <a:srgbClr val="FF0000"/>
                </a:solidFill>
                <a:latin typeface="Times New Roman" panose="02020603050405020304" pitchFamily="18" charset="0"/>
                <a:ea typeface="楷体" pitchFamily="49" charset="-122"/>
                <a:cs typeface="Times New Roman" panose="02020603050405020304" pitchFamily="18" charset="0"/>
              </a:rPr>
              <a:t>                  </a:t>
            </a:r>
            <a:r>
              <a:rPr lang="en-US" altLang="zh-CN" sz="24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楷体" pitchFamily="49" charset="-122"/>
                <a:cs typeface="Times New Roman" panose="02020603050405020304" pitchFamily="18" charset="0"/>
              </a:rPr>
              <a:t>                    </a:t>
            </a:r>
            <a:r>
              <a:rPr lang="en-US" altLang="zh-CN" sz="2400" b="1" i="1" dirty="0">
                <a:solidFill>
                  <a:srgbClr val="FF0000"/>
                </a:solidFill>
                <a:latin typeface="Times New Roman" panose="02020603050405020304" pitchFamily="18" charset="0"/>
                <a:ea typeface="楷体" pitchFamily="49" charset="-122"/>
                <a:cs typeface="Times New Roman" panose="02020603050405020304" pitchFamily="18" charset="0"/>
              </a:rPr>
              <a:t>x</a:t>
            </a:r>
            <a:r>
              <a:rPr lang="en-US" altLang="zh-CN" sz="2400" b="1" dirty="0">
                <a:solidFill>
                  <a:srgbClr val="FF0000"/>
                </a:solidFill>
                <a:latin typeface="Times New Roman" panose="02020603050405020304" pitchFamily="18" charset="0"/>
                <a:ea typeface="楷体" pitchFamily="49" charset="-122"/>
                <a:cs typeface="Times New Roman" panose="02020603050405020304" pitchFamily="18" charset="0"/>
              </a:rPr>
              <a:t>=</a:t>
            </a:r>
            <a:r>
              <a:rPr lang="en-US" altLang="zh-CN" sz="2400" b="1" i="1" dirty="0">
                <a:solidFill>
                  <a:srgbClr val="FF0000"/>
                </a:solidFill>
                <a:latin typeface="Times New Roman" panose="02020603050405020304" pitchFamily="18" charset="0"/>
                <a:ea typeface="楷体" pitchFamily="49" charset="-122"/>
                <a:cs typeface="Times New Roman" panose="02020603050405020304" pitchFamily="18" charset="0"/>
              </a:rPr>
              <a:t>b</a:t>
            </a:r>
            <a:r>
              <a:rPr lang="en-US" altLang="zh-CN" sz="2400" b="1" dirty="0">
                <a:solidFill>
                  <a:srgbClr val="FF0000"/>
                </a:solidFill>
                <a:latin typeface="Times New Roman" panose="02020603050405020304" pitchFamily="18" charset="0"/>
                <a:ea typeface="楷体" pitchFamily="49" charset="-122"/>
                <a:cs typeface="Times New Roman" panose="02020603050405020304" pitchFamily="18" charset="0"/>
              </a:rPr>
              <a:t>÷(</a:t>
            </a:r>
            <a:r>
              <a:rPr lang="en-US" altLang="zh-CN" sz="2400" b="1" i="1" dirty="0">
                <a:solidFill>
                  <a:srgbClr val="FF0000"/>
                </a:solidFill>
                <a:latin typeface="Times New Roman" panose="02020603050405020304" pitchFamily="18" charset="0"/>
                <a:ea typeface="楷体" pitchFamily="49" charset="-122"/>
                <a:cs typeface="Times New Roman" panose="02020603050405020304" pitchFamily="18" charset="0"/>
              </a:rPr>
              <a:t>a</a:t>
            </a:r>
            <a:r>
              <a:rPr lang="en-US" altLang="zh-CN" sz="2400" b="1" dirty="0">
                <a:solidFill>
                  <a:srgbClr val="FF0000"/>
                </a:solidFill>
                <a:latin typeface="Times New Roman" panose="02020603050405020304" pitchFamily="18" charset="0"/>
                <a:ea typeface="楷体" pitchFamily="49" charset="-122"/>
                <a:cs typeface="Times New Roman" panose="02020603050405020304" pitchFamily="18" charset="0"/>
              </a:rPr>
              <a:t>±1)</a:t>
            </a:r>
          </a:p>
        </p:txBody>
      </p:sp>
      <p:grpSp>
        <p:nvGrpSpPr>
          <p:cNvPr id="15" name="组合 14"/>
          <p:cNvGrpSpPr/>
          <p:nvPr/>
        </p:nvGrpSpPr>
        <p:grpSpPr>
          <a:xfrm>
            <a:off x="1164825" y="1631251"/>
            <a:ext cx="6670638" cy="2371931"/>
            <a:chOff x="973592" y="1225588"/>
            <a:chExt cx="8368339" cy="2060604"/>
          </a:xfrm>
        </p:grpSpPr>
        <p:sp>
          <p:nvSpPr>
            <p:cNvPr id="16" name="圆角矩形 26">
              <a:extLst>
                <a:ext uri="{FF2B5EF4-FFF2-40B4-BE49-F238E27FC236}">
                  <a16:creationId xmlns="" xmlns:a16="http://schemas.microsoft.com/office/drawing/2014/main" id="{7E9F23FB-E8AD-4C5C-8F94-1665DA5E4EF5}"/>
                </a:ext>
              </a:extLst>
            </p:cNvPr>
            <p:cNvSpPr/>
            <p:nvPr/>
          </p:nvSpPr>
          <p:spPr>
            <a:xfrm>
              <a:off x="1042218" y="1281787"/>
              <a:ext cx="8230489" cy="1957562"/>
            </a:xfrm>
            <a:prstGeom prst="roundRect">
              <a:avLst>
                <a:gd name="adj" fmla="val 0"/>
              </a:avLst>
            </a:prstGeom>
            <a:noFill/>
            <a:ln w="3175">
              <a:solidFill>
                <a:srgbClr val="1C9393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40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17" name="矩形 93">
              <a:extLst>
                <a:ext uri="{FF2B5EF4-FFF2-40B4-BE49-F238E27FC236}">
                  <a16:creationId xmlns="" xmlns:a16="http://schemas.microsoft.com/office/drawing/2014/main" id="{131156AE-D077-4881-8618-3DF6D3A9C45A}"/>
                </a:ext>
              </a:extLst>
            </p:cNvPr>
            <p:cNvSpPr/>
            <p:nvPr/>
          </p:nvSpPr>
          <p:spPr>
            <a:xfrm>
              <a:off x="973592" y="1225588"/>
              <a:ext cx="305532" cy="305532"/>
            </a:xfrm>
            <a:custGeom>
              <a:avLst/>
              <a:gdLst/>
              <a:ahLst/>
              <a:cxnLst/>
              <a:rect l="l" t="t" r="r" b="b"/>
              <a:pathLst>
                <a:path w="504056" h="504056">
                  <a:moveTo>
                    <a:pt x="0" y="0"/>
                  </a:moveTo>
                  <a:lnTo>
                    <a:pt x="504056" y="0"/>
                  </a:lnTo>
                  <a:lnTo>
                    <a:pt x="504056" y="144016"/>
                  </a:lnTo>
                  <a:lnTo>
                    <a:pt x="144016" y="144016"/>
                  </a:lnTo>
                  <a:lnTo>
                    <a:pt x="144016" y="504056"/>
                  </a:lnTo>
                  <a:lnTo>
                    <a:pt x="0" y="504056"/>
                  </a:lnTo>
                  <a:close/>
                </a:path>
              </a:pathLst>
            </a:custGeom>
            <a:solidFill>
              <a:srgbClr val="1C9393"/>
            </a:solidFill>
            <a:ln w="34925"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18" name="矩形 93">
              <a:extLst>
                <a:ext uri="{FF2B5EF4-FFF2-40B4-BE49-F238E27FC236}">
                  <a16:creationId xmlns="" xmlns:a16="http://schemas.microsoft.com/office/drawing/2014/main" id="{BF2493C3-03FD-450E-A496-1BAB1E44E448}"/>
                </a:ext>
              </a:extLst>
            </p:cNvPr>
            <p:cNvSpPr/>
            <p:nvPr/>
          </p:nvSpPr>
          <p:spPr>
            <a:xfrm rot="10800000">
              <a:off x="9036399" y="2980660"/>
              <a:ext cx="305532" cy="305532"/>
            </a:xfrm>
            <a:custGeom>
              <a:avLst/>
              <a:gdLst/>
              <a:ahLst/>
              <a:cxnLst/>
              <a:rect l="l" t="t" r="r" b="b"/>
              <a:pathLst>
                <a:path w="504056" h="504056">
                  <a:moveTo>
                    <a:pt x="0" y="0"/>
                  </a:moveTo>
                  <a:lnTo>
                    <a:pt x="504056" y="0"/>
                  </a:lnTo>
                  <a:lnTo>
                    <a:pt x="504056" y="144016"/>
                  </a:lnTo>
                  <a:lnTo>
                    <a:pt x="144016" y="144016"/>
                  </a:lnTo>
                  <a:lnTo>
                    <a:pt x="144016" y="504056"/>
                  </a:lnTo>
                  <a:lnTo>
                    <a:pt x="0" y="504056"/>
                  </a:lnTo>
                  <a:close/>
                </a:path>
              </a:pathLst>
            </a:custGeom>
            <a:solidFill>
              <a:srgbClr val="1C9393"/>
            </a:solidFill>
            <a:ln w="34925"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40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7501438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" name="组合 25"/>
          <p:cNvGrpSpPr/>
          <p:nvPr/>
        </p:nvGrpSpPr>
        <p:grpSpPr>
          <a:xfrm>
            <a:off x="504790" y="507337"/>
            <a:ext cx="546946" cy="523220"/>
            <a:chOff x="81947" y="723992"/>
            <a:chExt cx="546946" cy="523220"/>
          </a:xfrm>
        </p:grpSpPr>
        <p:sp>
          <p:nvSpPr>
            <p:cNvPr id="27" name="椭圆 26"/>
            <p:cNvSpPr/>
            <p:nvPr/>
          </p:nvSpPr>
          <p:spPr>
            <a:xfrm>
              <a:off x="152631" y="811865"/>
              <a:ext cx="405578" cy="406800"/>
            </a:xfrm>
            <a:prstGeom prst="ellipse">
              <a:avLst/>
            </a:prstGeom>
            <a:solidFill>
              <a:srgbClr val="FFC000"/>
            </a:solidFill>
            <a:ln>
              <a:solidFill>
                <a:srgbClr val="FF99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8" name="矩形 27"/>
            <p:cNvSpPr/>
            <p:nvPr/>
          </p:nvSpPr>
          <p:spPr>
            <a:xfrm>
              <a:off x="81947" y="723992"/>
              <a:ext cx="546946" cy="52322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US" altLang="zh-CN" sz="2800" b="1" dirty="0">
                  <a:ln w="0"/>
                  <a:solidFill>
                    <a:schemeClr val="bg1"/>
                  </a:solidFill>
                  <a:latin typeface="黑体" pitchFamily="49" charset="-122"/>
                  <a:ea typeface="黑体" pitchFamily="49" charset="-122"/>
                  <a:cs typeface="Times New Roman" panose="02020603050405020304" pitchFamily="18" charset="0"/>
                </a:rPr>
                <a:t>11</a:t>
              </a:r>
              <a:endParaRPr lang="zh-CN" altLang="en-US" sz="2800" b="1" cap="none" spc="0" dirty="0">
                <a:ln w="0"/>
                <a:solidFill>
                  <a:schemeClr val="bg1"/>
                </a:solidFill>
                <a:latin typeface="黑体" pitchFamily="49" charset="-122"/>
                <a:ea typeface="黑体" pitchFamily="49" charset="-122"/>
              </a:endParaRPr>
            </a:p>
          </p:txBody>
        </p:sp>
      </p:grpSp>
      <p:sp>
        <p:nvSpPr>
          <p:cNvPr id="8" name="矩形 7"/>
          <p:cNvSpPr/>
          <p:nvPr/>
        </p:nvSpPr>
        <p:spPr>
          <a:xfrm>
            <a:off x="1000938" y="537000"/>
            <a:ext cx="7854674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zh-CN" altLang="en-US" sz="2400" b="1" dirty="0"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我们可以通过改变问题中的某些信息来提出新的问题。</a:t>
            </a:r>
          </a:p>
        </p:txBody>
      </p:sp>
      <p:sp>
        <p:nvSpPr>
          <p:cNvPr id="2" name="矩形 1">
            <a:extLst>
              <a:ext uri="{FF2B5EF4-FFF2-40B4-BE49-F238E27FC236}">
                <a16:creationId xmlns:a16="http://schemas.microsoft.com/office/drawing/2014/main" xmlns="" id="{E643ABBC-F547-2EA3-717C-132D58D71600}"/>
              </a:ext>
            </a:extLst>
          </p:cNvPr>
          <p:cNvSpPr/>
          <p:nvPr/>
        </p:nvSpPr>
        <p:spPr>
          <a:xfrm>
            <a:off x="871557" y="981258"/>
            <a:ext cx="7679064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zh-CN" altLang="en-US" sz="2400" b="1" dirty="0"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淘气家到笑笑家的路程</a:t>
            </a:r>
            <a:r>
              <a:rPr lang="zh-CN" altLang="en-US" sz="2400" b="1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是</a:t>
            </a:r>
            <a:r>
              <a:rPr lang="en-US" altLang="zh-CN" sz="2400" b="1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840m</a:t>
            </a:r>
            <a:r>
              <a:rPr lang="zh-CN" altLang="en-US" sz="2400" b="1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，两人同时从家里出发，淘气每分步行</a:t>
            </a:r>
            <a:r>
              <a:rPr lang="en-US" altLang="zh-CN" sz="2400" b="1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70m</a:t>
            </a:r>
            <a:r>
              <a:rPr lang="zh-CN" altLang="en-US" sz="2400" b="1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，笑笑每分步行</a:t>
            </a:r>
            <a:r>
              <a:rPr lang="en-US" altLang="zh-CN" sz="2400" b="1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50m</a:t>
            </a:r>
            <a:r>
              <a:rPr lang="zh-CN" altLang="en-US" sz="2400" b="1" dirty="0"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。出发后多长时间两人相遇？</a:t>
            </a:r>
          </a:p>
        </p:txBody>
      </p:sp>
      <p:grpSp>
        <p:nvGrpSpPr>
          <p:cNvPr id="7" name="组合 6">
            <a:extLst>
              <a:ext uri="{FF2B5EF4-FFF2-40B4-BE49-F238E27FC236}">
                <a16:creationId xmlns:a16="http://schemas.microsoft.com/office/drawing/2014/main" xmlns="" id="{7B568E80-E44D-1C96-D6CD-7BC25B75E736}"/>
              </a:ext>
            </a:extLst>
          </p:cNvPr>
          <p:cNvGrpSpPr/>
          <p:nvPr/>
        </p:nvGrpSpPr>
        <p:grpSpPr>
          <a:xfrm>
            <a:off x="504790" y="2181587"/>
            <a:ext cx="3774045" cy="2432635"/>
            <a:chOff x="1465834" y="1847653"/>
            <a:chExt cx="3774045" cy="2432635"/>
          </a:xfrm>
        </p:grpSpPr>
        <p:pic>
          <p:nvPicPr>
            <p:cNvPr id="3" name="图片 2">
              <a:extLst>
                <a:ext uri="{FF2B5EF4-FFF2-40B4-BE49-F238E27FC236}">
                  <a16:creationId xmlns:a16="http://schemas.microsoft.com/office/drawing/2014/main" xmlns="" id="{B33822C7-CF0F-DB4D-7402-38DA0AD83933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7826" b="88696" l="990" r="89109">
                          <a14:foregroundMark x1="8911" y1="60870" x2="8911" y2="60870"/>
                          <a14:foregroundMark x1="1980" y1="60870" x2="1980" y2="60870"/>
                          <a14:foregroundMark x1="56436" y1="86957" x2="56436" y2="86957"/>
                          <a14:foregroundMark x1="51485" y1="7826" x2="51485" y2="7826"/>
                        </a14:backgroundRemoval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 flipH="1">
              <a:off x="1465834" y="3184913"/>
              <a:ext cx="962025" cy="1095375"/>
            </a:xfrm>
            <a:prstGeom prst="rect">
              <a:avLst/>
            </a:prstGeom>
          </p:spPr>
        </p:pic>
        <p:grpSp>
          <p:nvGrpSpPr>
            <p:cNvPr id="4" name="组合 3">
              <a:extLst>
                <a:ext uri="{FF2B5EF4-FFF2-40B4-BE49-F238E27FC236}">
                  <a16:creationId xmlns:a16="http://schemas.microsoft.com/office/drawing/2014/main" xmlns="" id="{E06E749E-BB83-1B34-16F1-3863A11F5467}"/>
                </a:ext>
              </a:extLst>
            </p:cNvPr>
            <p:cNvGrpSpPr/>
            <p:nvPr/>
          </p:nvGrpSpPr>
          <p:grpSpPr>
            <a:xfrm>
              <a:off x="1931382" y="1847653"/>
              <a:ext cx="3308497" cy="1633891"/>
              <a:chOff x="9744" y="3479"/>
              <a:chExt cx="4680" cy="2403"/>
            </a:xfrm>
          </p:grpSpPr>
          <p:sp>
            <p:nvSpPr>
              <p:cNvPr id="5" name="云形标注 36">
                <a:extLst>
                  <a:ext uri="{FF2B5EF4-FFF2-40B4-BE49-F238E27FC236}">
                    <a16:creationId xmlns:a16="http://schemas.microsoft.com/office/drawing/2014/main" xmlns="" id="{0B63D278-0071-A502-2C56-54A625B0B9D9}"/>
                  </a:ext>
                </a:extLst>
              </p:cNvPr>
              <p:cNvSpPr/>
              <p:nvPr/>
            </p:nvSpPr>
            <p:spPr>
              <a:xfrm>
                <a:off x="9744" y="3479"/>
                <a:ext cx="4680" cy="2403"/>
              </a:xfrm>
              <a:prstGeom prst="cloudCallout">
                <a:avLst>
                  <a:gd name="adj1" fmla="val -35199"/>
                  <a:gd name="adj2" fmla="val 56313"/>
                </a:avLst>
              </a:prstGeom>
              <a:gradFill flip="none" rotWithShape="1">
                <a:gsLst>
                  <a:gs pos="0">
                    <a:srgbClr val="FBCC8D">
                      <a:tint val="66000"/>
                      <a:satMod val="160000"/>
                    </a:srgbClr>
                  </a:gs>
                  <a:gs pos="50000">
                    <a:srgbClr val="FBCC8D">
                      <a:tint val="44500"/>
                      <a:satMod val="160000"/>
                    </a:srgbClr>
                  </a:gs>
                  <a:gs pos="100000">
                    <a:srgbClr val="FBCC8D">
                      <a:tint val="23500"/>
                      <a:satMod val="160000"/>
                    </a:srgbClr>
                  </a:gs>
                </a:gsLst>
                <a:lin ang="2700000" scaled="1"/>
                <a:tileRect/>
              </a:gradFill>
              <a:ln>
                <a:solidFill>
                  <a:schemeClr val="accent2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6858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00" b="0" i="0" u="none" strike="noStrike" kern="1200" cap="none" spc="0" normalizeH="0" baseline="0" noProof="0">
                  <a:ln>
                    <a:noFill/>
                  </a:ln>
                  <a:solidFill>
                    <a:schemeClr val="lt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6" name="矩形 21">
                <a:extLst>
                  <a:ext uri="{FF2B5EF4-FFF2-40B4-BE49-F238E27FC236}">
                    <a16:creationId xmlns:a16="http://schemas.microsoft.com/office/drawing/2014/main" xmlns="" id="{19D888DC-8660-F4A2-60F2-A314B4B896ED}"/>
                  </a:ext>
                </a:extLst>
              </p:cNvPr>
              <p:cNvSpPr/>
              <p:nvPr/>
            </p:nvSpPr>
            <p:spPr>
              <a:xfrm>
                <a:off x="10120" y="3850"/>
                <a:ext cx="4304" cy="1713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wrap="square" anchor="t">
                <a:spAutoFit/>
              </a:bodyPr>
              <a:lstStyle/>
              <a:p>
                <a:pPr>
                  <a:lnSpc>
                    <a:spcPct val="120000"/>
                  </a:lnSpc>
                  <a:buClr>
                    <a:srgbClr val="FF0000"/>
                  </a:buClr>
                </a:pPr>
                <a:r>
                  <a:rPr lang="zh-CN" altLang="en-US" sz="2000" b="1" dirty="0">
                    <a:latin typeface="Times New Roman" panose="02020603050405020304" pitchFamily="18" charset="0"/>
                    <a:ea typeface="楷体" panose="02010609060101010101" pitchFamily="49" charset="-122"/>
                    <a:cs typeface="Times New Roman" panose="02020603050405020304" pitchFamily="18" charset="0"/>
                  </a:rPr>
                  <a:t>我提出的新问题是：如果淘气早出发</a:t>
                </a:r>
                <a:r>
                  <a:rPr lang="en-US" altLang="zh-CN" sz="2000" b="1" dirty="0">
                    <a:latin typeface="Times New Roman" panose="02020603050405020304" pitchFamily="18" charset="0"/>
                    <a:ea typeface="楷体" panose="02010609060101010101" pitchFamily="49" charset="-122"/>
                    <a:cs typeface="Times New Roman" panose="02020603050405020304" pitchFamily="18" charset="0"/>
                  </a:rPr>
                  <a:t>1</a:t>
                </a:r>
                <a:r>
                  <a:rPr lang="zh-CN" altLang="en-US" sz="2000" b="1" dirty="0">
                    <a:latin typeface="Times New Roman" panose="02020603050405020304" pitchFamily="18" charset="0"/>
                    <a:ea typeface="楷体" panose="02010609060101010101" pitchFamily="49" charset="-122"/>
                    <a:cs typeface="Times New Roman" panose="02020603050405020304" pitchFamily="18" charset="0"/>
                  </a:rPr>
                  <a:t>分，他们多长时间后会相遇？</a:t>
                </a:r>
                <a:endParaRPr lang="en-US" altLang="en-US" sz="2000" b="1" dirty="0">
                  <a:latin typeface="Times New Roman" panose="02020603050405020304" pitchFamily="18" charset="0"/>
                  <a:ea typeface="楷体" panose="02010609060101010101" pitchFamily="49" charset="-122"/>
                  <a:cs typeface="Times New Roman" panose="02020603050405020304" pitchFamily="18" charset="0"/>
                </a:endParaRPr>
              </a:p>
            </p:txBody>
          </p:sp>
        </p:grpSp>
      </p:grpSp>
      <p:sp>
        <p:nvSpPr>
          <p:cNvPr id="9" name="矩形 8">
            <a:extLst>
              <a:ext uri="{FF2B5EF4-FFF2-40B4-BE49-F238E27FC236}">
                <a16:creationId xmlns:a16="http://schemas.microsoft.com/office/drawing/2014/main" xmlns="" id="{C4E391E7-0D10-910A-522C-416AC6E5CDF8}"/>
              </a:ext>
            </a:extLst>
          </p:cNvPr>
          <p:cNvSpPr/>
          <p:nvPr/>
        </p:nvSpPr>
        <p:spPr>
          <a:xfrm>
            <a:off x="4004521" y="1861061"/>
            <a:ext cx="4552199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en-US" altLang="zh-CN" sz="2400" b="1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(1)</a:t>
            </a:r>
            <a:r>
              <a:rPr lang="zh-CN" altLang="en-US" sz="2400" b="1" dirty="0"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说一说，奇思改变了哪些信息</a:t>
            </a:r>
            <a:r>
              <a:rPr lang="en-US" altLang="zh-CN" sz="2400" b="1" dirty="0"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?</a:t>
            </a:r>
            <a:endParaRPr lang="zh-CN" altLang="en-US" sz="2400" b="1" dirty="0">
              <a:latin typeface="宋体" panose="02010600030101010101" pitchFamily="2" charset="-122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10" name="矩形 9">
            <a:extLst>
              <a:ext uri="{FF2B5EF4-FFF2-40B4-BE49-F238E27FC236}">
                <a16:creationId xmlns:a16="http://schemas.microsoft.com/office/drawing/2014/main" xmlns="" id="{56E5FD3F-1A96-6D8B-F205-D957E2B311B7}"/>
              </a:ext>
            </a:extLst>
          </p:cNvPr>
          <p:cNvSpPr/>
          <p:nvPr/>
        </p:nvSpPr>
        <p:spPr>
          <a:xfrm>
            <a:off x="4275652" y="2818657"/>
            <a:ext cx="4274969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en-US" altLang="zh-CN" sz="2400" b="1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(2)</a:t>
            </a:r>
            <a:r>
              <a:rPr lang="zh-CN" altLang="en-US" sz="2400" b="1" dirty="0"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你能尝试提出一个新问题吗？</a:t>
            </a:r>
          </a:p>
        </p:txBody>
      </p:sp>
      <p:grpSp>
        <p:nvGrpSpPr>
          <p:cNvPr id="17" name="组合 16"/>
          <p:cNvGrpSpPr/>
          <p:nvPr/>
        </p:nvGrpSpPr>
        <p:grpSpPr>
          <a:xfrm>
            <a:off x="5126027" y="4642759"/>
            <a:ext cx="4055638" cy="430304"/>
            <a:chOff x="5304502" y="544377"/>
            <a:chExt cx="4055638" cy="430304"/>
          </a:xfrm>
        </p:grpSpPr>
        <p:sp>
          <p:nvSpPr>
            <p:cNvPr id="18" name="文本框 5"/>
            <p:cNvSpPr txBox="1"/>
            <p:nvPr/>
          </p:nvSpPr>
          <p:spPr>
            <a:xfrm>
              <a:off x="5690815" y="666904"/>
              <a:ext cx="3669325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1400" spc="300" dirty="0">
                  <a:ln w="0"/>
                  <a:latin typeface="黑体" pitchFamily="49" charset="-122"/>
                  <a:ea typeface="黑体" pitchFamily="49" charset="-122"/>
                  <a:cs typeface="Yuanti SC" panose="02010600040101010101" charset="-122"/>
                </a:rPr>
                <a:t>选自教材第</a:t>
              </a:r>
              <a:r>
                <a:rPr lang="en-US" altLang="zh-CN" sz="1400" spc="300" dirty="0">
                  <a:ln w="0"/>
                  <a:latin typeface="黑体" pitchFamily="49" charset="-122"/>
                  <a:ea typeface="黑体" pitchFamily="49" charset="-122"/>
                  <a:cs typeface="Yuanti SC" panose="02010600040101010101" charset="-122"/>
                </a:rPr>
                <a:t>73</a:t>
              </a:r>
              <a:r>
                <a:rPr lang="zh-CN" altLang="en-US" sz="1400" spc="300" dirty="0">
                  <a:ln w="0"/>
                  <a:latin typeface="黑体" pitchFamily="49" charset="-122"/>
                  <a:ea typeface="黑体" pitchFamily="49" charset="-122"/>
                  <a:cs typeface="Yuanti SC" panose="02010600040101010101" charset="-122"/>
                </a:rPr>
                <a:t>～</a:t>
              </a:r>
              <a:r>
                <a:rPr lang="en-US" altLang="zh-CN" sz="1400" spc="300" dirty="0">
                  <a:ln w="0"/>
                  <a:latin typeface="黑体" pitchFamily="49" charset="-122"/>
                  <a:ea typeface="黑体" pitchFamily="49" charset="-122"/>
                  <a:cs typeface="Yuanti SC" panose="02010600040101010101" charset="-122"/>
                </a:rPr>
                <a:t>74</a:t>
              </a:r>
              <a:r>
                <a:rPr lang="zh-CN" altLang="en-US" sz="1400" spc="300" dirty="0">
                  <a:ln w="0"/>
                  <a:latin typeface="黑体" pitchFamily="49" charset="-122"/>
                  <a:ea typeface="黑体" pitchFamily="49" charset="-122"/>
                  <a:cs typeface="Yuanti SC" panose="02010600040101010101" charset="-122"/>
                </a:rPr>
                <a:t>页练习</a:t>
              </a:r>
              <a:r>
                <a:rPr lang="zh-CN" altLang="en-US" sz="1400" spc="300" dirty="0" smtClean="0">
                  <a:ln w="0"/>
                  <a:latin typeface="黑体" pitchFamily="49" charset="-122"/>
                  <a:ea typeface="黑体" pitchFamily="49" charset="-122"/>
                  <a:cs typeface="Yuanti SC" panose="02010600040101010101" charset="-122"/>
                </a:rPr>
                <a:t>六第</a:t>
              </a:r>
              <a:r>
                <a:rPr lang="en-US" altLang="zh-CN" sz="1400" spc="300" dirty="0" smtClean="0">
                  <a:ln w="0"/>
                  <a:latin typeface="黑体" pitchFamily="49" charset="-122"/>
                  <a:ea typeface="黑体" pitchFamily="49" charset="-122"/>
                  <a:cs typeface="Yuanti SC" panose="02010600040101010101" charset="-122"/>
                </a:rPr>
                <a:t>11</a:t>
              </a:r>
              <a:r>
                <a:rPr lang="zh-CN" altLang="en-US" sz="1400" spc="300" dirty="0" smtClean="0">
                  <a:ln w="0"/>
                  <a:latin typeface="黑体" pitchFamily="49" charset="-122"/>
                  <a:ea typeface="黑体" pitchFamily="49" charset="-122"/>
                  <a:cs typeface="Yuanti SC" panose="02010600040101010101" charset="-122"/>
                </a:rPr>
                <a:t>题</a:t>
              </a:r>
              <a:endParaRPr kumimoji="1" lang="zh-CN" altLang="en-US" sz="1400" dirty="0">
                <a:latin typeface="黑体" pitchFamily="49" charset="-122"/>
                <a:ea typeface="黑体" pitchFamily="49" charset="-122"/>
              </a:endParaRPr>
            </a:p>
          </p:txBody>
        </p:sp>
        <p:pic>
          <p:nvPicPr>
            <p:cNvPr id="19" name="图片 18" descr="/Users/timebook007/Desktop/预览图_千图网_编号34849461.png预览图_千图网_编号34849461"/>
            <p:cNvPicPr>
              <a:picLocks noChangeAspect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>
            <a:xfrm rot="21084060" flipH="1">
              <a:off x="5304502" y="544377"/>
              <a:ext cx="412750" cy="412750"/>
            </a:xfrm>
            <a:prstGeom prst="rect">
              <a:avLst/>
            </a:prstGeom>
          </p:spPr>
        </p:pic>
      </p:grpSp>
      <p:sp>
        <p:nvSpPr>
          <p:cNvPr id="20" name="矩形 19">
            <a:extLst>
              <a:ext uri="{FF2B5EF4-FFF2-40B4-BE49-F238E27FC236}">
                <a16:creationId xmlns:a16="http://schemas.microsoft.com/office/drawing/2014/main" xmlns="" id="{3AF1E87D-6008-2054-E5E4-106B9816E7D3}"/>
              </a:ext>
            </a:extLst>
          </p:cNvPr>
          <p:cNvSpPr/>
          <p:nvPr/>
        </p:nvSpPr>
        <p:spPr>
          <a:xfrm>
            <a:off x="4652864" y="2287611"/>
            <a:ext cx="3523727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>
              <a:lnSpc>
                <a:spcPct val="125000"/>
              </a:lnSpc>
            </a:pPr>
            <a:r>
              <a:rPr lang="zh-CN" altLang="en-US" sz="2400" b="1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答：淘气早出发</a:t>
            </a:r>
            <a:r>
              <a:rPr lang="en-US" altLang="zh-CN" sz="2400" b="1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1</a:t>
            </a:r>
            <a:r>
              <a:rPr lang="zh-CN" altLang="en-US" sz="2400" b="1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分钟。</a:t>
            </a:r>
          </a:p>
        </p:txBody>
      </p:sp>
      <p:sp>
        <p:nvSpPr>
          <p:cNvPr id="21" name="矩形 20">
            <a:extLst>
              <a:ext uri="{FF2B5EF4-FFF2-40B4-BE49-F238E27FC236}">
                <a16:creationId xmlns:a16="http://schemas.microsoft.com/office/drawing/2014/main" xmlns="" id="{44BF9553-0837-3989-3FA0-C1F0E0474A05}"/>
              </a:ext>
            </a:extLst>
          </p:cNvPr>
          <p:cNvSpPr/>
          <p:nvPr/>
        </p:nvSpPr>
        <p:spPr>
          <a:xfrm>
            <a:off x="4004521" y="3313972"/>
            <a:ext cx="4933953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>
              <a:lnSpc>
                <a:spcPct val="125000"/>
              </a:lnSpc>
            </a:pPr>
            <a:r>
              <a:rPr lang="zh-CN" altLang="en-US" sz="24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答：淘气和笑笑分别走了多少米？</a:t>
            </a:r>
          </a:p>
        </p:txBody>
      </p:sp>
    </p:spTree>
    <p:extLst>
      <p:ext uri="{BB962C8B-B14F-4D97-AF65-F5344CB8AC3E}">
        <p14:creationId xmlns:p14="http://schemas.microsoft.com/office/powerpoint/2010/main" val="9495045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1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矩形 19"/>
          <p:cNvSpPr/>
          <p:nvPr/>
        </p:nvSpPr>
        <p:spPr>
          <a:xfrm>
            <a:off x="417070" y="630864"/>
            <a:ext cx="8269729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atinLnBrk="1"/>
            <a:r>
              <a:rPr lang="zh-CN" altLang="en-US" sz="2400" b="1" dirty="0">
                <a:latin typeface="Times New Roman" panose="02020603050405020304" pitchFamily="18" charset="0"/>
                <a:ea typeface="楷体" pitchFamily="49" charset="-122"/>
                <a:cs typeface="Times New Roman" panose="02020603050405020304" pitchFamily="18" charset="0"/>
              </a:rPr>
              <a:t>箱子里装有同样数目的乒乓球和羽毛球。每次取出</a:t>
            </a:r>
            <a:r>
              <a:rPr lang="en-US" altLang="zh-CN" sz="2400" b="1" dirty="0">
                <a:latin typeface="Times New Roman" panose="02020603050405020304" pitchFamily="18" charset="0"/>
                <a:ea typeface="楷体" pitchFamily="49" charset="-122"/>
                <a:cs typeface="Times New Roman" panose="02020603050405020304" pitchFamily="18" charset="0"/>
              </a:rPr>
              <a:t>5</a:t>
            </a:r>
            <a:r>
              <a:rPr lang="zh-CN" altLang="en-US" sz="2400" b="1" dirty="0">
                <a:latin typeface="Times New Roman" panose="02020603050405020304" pitchFamily="18" charset="0"/>
                <a:ea typeface="楷体" pitchFamily="49" charset="-122"/>
                <a:cs typeface="Times New Roman" panose="02020603050405020304" pitchFamily="18" charset="0"/>
              </a:rPr>
              <a:t>个乒乓球和</a:t>
            </a:r>
            <a:r>
              <a:rPr lang="en-US" altLang="zh-CN" sz="2400" b="1" dirty="0">
                <a:latin typeface="Times New Roman" panose="02020603050405020304" pitchFamily="18" charset="0"/>
                <a:ea typeface="楷体" pitchFamily="49" charset="-122"/>
                <a:cs typeface="Times New Roman" panose="02020603050405020304" pitchFamily="18" charset="0"/>
              </a:rPr>
              <a:t>3</a:t>
            </a:r>
            <a:r>
              <a:rPr lang="zh-CN" altLang="en-US" sz="2400" b="1" dirty="0">
                <a:latin typeface="Times New Roman" panose="02020603050405020304" pitchFamily="18" charset="0"/>
                <a:ea typeface="楷体" pitchFamily="49" charset="-122"/>
                <a:cs typeface="Times New Roman" panose="02020603050405020304" pitchFamily="18" charset="0"/>
              </a:rPr>
              <a:t>个羽毛球，取了几次以后，乒乓球没有了</a:t>
            </a:r>
            <a:r>
              <a:rPr lang="en-US" altLang="zh-CN" sz="2400" b="1" dirty="0">
                <a:latin typeface="Times New Roman" panose="02020603050405020304" pitchFamily="18" charset="0"/>
                <a:ea typeface="楷体" pitchFamily="49" charset="-122"/>
                <a:cs typeface="Times New Roman" panose="02020603050405020304" pitchFamily="18" charset="0"/>
              </a:rPr>
              <a:t>,</a:t>
            </a:r>
            <a:r>
              <a:rPr lang="zh-CN" altLang="en-US" sz="2400" b="1" dirty="0">
                <a:latin typeface="Times New Roman" panose="02020603050405020304" pitchFamily="18" charset="0"/>
                <a:ea typeface="楷体" pitchFamily="49" charset="-122"/>
                <a:cs typeface="Times New Roman" panose="02020603050405020304" pitchFamily="18" charset="0"/>
              </a:rPr>
              <a:t>羽毛球还剩</a:t>
            </a:r>
            <a:r>
              <a:rPr lang="en-US" altLang="zh-CN" sz="2400" b="1" dirty="0">
                <a:latin typeface="Times New Roman" panose="02020603050405020304" pitchFamily="18" charset="0"/>
                <a:ea typeface="楷体" pitchFamily="49" charset="-122"/>
                <a:cs typeface="Times New Roman" panose="02020603050405020304" pitchFamily="18" charset="0"/>
              </a:rPr>
              <a:t>6</a:t>
            </a:r>
            <a:r>
              <a:rPr lang="zh-CN" altLang="en-US" sz="2400" b="1" dirty="0">
                <a:latin typeface="Times New Roman" panose="02020603050405020304" pitchFamily="18" charset="0"/>
                <a:ea typeface="楷体" pitchFamily="49" charset="-122"/>
                <a:cs typeface="Times New Roman" panose="02020603050405020304" pitchFamily="18" charset="0"/>
              </a:rPr>
              <a:t>个。 一共取了几次？乒乓球有多少个？</a:t>
            </a:r>
            <a:endParaRPr lang="en-US" altLang="zh-CN" sz="2400" b="1" dirty="0">
              <a:latin typeface="Times New Roman" panose="02020603050405020304" pitchFamily="18" charset="0"/>
              <a:ea typeface="楷体" pitchFamily="49" charset="-122"/>
              <a:cs typeface="Times New Roman" panose="02020603050405020304" pitchFamily="18" charset="0"/>
            </a:endParaRPr>
          </a:p>
        </p:txBody>
      </p:sp>
      <p:sp>
        <p:nvSpPr>
          <p:cNvPr id="4" name="矩形 3">
            <a:extLst>
              <a:ext uri="{FF2B5EF4-FFF2-40B4-BE49-F238E27FC236}">
                <a16:creationId xmlns:a16="http://schemas.microsoft.com/office/drawing/2014/main" xmlns="" id="{55CE3B4D-DFF2-2A8A-B8A7-2B87AEB71F8C}"/>
              </a:ext>
            </a:extLst>
          </p:cNvPr>
          <p:cNvSpPr/>
          <p:nvPr/>
        </p:nvSpPr>
        <p:spPr>
          <a:xfrm>
            <a:off x="2622086" y="2192214"/>
            <a:ext cx="3523727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>
              <a:lnSpc>
                <a:spcPct val="125000"/>
              </a:lnSpc>
            </a:pPr>
            <a:r>
              <a:rPr lang="zh-CN" altLang="en-US" sz="2400" b="1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解：设一共取了</a:t>
            </a:r>
            <a:r>
              <a:rPr lang="en-US" altLang="zh-CN" sz="2400" b="1" i="1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x</a:t>
            </a:r>
            <a:r>
              <a:rPr lang="zh-CN" altLang="en-US" sz="2400" b="1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次。</a:t>
            </a:r>
          </a:p>
        </p:txBody>
      </p:sp>
      <p:sp>
        <p:nvSpPr>
          <p:cNvPr id="6" name="矩形 5">
            <a:extLst>
              <a:ext uri="{FF2B5EF4-FFF2-40B4-BE49-F238E27FC236}">
                <a16:creationId xmlns:a16="http://schemas.microsoft.com/office/drawing/2014/main" xmlns="" id="{1B0BFE0B-3923-F5D2-9569-89E0262DA689}"/>
              </a:ext>
            </a:extLst>
          </p:cNvPr>
          <p:cNvSpPr/>
          <p:nvPr/>
        </p:nvSpPr>
        <p:spPr>
          <a:xfrm>
            <a:off x="3615488" y="2596416"/>
            <a:ext cx="2592004" cy="506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>
              <a:lnSpc>
                <a:spcPct val="125000"/>
              </a:lnSpc>
            </a:pPr>
            <a:r>
              <a:rPr lang="en-US" altLang="zh-CN" sz="2400" b="1" dirty="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5</a:t>
            </a:r>
            <a:r>
              <a:rPr lang="en-US" altLang="zh-CN" sz="2400" b="1" i="1" dirty="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x</a:t>
            </a:r>
            <a:r>
              <a:rPr lang="en-US" altLang="zh-CN" sz="2400" b="1" dirty="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–3</a:t>
            </a:r>
            <a:r>
              <a:rPr lang="en-US" altLang="zh-CN" sz="2400" b="1" i="1" dirty="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x</a:t>
            </a:r>
            <a:r>
              <a:rPr lang="en-US" altLang="zh-CN" sz="2400" b="1" dirty="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=6</a:t>
            </a:r>
          </a:p>
        </p:txBody>
      </p:sp>
      <p:sp>
        <p:nvSpPr>
          <p:cNvPr id="7" name="矩形 6">
            <a:extLst>
              <a:ext uri="{FF2B5EF4-FFF2-40B4-BE49-F238E27FC236}">
                <a16:creationId xmlns:a16="http://schemas.microsoft.com/office/drawing/2014/main" xmlns="" id="{22D65462-E83E-E73A-5912-08F521DFDE4D}"/>
              </a:ext>
            </a:extLst>
          </p:cNvPr>
          <p:cNvSpPr/>
          <p:nvPr/>
        </p:nvSpPr>
        <p:spPr>
          <a:xfrm>
            <a:off x="4074628" y="2953618"/>
            <a:ext cx="1788143" cy="5107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>
              <a:lnSpc>
                <a:spcPct val="125000"/>
              </a:lnSpc>
            </a:pPr>
            <a:r>
              <a:rPr lang="en-US" altLang="zh-CN" sz="2400" b="1" dirty="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2</a:t>
            </a:r>
            <a:r>
              <a:rPr lang="en-US" altLang="zh-CN" sz="2400" b="1" i="1" dirty="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x</a:t>
            </a:r>
            <a:r>
              <a:rPr lang="en-US" altLang="zh-CN" sz="2400" b="1" dirty="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=6</a:t>
            </a:r>
          </a:p>
        </p:txBody>
      </p:sp>
      <p:sp>
        <p:nvSpPr>
          <p:cNvPr id="8" name="矩形 7">
            <a:extLst>
              <a:ext uri="{FF2B5EF4-FFF2-40B4-BE49-F238E27FC236}">
                <a16:creationId xmlns:a16="http://schemas.microsoft.com/office/drawing/2014/main" xmlns="" id="{91E97385-471A-0658-E204-5D2512FCC866}"/>
              </a:ext>
            </a:extLst>
          </p:cNvPr>
          <p:cNvSpPr/>
          <p:nvPr/>
        </p:nvSpPr>
        <p:spPr>
          <a:xfrm>
            <a:off x="4234375" y="3314539"/>
            <a:ext cx="1108054" cy="506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>
              <a:lnSpc>
                <a:spcPct val="125000"/>
              </a:lnSpc>
            </a:pPr>
            <a:r>
              <a:rPr lang="en-US" altLang="zh-CN" sz="2400" b="1" i="1" dirty="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x</a:t>
            </a:r>
            <a:r>
              <a:rPr lang="en-US" altLang="zh-CN" sz="2400" b="1" dirty="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=3</a:t>
            </a:r>
          </a:p>
        </p:txBody>
      </p:sp>
      <p:sp>
        <p:nvSpPr>
          <p:cNvPr id="12" name="矩形 11">
            <a:extLst>
              <a:ext uri="{FF2B5EF4-FFF2-40B4-BE49-F238E27FC236}">
                <a16:creationId xmlns:a16="http://schemas.microsoft.com/office/drawing/2014/main" xmlns="" id="{C5241C9B-5C72-646A-2355-69F86702F516}"/>
              </a:ext>
            </a:extLst>
          </p:cNvPr>
          <p:cNvSpPr/>
          <p:nvPr/>
        </p:nvSpPr>
        <p:spPr>
          <a:xfrm>
            <a:off x="2042307" y="4028943"/>
            <a:ext cx="4683284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>
              <a:lnSpc>
                <a:spcPct val="125000"/>
              </a:lnSpc>
            </a:pPr>
            <a:r>
              <a:rPr lang="zh-CN" altLang="en-US" sz="2400" b="1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答：一共取了</a:t>
            </a:r>
            <a:r>
              <a:rPr lang="en-US" altLang="zh-CN" sz="2400" b="1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3</a:t>
            </a:r>
            <a:r>
              <a:rPr lang="zh-CN" altLang="en-US" sz="2400" b="1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次，乒乓球有</a:t>
            </a:r>
            <a:r>
              <a:rPr lang="en-US" altLang="zh-CN" sz="2400" b="1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15</a:t>
            </a:r>
            <a:r>
              <a:rPr lang="zh-CN" altLang="en-US" sz="2400" b="1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个。</a:t>
            </a:r>
          </a:p>
        </p:txBody>
      </p:sp>
      <p:sp>
        <p:nvSpPr>
          <p:cNvPr id="13" name="矩形 12">
            <a:extLst>
              <a:ext uri="{FF2B5EF4-FFF2-40B4-BE49-F238E27FC236}">
                <a16:creationId xmlns:a16="http://schemas.microsoft.com/office/drawing/2014/main" xmlns="" id="{D8C5CA82-B360-AA70-826E-BE173BF4A415}"/>
              </a:ext>
            </a:extLst>
          </p:cNvPr>
          <p:cNvSpPr/>
          <p:nvPr/>
        </p:nvSpPr>
        <p:spPr>
          <a:xfrm>
            <a:off x="1665502" y="1788012"/>
            <a:ext cx="5670651" cy="506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>
              <a:lnSpc>
                <a:spcPct val="125000"/>
              </a:lnSpc>
            </a:pPr>
            <a:r>
              <a:rPr lang="zh-CN" altLang="en-US" sz="2400" b="1" dirty="0">
                <a:solidFill>
                  <a:srgbClr val="0000FF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羽毛球总个数</a:t>
            </a:r>
            <a:r>
              <a:rPr lang="en-US" altLang="zh-CN" sz="2400" b="1" dirty="0">
                <a:solidFill>
                  <a:srgbClr val="0000FF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–</a:t>
            </a:r>
            <a:r>
              <a:rPr lang="zh-CN" altLang="en-US" sz="2400" b="1" dirty="0">
                <a:solidFill>
                  <a:srgbClr val="0000FF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取出羽毛球个数</a:t>
            </a:r>
            <a:r>
              <a:rPr lang="en-US" altLang="zh-CN" sz="2400" b="1" dirty="0">
                <a:solidFill>
                  <a:srgbClr val="0000FF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=6</a:t>
            </a:r>
            <a:r>
              <a:rPr lang="zh-CN" altLang="en-US" sz="2400" b="1" dirty="0">
                <a:solidFill>
                  <a:srgbClr val="0000FF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个</a:t>
            </a:r>
          </a:p>
        </p:txBody>
      </p:sp>
      <p:sp>
        <p:nvSpPr>
          <p:cNvPr id="14" name="矩形 13">
            <a:extLst>
              <a:ext uri="{FF2B5EF4-FFF2-40B4-BE49-F238E27FC236}">
                <a16:creationId xmlns:a16="http://schemas.microsoft.com/office/drawing/2014/main" xmlns="" id="{80A5DD2D-DC52-A57C-7BA3-D34C82284D6A}"/>
              </a:ext>
            </a:extLst>
          </p:cNvPr>
          <p:cNvSpPr/>
          <p:nvPr/>
        </p:nvSpPr>
        <p:spPr>
          <a:xfrm>
            <a:off x="3501187" y="3671741"/>
            <a:ext cx="1999282" cy="506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>
              <a:lnSpc>
                <a:spcPct val="125000"/>
              </a:lnSpc>
            </a:pPr>
            <a:r>
              <a:rPr lang="en-US" altLang="zh-CN" sz="2400" b="1" dirty="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5</a:t>
            </a:r>
            <a:r>
              <a:rPr lang="en-US" altLang="zh-CN" sz="2400" b="1" i="1" dirty="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x</a:t>
            </a:r>
            <a:r>
              <a:rPr lang="en-US" altLang="zh-CN" sz="2400" b="1" dirty="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=3×5=15</a:t>
            </a:r>
          </a:p>
        </p:txBody>
      </p:sp>
    </p:spTree>
    <p:extLst>
      <p:ext uri="{BB962C8B-B14F-4D97-AF65-F5344CB8AC3E}">
        <p14:creationId xmlns:p14="http://schemas.microsoft.com/office/powerpoint/2010/main" val="32333933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  <p:bldP spid="7" grpId="0"/>
      <p:bldP spid="8" grpId="0"/>
      <p:bldP spid="12" grpId="0"/>
      <p:bldP spid="13" grpId="0"/>
      <p:bldP spid="14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26468" y="1638300"/>
            <a:ext cx="7253758" cy="2352675"/>
          </a:xfrm>
          <a:prstGeom prst="rect">
            <a:avLst/>
          </a:prstGeom>
        </p:spPr>
      </p:pic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413142" y="787905"/>
            <a:ext cx="3745256" cy="500137"/>
          </a:xfrm>
          <a:prstGeom prst="rect">
            <a:avLst/>
          </a:prstGeom>
          <a:noFill/>
          <a:effectLst>
            <a:softEdge rad="0"/>
          </a:effectLst>
        </p:spPr>
        <p:txBody>
          <a:bodyPr wrap="none" lIns="68580" tIns="34290" rIns="68580" bIns="34290" rtlCol="0">
            <a:spAutoFit/>
          </a:bodyPr>
          <a:lstStyle/>
          <a:p>
            <a:r>
              <a:rPr lang="zh-CN" altLang="zh-CN" sz="2800" b="1" dirty="0">
                <a:latin typeface="宋体" pitchFamily="2" charset="-122"/>
                <a:ea typeface="宋体" pitchFamily="2" charset="-122"/>
              </a:rPr>
              <a:t>这节课</a:t>
            </a:r>
            <a:r>
              <a:rPr lang="zh-CN" altLang="en-US" sz="2800" b="1" dirty="0">
                <a:latin typeface="宋体" pitchFamily="2" charset="-122"/>
                <a:ea typeface="宋体" pitchFamily="2" charset="-122"/>
              </a:rPr>
              <a:t>有什么收获呢</a:t>
            </a:r>
            <a:r>
              <a:rPr lang="zh-CN" altLang="zh-CN" sz="2800" b="1" dirty="0">
                <a:latin typeface="宋体" pitchFamily="2" charset="-122"/>
                <a:ea typeface="宋体" pitchFamily="2" charset="-122"/>
              </a:rPr>
              <a:t>？</a:t>
            </a:r>
          </a:p>
        </p:txBody>
      </p:sp>
      <p:sp>
        <p:nvSpPr>
          <p:cNvPr id="8" name="矩形 7"/>
          <p:cNvSpPr/>
          <p:nvPr/>
        </p:nvSpPr>
        <p:spPr>
          <a:xfrm>
            <a:off x="1165339" y="1831270"/>
            <a:ext cx="7019637" cy="830997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r>
              <a:rPr lang="en-US" altLang="zh-CN"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1.</a:t>
            </a:r>
            <a:r>
              <a:rPr lang="zh-CN" altLang="en-US"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解方程时</a:t>
            </a:r>
            <a:r>
              <a:rPr lang="en-US" altLang="zh-CN"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,</a:t>
            </a:r>
            <a:r>
              <a:rPr lang="zh-CN" altLang="en-US"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应该在等式的两边</a:t>
            </a:r>
            <a:r>
              <a:rPr lang="zh-CN" altLang="en-US" sz="2400" b="1" dirty="0">
                <a:solidFill>
                  <a:srgbClr val="0000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同时加</a:t>
            </a:r>
            <a:r>
              <a:rPr lang="zh-CN" altLang="en-US"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上一个数</a:t>
            </a:r>
            <a:r>
              <a:rPr lang="zh-CN" altLang="en-US" sz="2400" b="1" dirty="0">
                <a:solidFill>
                  <a:srgbClr val="0000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或者减</a:t>
            </a:r>
            <a:r>
              <a:rPr lang="zh-CN" altLang="en-US"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去一个数</a:t>
            </a:r>
            <a:r>
              <a:rPr lang="en-US" altLang="zh-CN"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,</a:t>
            </a:r>
            <a:r>
              <a:rPr lang="zh-CN" altLang="en-US"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不能一边加一个数</a:t>
            </a:r>
            <a:r>
              <a:rPr lang="en-US" altLang="zh-CN"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,</a:t>
            </a:r>
            <a:r>
              <a:rPr lang="zh-CN" altLang="en-US"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另一边减这个数。</a:t>
            </a:r>
          </a:p>
        </p:txBody>
      </p:sp>
      <p:sp>
        <p:nvSpPr>
          <p:cNvPr id="9" name="矩形 8"/>
          <p:cNvSpPr/>
          <p:nvPr/>
        </p:nvSpPr>
        <p:spPr>
          <a:xfrm>
            <a:off x="1229066" y="2662267"/>
            <a:ext cx="6848561" cy="1200329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r>
              <a:rPr lang="en-US" altLang="zh-CN"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2.</a:t>
            </a:r>
            <a:r>
              <a:rPr lang="zh-CN" altLang="en-US"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解方程时</a:t>
            </a:r>
            <a:r>
              <a:rPr lang="en-US" altLang="zh-CN"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,</a:t>
            </a:r>
            <a:r>
              <a:rPr lang="zh-CN" altLang="en-US"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方程两边应该</a:t>
            </a:r>
            <a:r>
              <a:rPr lang="zh-CN" altLang="en-US" sz="2400" b="1" dirty="0">
                <a:solidFill>
                  <a:srgbClr val="0000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同时乘</a:t>
            </a:r>
            <a:r>
              <a:rPr lang="en-US" altLang="zh-CN" sz="2400" b="1" dirty="0">
                <a:solidFill>
                  <a:srgbClr val="0000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(</a:t>
            </a:r>
            <a:r>
              <a:rPr lang="zh-CN" altLang="en-US" sz="2400" b="1" dirty="0">
                <a:solidFill>
                  <a:srgbClr val="0000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或除以</a:t>
            </a:r>
            <a:r>
              <a:rPr lang="en-US" altLang="zh-CN" sz="2400" b="1" dirty="0">
                <a:solidFill>
                  <a:srgbClr val="0000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)</a:t>
            </a:r>
            <a:r>
              <a:rPr lang="zh-CN" altLang="en-US"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一个不</a:t>
            </a:r>
            <a:r>
              <a:rPr lang="zh-CN" altLang="en-US" sz="2400" b="1" dirty="0">
                <a:solidFill>
                  <a:srgbClr val="0000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为</a:t>
            </a:r>
            <a:r>
              <a:rPr lang="en-US" altLang="zh-CN" sz="2400" b="1" dirty="0">
                <a:solidFill>
                  <a:srgbClr val="0000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0</a:t>
            </a:r>
            <a:r>
              <a:rPr lang="zh-CN" altLang="en-US"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的数</a:t>
            </a:r>
            <a:r>
              <a:rPr lang="en-US" altLang="zh-CN"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,</a:t>
            </a:r>
            <a:r>
              <a:rPr lang="zh-CN" altLang="en-US"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而不能一边乘一个数</a:t>
            </a:r>
            <a:r>
              <a:rPr lang="en-US" altLang="zh-CN"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,</a:t>
            </a:r>
            <a:r>
              <a:rPr lang="zh-CN" altLang="en-US"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另一边除以一个数</a:t>
            </a:r>
            <a:r>
              <a:rPr lang="en-US" altLang="zh-CN"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,</a:t>
            </a:r>
            <a:r>
              <a:rPr lang="zh-CN" altLang="en-US"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并且这个数也不能为</a:t>
            </a:r>
            <a:r>
              <a:rPr lang="en-US" altLang="zh-CN"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0</a:t>
            </a:r>
            <a:r>
              <a:rPr lang="zh-CN" altLang="en-US"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。</a:t>
            </a:r>
          </a:p>
        </p:txBody>
      </p:sp>
    </p:spTree>
    <p:extLst>
      <p:ext uri="{BB962C8B-B14F-4D97-AF65-F5344CB8AC3E}">
        <p14:creationId xmlns:p14="http://schemas.microsoft.com/office/powerpoint/2010/main" val="11037794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413142" y="787905"/>
            <a:ext cx="3745256" cy="500137"/>
          </a:xfrm>
          <a:prstGeom prst="rect">
            <a:avLst/>
          </a:prstGeom>
          <a:noFill/>
          <a:effectLst>
            <a:softEdge rad="0"/>
          </a:effectLst>
        </p:spPr>
        <p:txBody>
          <a:bodyPr wrap="none" lIns="68580" tIns="34290" rIns="68580" bIns="34290" rtlCol="0">
            <a:spAutoFit/>
          </a:bodyPr>
          <a:lstStyle/>
          <a:p>
            <a:r>
              <a:rPr lang="zh-CN" altLang="zh-CN" sz="2800" b="1" dirty="0">
                <a:latin typeface="宋体" pitchFamily="2" charset="-122"/>
                <a:ea typeface="宋体" pitchFamily="2" charset="-122"/>
              </a:rPr>
              <a:t>这节课</a:t>
            </a:r>
            <a:r>
              <a:rPr lang="zh-CN" altLang="en-US" sz="2800" b="1" dirty="0">
                <a:latin typeface="宋体" pitchFamily="2" charset="-122"/>
                <a:ea typeface="宋体" pitchFamily="2" charset="-122"/>
              </a:rPr>
              <a:t>有什么收获呢</a:t>
            </a:r>
            <a:r>
              <a:rPr lang="zh-CN" altLang="zh-CN" sz="2800" b="1" dirty="0">
                <a:latin typeface="宋体" pitchFamily="2" charset="-122"/>
                <a:ea typeface="宋体" pitchFamily="2" charset="-122"/>
              </a:rPr>
              <a:t>？</a:t>
            </a:r>
          </a:p>
        </p:txBody>
      </p:sp>
      <p:pic>
        <p:nvPicPr>
          <p:cNvPr id="7" name="图片 6">
            <a:extLst>
              <a:ext uri="{FF2B5EF4-FFF2-40B4-BE49-F238E27FC236}">
                <a16:creationId xmlns:a16="http://schemas.microsoft.com/office/drawing/2014/main" xmlns="" id="{6C86D5C9-F395-902B-1C99-7E95195DBDAF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78326" y="1448972"/>
            <a:ext cx="7385539" cy="2982937"/>
          </a:xfrm>
          <a:prstGeom prst="rect">
            <a:avLst/>
          </a:prstGeom>
        </p:spPr>
      </p:pic>
      <p:sp>
        <p:nvSpPr>
          <p:cNvPr id="10" name="矩形 9">
            <a:extLst>
              <a:ext uri="{FF2B5EF4-FFF2-40B4-BE49-F238E27FC236}">
                <a16:creationId xmlns:a16="http://schemas.microsoft.com/office/drawing/2014/main" xmlns="" id="{026B4688-76F1-06DE-6BD7-0FCA0CBF34A1}"/>
              </a:ext>
            </a:extLst>
          </p:cNvPr>
          <p:cNvSpPr/>
          <p:nvPr/>
        </p:nvSpPr>
        <p:spPr>
          <a:xfrm>
            <a:off x="1019968" y="1725071"/>
            <a:ext cx="7102253" cy="2308324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r>
              <a:rPr lang="en-US" altLang="zh-CN"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3.</a:t>
            </a:r>
            <a:r>
              <a:rPr lang="zh-CN" altLang="en-US"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列方程解决实际问题</a:t>
            </a:r>
            <a:r>
              <a:rPr lang="en-US" altLang="zh-CN"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,</a:t>
            </a:r>
            <a:r>
              <a:rPr lang="zh-CN" altLang="en-US"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先要</a:t>
            </a:r>
            <a:r>
              <a:rPr lang="zh-CN" altLang="en-US" sz="2400" b="1" dirty="0">
                <a:solidFill>
                  <a:srgbClr val="0000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用字母表示未知数</a:t>
            </a:r>
            <a:r>
              <a:rPr lang="en-US" altLang="zh-CN"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,</a:t>
            </a:r>
            <a:r>
              <a:rPr lang="zh-CN" altLang="en-US"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然后根据题目中</a:t>
            </a:r>
            <a:r>
              <a:rPr lang="zh-CN" altLang="en-US" sz="2400" b="1" dirty="0">
                <a:solidFill>
                  <a:srgbClr val="0000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数量之间的相互关系</a:t>
            </a:r>
            <a:r>
              <a:rPr lang="en-US" altLang="zh-CN"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,</a:t>
            </a:r>
            <a:r>
              <a:rPr lang="zh-CN" altLang="en-US" sz="2400" b="1" dirty="0">
                <a:solidFill>
                  <a:srgbClr val="0000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列出一个含有未知数的等式</a:t>
            </a:r>
            <a:r>
              <a:rPr lang="zh-CN" altLang="en-US"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。在解决“和差”“和倍”或“差倍”问题时</a:t>
            </a:r>
            <a:r>
              <a:rPr lang="en-US" altLang="zh-CN"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,</a:t>
            </a:r>
            <a:r>
              <a:rPr lang="zh-CN" altLang="en-US"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常把其中一个量设为</a:t>
            </a:r>
            <a:r>
              <a:rPr lang="en-US" altLang="zh-CN" sz="2400" b="1" i="1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x</a:t>
            </a:r>
            <a:r>
              <a:rPr lang="en-US" altLang="zh-CN"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,</a:t>
            </a:r>
            <a:r>
              <a:rPr lang="zh-CN" altLang="en-US"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或把两个量设为</a:t>
            </a:r>
            <a:r>
              <a:rPr lang="en-US" altLang="zh-CN" sz="2400" b="1" i="1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x</a:t>
            </a:r>
            <a:r>
              <a:rPr lang="en-US" altLang="zh-CN"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,</a:t>
            </a:r>
            <a:r>
              <a:rPr lang="zh-CN" altLang="en-US"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从而导致错误。解决此类问题</a:t>
            </a:r>
            <a:r>
              <a:rPr lang="en-US" altLang="zh-CN"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,</a:t>
            </a:r>
            <a:r>
              <a:rPr lang="zh-CN" altLang="en-US"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一般要把</a:t>
            </a:r>
            <a:r>
              <a:rPr lang="zh-CN" altLang="en-US" sz="2400" b="1" dirty="0">
                <a:solidFill>
                  <a:srgbClr val="0000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作为标准量的未知数设为</a:t>
            </a:r>
            <a:r>
              <a:rPr lang="en-US" altLang="zh-CN" sz="2400" b="1" i="1" dirty="0">
                <a:solidFill>
                  <a:srgbClr val="0000FF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x</a:t>
            </a:r>
            <a:r>
              <a:rPr lang="en-US" altLang="zh-CN"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,</a:t>
            </a:r>
            <a:r>
              <a:rPr lang="zh-CN" altLang="en-US"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用</a:t>
            </a:r>
            <a:r>
              <a:rPr lang="zh-CN" altLang="en-US" sz="24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含有</a:t>
            </a:r>
            <a:r>
              <a:rPr lang="en-US" altLang="zh-CN" sz="2400" b="1" i="1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x</a:t>
            </a:r>
            <a:r>
              <a:rPr lang="zh-CN" altLang="en-US" sz="24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的</a:t>
            </a:r>
            <a:r>
              <a:rPr lang="zh-CN" altLang="en-US"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式子表示另一个未知量。</a:t>
            </a:r>
          </a:p>
        </p:txBody>
      </p:sp>
    </p:spTree>
    <p:extLst>
      <p:ext uri="{BB962C8B-B14F-4D97-AF65-F5344CB8AC3E}">
        <p14:creationId xmlns:p14="http://schemas.microsoft.com/office/powerpoint/2010/main" val="30838018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4">
            <a:extLst>
              <a:ext uri="{FF2B5EF4-FFF2-40B4-BE49-F238E27FC236}">
                <a16:creationId xmlns:a16="http://schemas.microsoft.com/office/drawing/2014/main" xmlns="" id="{EAEF52F4-F423-48E6-A8E0-08A3FFEFBBD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32470" y="1769032"/>
            <a:ext cx="4680520" cy="16748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80" tIns="34290" rIns="68580" bIns="34290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9pPr>
          </a:lstStyle>
          <a:p>
            <a:pPr>
              <a:lnSpc>
                <a:spcPct val="150000"/>
              </a:lnSpc>
              <a:buNone/>
            </a:pPr>
            <a:r>
              <a:rPr lang="en-US" altLang="zh-CN" sz="3200" b="1" dirty="0">
                <a:latin typeface="宋体" pitchFamily="2" charset="-122"/>
                <a:ea typeface="宋体" pitchFamily="2" charset="-122"/>
              </a:rPr>
              <a:t>1.</a:t>
            </a:r>
            <a:r>
              <a:rPr lang="zh-CN" altLang="en-US" sz="3200" b="1" dirty="0">
                <a:latin typeface="宋体" pitchFamily="2" charset="-122"/>
                <a:ea typeface="宋体" pitchFamily="2" charset="-122"/>
              </a:rPr>
              <a:t>从教材</a:t>
            </a:r>
            <a:r>
              <a:rPr lang="zh-CN" altLang="en-US" sz="3200" b="1" dirty="0" smtClean="0">
                <a:latin typeface="宋体" pitchFamily="2" charset="-122"/>
                <a:ea typeface="宋体" pitchFamily="2" charset="-122"/>
              </a:rPr>
              <a:t>练习六中</a:t>
            </a:r>
            <a:r>
              <a:rPr lang="zh-CN" altLang="en-US" sz="3200" b="1" dirty="0">
                <a:latin typeface="宋体" pitchFamily="2" charset="-122"/>
                <a:ea typeface="宋体" pitchFamily="2" charset="-122"/>
              </a:rPr>
              <a:t>选取；</a:t>
            </a:r>
          </a:p>
          <a:p>
            <a:pPr>
              <a:lnSpc>
                <a:spcPct val="150000"/>
              </a:lnSpc>
              <a:buNone/>
            </a:pPr>
            <a:r>
              <a:rPr lang="en-US" altLang="zh-CN" sz="3200" b="1" dirty="0">
                <a:latin typeface="宋体" pitchFamily="2" charset="-122"/>
                <a:ea typeface="宋体" pitchFamily="2" charset="-122"/>
              </a:rPr>
              <a:t>2.</a:t>
            </a:r>
            <a:r>
              <a:rPr lang="zh-CN" altLang="en-US" sz="3200" b="1" dirty="0">
                <a:latin typeface="宋体" pitchFamily="2" charset="-122"/>
                <a:ea typeface="宋体" pitchFamily="2" charset="-122"/>
              </a:rPr>
              <a:t>从课时练中选取。</a:t>
            </a:r>
          </a:p>
        </p:txBody>
      </p:sp>
    </p:spTree>
    <p:extLst>
      <p:ext uri="{BB962C8B-B14F-4D97-AF65-F5344CB8AC3E}">
        <p14:creationId xmlns:p14="http://schemas.microsoft.com/office/powerpoint/2010/main" val="1803024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3868306" y="1415224"/>
            <a:ext cx="435407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800" b="1" dirty="0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解形如“</a:t>
            </a:r>
            <a:r>
              <a:rPr lang="en-US" altLang="zh-CN" sz="2800" b="1" i="1" dirty="0" err="1">
                <a:solidFill>
                  <a:schemeClr val="bg1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ax</a:t>
            </a:r>
            <a:r>
              <a:rPr lang="en-US" altLang="zh-CN" sz="2800" b="1" dirty="0" err="1">
                <a:solidFill>
                  <a:schemeClr val="bg1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±</a:t>
            </a:r>
            <a:r>
              <a:rPr lang="en-US" altLang="zh-CN" sz="2800" b="1" i="1" dirty="0" err="1">
                <a:solidFill>
                  <a:schemeClr val="bg1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x</a:t>
            </a:r>
            <a:r>
              <a:rPr lang="en-US" altLang="zh-CN" sz="2800" b="1" dirty="0">
                <a:solidFill>
                  <a:schemeClr val="bg1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=</a:t>
            </a:r>
            <a:r>
              <a:rPr lang="en-US" altLang="zh-CN" sz="2800" b="1" i="1" dirty="0">
                <a:solidFill>
                  <a:schemeClr val="bg1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b</a:t>
            </a:r>
            <a:r>
              <a:rPr lang="en-US" altLang="zh-CN" sz="2800" b="1" dirty="0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”</a:t>
            </a:r>
            <a:r>
              <a:rPr lang="zh-CN" altLang="en-US" sz="2800" b="1" dirty="0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的方程</a:t>
            </a:r>
            <a:endParaRPr lang="zh-CN" altLang="en-US" sz="2000" dirty="0">
              <a:solidFill>
                <a:schemeClr val="bg1"/>
              </a:solidFill>
            </a:endParaRPr>
          </a:p>
        </p:txBody>
      </p:sp>
      <p:sp>
        <p:nvSpPr>
          <p:cNvPr id="3" name="矩形 2"/>
          <p:cNvSpPr/>
          <p:nvPr/>
        </p:nvSpPr>
        <p:spPr>
          <a:xfrm>
            <a:off x="580537" y="2227811"/>
            <a:ext cx="306846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3200" b="1" dirty="0" smtClean="0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用方程解决问题</a:t>
            </a:r>
            <a:endParaRPr lang="zh-CN" altLang="en-US" sz="3200" b="1" dirty="0">
              <a:solidFill>
                <a:schemeClr val="bg1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3868306" y="2275845"/>
            <a:ext cx="451277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800" b="1" dirty="0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解形如“</a:t>
            </a:r>
            <a:r>
              <a:rPr lang="en-US" altLang="zh-CN" sz="2800" b="1" i="1" dirty="0" err="1">
                <a:solidFill>
                  <a:schemeClr val="bg1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ax</a:t>
            </a:r>
            <a:r>
              <a:rPr lang="en-US" altLang="zh-CN" sz="2800" b="1" dirty="0" err="1">
                <a:solidFill>
                  <a:schemeClr val="bg1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±</a:t>
            </a:r>
            <a:r>
              <a:rPr lang="en-US" altLang="zh-CN" sz="2800" b="1" i="1" dirty="0" err="1">
                <a:solidFill>
                  <a:schemeClr val="bg1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bx</a:t>
            </a:r>
            <a:r>
              <a:rPr lang="en-US" altLang="zh-CN" sz="2800" b="1" dirty="0">
                <a:solidFill>
                  <a:schemeClr val="bg1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=</a:t>
            </a:r>
            <a:r>
              <a:rPr lang="en-US" altLang="zh-CN" sz="2800" b="1" i="1" dirty="0">
                <a:solidFill>
                  <a:schemeClr val="bg1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c</a:t>
            </a:r>
            <a:r>
              <a:rPr lang="en-US" altLang="zh-CN" sz="2800" b="1" dirty="0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”</a:t>
            </a:r>
            <a:r>
              <a:rPr lang="zh-CN" altLang="en-US" sz="2800" b="1" dirty="0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的方程</a:t>
            </a:r>
            <a:endParaRPr lang="zh-CN" altLang="en-US" sz="2000" dirty="0">
              <a:solidFill>
                <a:schemeClr val="bg1"/>
              </a:solidFill>
            </a:endParaRPr>
          </a:p>
        </p:txBody>
      </p:sp>
      <p:sp>
        <p:nvSpPr>
          <p:cNvPr id="6" name="左大括号 5"/>
          <p:cNvSpPr/>
          <p:nvPr/>
        </p:nvSpPr>
        <p:spPr>
          <a:xfrm>
            <a:off x="3649006" y="1518081"/>
            <a:ext cx="298650" cy="2004233"/>
          </a:xfrm>
          <a:prstGeom prst="leftBrace">
            <a:avLst>
              <a:gd name="adj1" fmla="val 40227"/>
              <a:gd name="adj2" fmla="val 50000"/>
            </a:avLst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bg1"/>
              </a:solidFill>
            </a:endParaRPr>
          </a:p>
        </p:txBody>
      </p:sp>
      <p:sp>
        <p:nvSpPr>
          <p:cNvPr id="7" name="矩形 6"/>
          <p:cNvSpPr/>
          <p:nvPr/>
        </p:nvSpPr>
        <p:spPr>
          <a:xfrm>
            <a:off x="3868306" y="3136466"/>
            <a:ext cx="355873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800" b="1" dirty="0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用方程解决相遇问题</a:t>
            </a:r>
            <a:endParaRPr lang="zh-CN" altLang="en-US" sz="2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20780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114767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矩形 16"/>
          <p:cNvSpPr/>
          <p:nvPr/>
        </p:nvSpPr>
        <p:spPr>
          <a:xfrm>
            <a:off x="1948278" y="740386"/>
            <a:ext cx="489589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800" b="1" dirty="0" smtClean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2.</a:t>
            </a:r>
            <a:r>
              <a:rPr lang="zh-CN" altLang="en-US" sz="2800" b="1" dirty="0" smtClean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解</a:t>
            </a:r>
            <a:r>
              <a:rPr lang="zh-CN" altLang="en-US" sz="2800" b="1" dirty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形如</a:t>
            </a:r>
            <a:r>
              <a:rPr lang="zh-CN" altLang="en-US" sz="2800" b="1" dirty="0" smtClean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“</a:t>
            </a:r>
            <a:r>
              <a:rPr lang="en-US" altLang="zh-CN" sz="2800" b="1" i="1" dirty="0" err="1">
                <a:solidFill>
                  <a:srgbClr val="00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ax</a:t>
            </a:r>
            <a:r>
              <a:rPr lang="en-US" altLang="zh-CN" sz="2800" b="1" dirty="0" err="1">
                <a:solidFill>
                  <a:srgbClr val="00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±</a:t>
            </a:r>
            <a:r>
              <a:rPr lang="en-US" altLang="zh-CN" sz="2800" b="1" i="1" dirty="0" err="1">
                <a:solidFill>
                  <a:srgbClr val="00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bx</a:t>
            </a:r>
            <a:r>
              <a:rPr lang="en-US" altLang="zh-CN" sz="2800" b="1" dirty="0">
                <a:solidFill>
                  <a:srgbClr val="00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=</a:t>
            </a:r>
            <a:r>
              <a:rPr lang="en-US" altLang="zh-CN" sz="2800" b="1" i="1" dirty="0">
                <a:solidFill>
                  <a:srgbClr val="00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c</a:t>
            </a:r>
            <a:r>
              <a:rPr lang="en-US" altLang="zh-CN" sz="2800" b="1" dirty="0" smtClean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”</a:t>
            </a:r>
            <a:r>
              <a:rPr lang="zh-CN" altLang="en-US" sz="2800" b="1" dirty="0" smtClean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的</a:t>
            </a:r>
            <a:r>
              <a:rPr lang="zh-CN" altLang="en-US" sz="2800" b="1" dirty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方程</a:t>
            </a:r>
            <a:endParaRPr lang="zh-CN" altLang="en-US" sz="2000" dirty="0"/>
          </a:p>
        </p:txBody>
      </p:sp>
      <p:sp>
        <p:nvSpPr>
          <p:cNvPr id="18" name="矩形 17"/>
          <p:cNvSpPr/>
          <p:nvPr/>
        </p:nvSpPr>
        <p:spPr>
          <a:xfrm>
            <a:off x="1349910" y="1665830"/>
            <a:ext cx="607565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2400" b="1" dirty="0" smtClean="0">
                <a:latin typeface="Times New Roman" panose="02020603050405020304" pitchFamily="18" charset="0"/>
                <a:ea typeface="楷体" pitchFamily="49" charset="-122"/>
                <a:cs typeface="Times New Roman" panose="02020603050405020304" pitchFamily="18" charset="0"/>
              </a:rPr>
              <a:t>要</a:t>
            </a:r>
            <a:r>
              <a:rPr lang="zh-CN" altLang="en-US" sz="2400" b="1" dirty="0">
                <a:solidFill>
                  <a:srgbClr val="FF0000"/>
                </a:solidFill>
                <a:latin typeface="Times New Roman" panose="02020603050405020304" pitchFamily="18" charset="0"/>
                <a:ea typeface="楷体" pitchFamily="49" charset="-122"/>
                <a:cs typeface="Times New Roman" panose="02020603050405020304" pitchFamily="18" charset="0"/>
              </a:rPr>
              <a:t>逆用乘法分配律</a:t>
            </a:r>
            <a:r>
              <a:rPr lang="zh-CN" altLang="en-US" sz="2400" b="1" dirty="0">
                <a:latin typeface="Times New Roman" panose="02020603050405020304" pitchFamily="18" charset="0"/>
                <a:ea typeface="楷体" pitchFamily="49" charset="-122"/>
                <a:cs typeface="Times New Roman" panose="02020603050405020304" pitchFamily="18" charset="0"/>
              </a:rPr>
              <a:t>，并根据等式的性质来解，具体步骤如下：</a:t>
            </a:r>
            <a:endParaRPr lang="en-US" altLang="zh-CN" sz="2400" b="1" dirty="0">
              <a:latin typeface="Times New Roman" panose="02020603050405020304" pitchFamily="18" charset="0"/>
              <a:ea typeface="楷体" pitchFamily="49" charset="-122"/>
              <a:cs typeface="Times New Roman" panose="02020603050405020304" pitchFamily="18" charset="0"/>
            </a:endParaRPr>
          </a:p>
          <a:p>
            <a:pPr>
              <a:lnSpc>
                <a:spcPct val="120000"/>
              </a:lnSpc>
            </a:pPr>
            <a:r>
              <a:rPr lang="en-US" altLang="zh-CN" sz="2400" b="1" dirty="0">
                <a:latin typeface="Times New Roman" panose="02020603050405020304" pitchFamily="18" charset="0"/>
                <a:ea typeface="楷体" pitchFamily="49" charset="-122"/>
                <a:cs typeface="Times New Roman" panose="02020603050405020304" pitchFamily="18" charset="0"/>
              </a:rPr>
              <a:t>  </a:t>
            </a:r>
            <a:r>
              <a:rPr lang="en-US" altLang="zh-CN" sz="2400" b="1" dirty="0" smtClean="0">
                <a:latin typeface="Times New Roman" panose="02020603050405020304" pitchFamily="18" charset="0"/>
                <a:ea typeface="楷体" pitchFamily="49" charset="-122"/>
                <a:cs typeface="Times New Roman" panose="02020603050405020304" pitchFamily="18" charset="0"/>
              </a:rPr>
              <a:t>                     </a:t>
            </a:r>
            <a:r>
              <a:rPr lang="en-US" altLang="zh-CN" sz="2400" b="1" i="1" dirty="0" smtClean="0">
                <a:latin typeface="Times New Roman" panose="02020603050405020304" pitchFamily="18" charset="0"/>
                <a:ea typeface="楷体" pitchFamily="49" charset="-122"/>
                <a:cs typeface="Times New Roman" panose="02020603050405020304" pitchFamily="18" charset="0"/>
              </a:rPr>
              <a:t>ax </a:t>
            </a:r>
            <a:r>
              <a:rPr lang="en-US" altLang="zh-CN" sz="2400" b="1" dirty="0" smtClean="0">
                <a:latin typeface="Times New Roman" panose="02020603050405020304" pitchFamily="18" charset="0"/>
                <a:ea typeface="楷体" pitchFamily="49" charset="-122"/>
                <a:cs typeface="Times New Roman" panose="02020603050405020304" pitchFamily="18" charset="0"/>
              </a:rPr>
              <a:t>± </a:t>
            </a:r>
            <a:r>
              <a:rPr lang="en-US" altLang="zh-CN" sz="2400" b="1" i="1" dirty="0" err="1" smtClean="0">
                <a:latin typeface="Times New Roman" panose="02020603050405020304" pitchFamily="18" charset="0"/>
                <a:ea typeface="楷体" pitchFamily="49" charset="-122"/>
                <a:cs typeface="Times New Roman" panose="02020603050405020304" pitchFamily="18" charset="0"/>
              </a:rPr>
              <a:t>bx</a:t>
            </a:r>
            <a:r>
              <a:rPr lang="en-US" altLang="zh-CN" sz="2400" b="1" i="1" dirty="0" smtClean="0">
                <a:latin typeface="Times New Roman" panose="02020603050405020304" pitchFamily="18" charset="0"/>
                <a:ea typeface="楷体" pitchFamily="49" charset="-122"/>
                <a:cs typeface="Times New Roman" panose="02020603050405020304" pitchFamily="18" charset="0"/>
              </a:rPr>
              <a:t> </a:t>
            </a:r>
            <a:r>
              <a:rPr lang="en-US" altLang="zh-CN" sz="2400" b="1" dirty="0" smtClean="0">
                <a:latin typeface="Times New Roman" panose="02020603050405020304" pitchFamily="18" charset="0"/>
                <a:ea typeface="楷体" pitchFamily="49" charset="-122"/>
                <a:cs typeface="Times New Roman" panose="02020603050405020304" pitchFamily="18" charset="0"/>
              </a:rPr>
              <a:t>= </a:t>
            </a:r>
            <a:r>
              <a:rPr lang="en-US" altLang="zh-CN" sz="2400" b="1" i="1" dirty="0" smtClean="0">
                <a:latin typeface="Times New Roman" panose="02020603050405020304" pitchFamily="18" charset="0"/>
                <a:ea typeface="楷体" pitchFamily="49" charset="-122"/>
                <a:cs typeface="Times New Roman" panose="02020603050405020304" pitchFamily="18" charset="0"/>
              </a:rPr>
              <a:t>c</a:t>
            </a:r>
            <a:endParaRPr lang="en-US" altLang="zh-CN" sz="2400" b="1" i="1" dirty="0">
              <a:latin typeface="Times New Roman" panose="02020603050405020304" pitchFamily="18" charset="0"/>
              <a:ea typeface="楷体" pitchFamily="49" charset="-122"/>
              <a:cs typeface="Times New Roman" panose="02020603050405020304" pitchFamily="18" charset="0"/>
            </a:endParaRPr>
          </a:p>
          <a:p>
            <a:pPr>
              <a:lnSpc>
                <a:spcPct val="120000"/>
              </a:lnSpc>
            </a:pPr>
            <a:r>
              <a:rPr lang="zh-CN" altLang="en-US" sz="2400" b="1" dirty="0" smtClean="0">
                <a:latin typeface="Times New Roman" panose="02020603050405020304" pitchFamily="18" charset="0"/>
                <a:ea typeface="楷体" pitchFamily="49" charset="-122"/>
                <a:cs typeface="Times New Roman" panose="02020603050405020304" pitchFamily="18" charset="0"/>
              </a:rPr>
              <a:t>                解</a:t>
            </a:r>
            <a:r>
              <a:rPr lang="zh-CN" altLang="en-US" sz="2400" b="1" dirty="0">
                <a:latin typeface="Times New Roman" panose="02020603050405020304" pitchFamily="18" charset="0"/>
                <a:ea typeface="楷体" pitchFamily="49" charset="-122"/>
                <a:cs typeface="Times New Roman" panose="02020603050405020304" pitchFamily="18" charset="0"/>
              </a:rPr>
              <a:t>：</a:t>
            </a:r>
            <a:r>
              <a:rPr lang="en-US" altLang="zh-CN" sz="2400" b="1" dirty="0">
                <a:latin typeface="Times New Roman" panose="02020603050405020304" pitchFamily="18" charset="0"/>
                <a:ea typeface="楷体" pitchFamily="49" charset="-122"/>
                <a:cs typeface="Times New Roman" panose="02020603050405020304" pitchFamily="18" charset="0"/>
              </a:rPr>
              <a:t>(</a:t>
            </a:r>
            <a:r>
              <a:rPr lang="en-US" altLang="zh-CN" sz="2400" b="1" i="1" dirty="0" err="1" smtClean="0">
                <a:latin typeface="Times New Roman" panose="02020603050405020304" pitchFamily="18" charset="0"/>
                <a:ea typeface="楷体" pitchFamily="49" charset="-122"/>
                <a:cs typeface="Times New Roman" panose="02020603050405020304" pitchFamily="18" charset="0"/>
              </a:rPr>
              <a:t>a</a:t>
            </a:r>
            <a:r>
              <a:rPr lang="en-US" altLang="zh-CN" sz="2400" b="1" dirty="0" err="1" smtClean="0">
                <a:latin typeface="Times New Roman" panose="02020603050405020304" pitchFamily="18" charset="0"/>
                <a:ea typeface="楷体" pitchFamily="49" charset="-122"/>
                <a:cs typeface="Times New Roman" panose="02020603050405020304" pitchFamily="18" charset="0"/>
              </a:rPr>
              <a:t>±</a:t>
            </a:r>
            <a:r>
              <a:rPr lang="en-US" altLang="zh-CN" sz="2400" b="1" i="1" dirty="0" err="1" smtClean="0">
                <a:latin typeface="Times New Roman" panose="02020603050405020304" pitchFamily="18" charset="0"/>
                <a:ea typeface="楷体" pitchFamily="49" charset="-122"/>
                <a:cs typeface="Times New Roman" panose="02020603050405020304" pitchFamily="18" charset="0"/>
              </a:rPr>
              <a:t>b</a:t>
            </a:r>
            <a:r>
              <a:rPr lang="en-US" altLang="zh-CN" sz="2400" b="1" dirty="0" smtClean="0">
                <a:latin typeface="Times New Roman" panose="02020603050405020304" pitchFamily="18" charset="0"/>
                <a:ea typeface="楷体" pitchFamily="49" charset="-122"/>
                <a:cs typeface="Times New Roman" panose="02020603050405020304" pitchFamily="18" charset="0"/>
              </a:rPr>
              <a:t>)</a:t>
            </a:r>
            <a:r>
              <a:rPr lang="en-US" altLang="zh-CN" sz="2400" b="1" i="1" dirty="0" smtClean="0">
                <a:latin typeface="Times New Roman" panose="02020603050405020304" pitchFamily="18" charset="0"/>
                <a:ea typeface="楷体" pitchFamily="49" charset="-122"/>
                <a:cs typeface="Times New Roman" panose="02020603050405020304" pitchFamily="18" charset="0"/>
              </a:rPr>
              <a:t>x </a:t>
            </a:r>
            <a:r>
              <a:rPr lang="en-US" altLang="zh-CN" sz="2400" b="1" dirty="0" smtClean="0">
                <a:latin typeface="Times New Roman" panose="02020603050405020304" pitchFamily="18" charset="0"/>
                <a:ea typeface="楷体" pitchFamily="49" charset="-122"/>
                <a:cs typeface="Times New Roman" panose="02020603050405020304" pitchFamily="18" charset="0"/>
              </a:rPr>
              <a:t>= </a:t>
            </a:r>
            <a:r>
              <a:rPr lang="en-US" altLang="zh-CN" sz="2400" b="1" i="1" dirty="0" smtClean="0">
                <a:latin typeface="Times New Roman" panose="02020603050405020304" pitchFamily="18" charset="0"/>
                <a:ea typeface="楷体" pitchFamily="49" charset="-122"/>
                <a:cs typeface="Times New Roman" panose="02020603050405020304" pitchFamily="18" charset="0"/>
              </a:rPr>
              <a:t>c</a:t>
            </a:r>
            <a:endParaRPr lang="en-US" altLang="zh-CN" sz="2400" b="1" i="1" dirty="0">
              <a:latin typeface="Times New Roman" panose="02020603050405020304" pitchFamily="18" charset="0"/>
              <a:ea typeface="楷体" pitchFamily="49" charset="-122"/>
              <a:cs typeface="Times New Roman" panose="02020603050405020304" pitchFamily="18" charset="0"/>
            </a:endParaRPr>
          </a:p>
          <a:p>
            <a:pPr>
              <a:lnSpc>
                <a:spcPct val="120000"/>
              </a:lnSpc>
            </a:pPr>
            <a:r>
              <a:rPr lang="en-US" altLang="zh-CN" sz="2400" b="1" dirty="0">
                <a:latin typeface="Times New Roman" panose="02020603050405020304" pitchFamily="18" charset="0"/>
                <a:ea typeface="楷体" pitchFamily="49" charset="-122"/>
                <a:cs typeface="Times New Roman" panose="02020603050405020304" pitchFamily="18" charset="0"/>
              </a:rPr>
              <a:t>                  </a:t>
            </a:r>
            <a:r>
              <a:rPr lang="en-US" altLang="zh-CN" sz="2400" b="1" dirty="0" smtClean="0">
                <a:latin typeface="Times New Roman" panose="02020603050405020304" pitchFamily="18" charset="0"/>
                <a:ea typeface="楷体" pitchFamily="49" charset="-122"/>
                <a:cs typeface="Times New Roman" panose="02020603050405020304" pitchFamily="18" charset="0"/>
              </a:rPr>
              <a:t>                 </a:t>
            </a:r>
            <a:r>
              <a:rPr lang="en-US" altLang="zh-CN" sz="2400" b="1" i="1" dirty="0" smtClean="0">
                <a:latin typeface="Times New Roman" panose="02020603050405020304" pitchFamily="18" charset="0"/>
                <a:ea typeface="楷体" pitchFamily="49" charset="-122"/>
                <a:cs typeface="Times New Roman" panose="02020603050405020304" pitchFamily="18" charset="0"/>
              </a:rPr>
              <a:t>x </a:t>
            </a:r>
            <a:r>
              <a:rPr lang="en-US" altLang="zh-CN" sz="2400" b="1" dirty="0" smtClean="0">
                <a:latin typeface="Times New Roman" panose="02020603050405020304" pitchFamily="18" charset="0"/>
                <a:ea typeface="楷体" pitchFamily="49" charset="-122"/>
                <a:cs typeface="Times New Roman" panose="02020603050405020304" pitchFamily="18" charset="0"/>
              </a:rPr>
              <a:t>= </a:t>
            </a:r>
            <a:r>
              <a:rPr lang="en-US" altLang="zh-CN" sz="2400" b="1" i="1" dirty="0" smtClean="0">
                <a:latin typeface="Times New Roman" panose="02020603050405020304" pitchFamily="18" charset="0"/>
                <a:ea typeface="楷体" pitchFamily="49" charset="-122"/>
                <a:cs typeface="Times New Roman" panose="02020603050405020304" pitchFamily="18" charset="0"/>
              </a:rPr>
              <a:t>c</a:t>
            </a:r>
            <a:r>
              <a:rPr lang="en-US" altLang="zh-CN" sz="2400" b="1" dirty="0">
                <a:latin typeface="Times New Roman" panose="02020603050405020304" pitchFamily="18" charset="0"/>
                <a:ea typeface="楷体" pitchFamily="49" charset="-122"/>
                <a:cs typeface="Times New Roman" panose="02020603050405020304" pitchFamily="18" charset="0"/>
              </a:rPr>
              <a:t>÷(</a:t>
            </a:r>
            <a:r>
              <a:rPr lang="en-US" altLang="zh-CN" sz="2400" b="1" i="1" dirty="0" err="1">
                <a:latin typeface="Times New Roman" panose="02020603050405020304" pitchFamily="18" charset="0"/>
                <a:ea typeface="楷体" pitchFamily="49" charset="-122"/>
                <a:cs typeface="Times New Roman" panose="02020603050405020304" pitchFamily="18" charset="0"/>
              </a:rPr>
              <a:t>a</a:t>
            </a:r>
            <a:r>
              <a:rPr lang="en-US" altLang="zh-CN" sz="2400" b="1" dirty="0" err="1">
                <a:latin typeface="Times New Roman" panose="02020603050405020304" pitchFamily="18" charset="0"/>
                <a:ea typeface="楷体" pitchFamily="49" charset="-122"/>
                <a:cs typeface="Times New Roman" panose="02020603050405020304" pitchFamily="18" charset="0"/>
              </a:rPr>
              <a:t>±</a:t>
            </a:r>
            <a:r>
              <a:rPr lang="en-US" altLang="zh-CN" sz="2400" b="1" i="1" dirty="0" err="1">
                <a:latin typeface="Times New Roman" panose="02020603050405020304" pitchFamily="18" charset="0"/>
                <a:ea typeface="楷体" pitchFamily="49" charset="-122"/>
                <a:cs typeface="Times New Roman" panose="02020603050405020304" pitchFamily="18" charset="0"/>
              </a:rPr>
              <a:t>b</a:t>
            </a:r>
            <a:r>
              <a:rPr lang="en-US" altLang="zh-CN" sz="2400" b="1" dirty="0" smtClean="0">
                <a:latin typeface="Times New Roman" panose="02020603050405020304" pitchFamily="18" charset="0"/>
                <a:ea typeface="楷体" pitchFamily="49" charset="-122"/>
                <a:cs typeface="Times New Roman" panose="02020603050405020304" pitchFamily="18" charset="0"/>
              </a:rPr>
              <a:t>)</a:t>
            </a:r>
            <a:endParaRPr lang="en-US" altLang="zh-CN" sz="2400" b="1" dirty="0">
              <a:latin typeface="Times New Roman" panose="02020603050405020304" pitchFamily="18" charset="0"/>
              <a:ea typeface="楷体" pitchFamily="49" charset="-122"/>
              <a:cs typeface="Times New Roman" panose="02020603050405020304" pitchFamily="18" charset="0"/>
            </a:endParaRPr>
          </a:p>
        </p:txBody>
      </p:sp>
      <p:grpSp>
        <p:nvGrpSpPr>
          <p:cNvPr id="19" name="组合 18"/>
          <p:cNvGrpSpPr/>
          <p:nvPr/>
        </p:nvGrpSpPr>
        <p:grpSpPr>
          <a:xfrm>
            <a:off x="1106361" y="1477537"/>
            <a:ext cx="6538787" cy="2579057"/>
            <a:chOff x="973592" y="1225588"/>
            <a:chExt cx="8202932" cy="2240543"/>
          </a:xfrm>
        </p:grpSpPr>
        <p:sp>
          <p:nvSpPr>
            <p:cNvPr id="20" name="圆角矩形 26">
              <a:extLst>
                <a:ext uri="{FF2B5EF4-FFF2-40B4-BE49-F238E27FC236}">
                  <a16:creationId xmlns:a16="http://schemas.microsoft.com/office/drawing/2014/main" xmlns="" id="{7E9F23FB-E8AD-4C5C-8F94-1665DA5E4EF5}"/>
                </a:ext>
              </a:extLst>
            </p:cNvPr>
            <p:cNvSpPr/>
            <p:nvPr/>
          </p:nvSpPr>
          <p:spPr>
            <a:xfrm>
              <a:off x="1042218" y="1281787"/>
              <a:ext cx="8086276" cy="2176416"/>
            </a:xfrm>
            <a:prstGeom prst="roundRect">
              <a:avLst>
                <a:gd name="adj" fmla="val 0"/>
              </a:avLst>
            </a:prstGeom>
            <a:noFill/>
            <a:ln w="3175">
              <a:solidFill>
                <a:srgbClr val="1C9393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40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21" name="矩形 93">
              <a:extLst>
                <a:ext uri="{FF2B5EF4-FFF2-40B4-BE49-F238E27FC236}">
                  <a16:creationId xmlns:a16="http://schemas.microsoft.com/office/drawing/2014/main" xmlns="" id="{131156AE-D077-4881-8618-3DF6D3A9C45A}"/>
                </a:ext>
              </a:extLst>
            </p:cNvPr>
            <p:cNvSpPr/>
            <p:nvPr/>
          </p:nvSpPr>
          <p:spPr>
            <a:xfrm>
              <a:off x="973592" y="1225588"/>
              <a:ext cx="305532" cy="305532"/>
            </a:xfrm>
            <a:custGeom>
              <a:avLst/>
              <a:gdLst/>
              <a:ahLst/>
              <a:cxnLst/>
              <a:rect l="l" t="t" r="r" b="b"/>
              <a:pathLst>
                <a:path w="504056" h="504056">
                  <a:moveTo>
                    <a:pt x="0" y="0"/>
                  </a:moveTo>
                  <a:lnTo>
                    <a:pt x="504056" y="0"/>
                  </a:lnTo>
                  <a:lnTo>
                    <a:pt x="504056" y="144016"/>
                  </a:lnTo>
                  <a:lnTo>
                    <a:pt x="144016" y="144016"/>
                  </a:lnTo>
                  <a:lnTo>
                    <a:pt x="144016" y="504056"/>
                  </a:lnTo>
                  <a:lnTo>
                    <a:pt x="0" y="504056"/>
                  </a:lnTo>
                  <a:close/>
                </a:path>
              </a:pathLst>
            </a:custGeom>
            <a:solidFill>
              <a:srgbClr val="1C9393"/>
            </a:solidFill>
            <a:ln w="34925"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22" name="矩形 93">
              <a:extLst>
                <a:ext uri="{FF2B5EF4-FFF2-40B4-BE49-F238E27FC236}">
                  <a16:creationId xmlns:a16="http://schemas.microsoft.com/office/drawing/2014/main" xmlns="" id="{BF2493C3-03FD-450E-A496-1BAB1E44E448}"/>
                </a:ext>
              </a:extLst>
            </p:cNvPr>
            <p:cNvSpPr/>
            <p:nvPr/>
          </p:nvSpPr>
          <p:spPr>
            <a:xfrm rot="10800000">
              <a:off x="8870992" y="3160599"/>
              <a:ext cx="305532" cy="305532"/>
            </a:xfrm>
            <a:custGeom>
              <a:avLst/>
              <a:gdLst/>
              <a:ahLst/>
              <a:cxnLst/>
              <a:rect l="l" t="t" r="r" b="b"/>
              <a:pathLst>
                <a:path w="504056" h="504056">
                  <a:moveTo>
                    <a:pt x="0" y="0"/>
                  </a:moveTo>
                  <a:lnTo>
                    <a:pt x="504056" y="0"/>
                  </a:lnTo>
                  <a:lnTo>
                    <a:pt x="504056" y="144016"/>
                  </a:lnTo>
                  <a:lnTo>
                    <a:pt x="144016" y="144016"/>
                  </a:lnTo>
                  <a:lnTo>
                    <a:pt x="144016" y="504056"/>
                  </a:lnTo>
                  <a:lnTo>
                    <a:pt x="0" y="504056"/>
                  </a:lnTo>
                  <a:close/>
                </a:path>
              </a:pathLst>
            </a:custGeom>
            <a:solidFill>
              <a:srgbClr val="1C9393"/>
            </a:solidFill>
            <a:ln w="34925"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40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0055204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组合 2">
            <a:extLst>
              <a:ext uri="{FF2B5EF4-FFF2-40B4-BE49-F238E27FC236}">
                <a16:creationId xmlns:a16="http://schemas.microsoft.com/office/drawing/2014/main" xmlns="" id="{7B7D8FEF-0433-BC9A-88E1-22D5A898B702}"/>
              </a:ext>
            </a:extLst>
          </p:cNvPr>
          <p:cNvGrpSpPr/>
          <p:nvPr/>
        </p:nvGrpSpPr>
        <p:grpSpPr>
          <a:xfrm>
            <a:off x="359518" y="351600"/>
            <a:ext cx="5130109" cy="3140041"/>
            <a:chOff x="328156" y="682191"/>
            <a:chExt cx="5130109" cy="3140041"/>
          </a:xfrm>
        </p:grpSpPr>
        <p:grpSp>
          <p:nvGrpSpPr>
            <p:cNvPr id="4" name="组合 4">
              <a:extLst>
                <a:ext uri="{FF2B5EF4-FFF2-40B4-BE49-F238E27FC236}">
                  <a16:creationId xmlns:a16="http://schemas.microsoft.com/office/drawing/2014/main" xmlns="" id="{F4700FEA-22C4-02B7-6A13-E49F84B3AFD3}"/>
                </a:ext>
              </a:extLst>
            </p:cNvPr>
            <p:cNvGrpSpPr/>
            <p:nvPr/>
          </p:nvGrpSpPr>
          <p:grpSpPr bwMode="auto">
            <a:xfrm>
              <a:off x="618978" y="682191"/>
              <a:ext cx="4839287" cy="1880766"/>
              <a:chOff x="137488" y="912724"/>
              <a:chExt cx="5176642" cy="664615"/>
            </a:xfrm>
            <a:noFill/>
          </p:grpSpPr>
          <p:sp>
            <p:nvSpPr>
              <p:cNvPr id="6" name="云形标注 82">
                <a:extLst>
                  <a:ext uri="{FF2B5EF4-FFF2-40B4-BE49-F238E27FC236}">
                    <a16:creationId xmlns:a16="http://schemas.microsoft.com/office/drawing/2014/main" xmlns="" id="{D6CCFC39-FD8D-890B-2374-C6CC6646F59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37488" y="912724"/>
                <a:ext cx="5176642" cy="664615"/>
              </a:xfrm>
              <a:prstGeom prst="cloudCallout">
                <a:avLst>
                  <a:gd name="adj1" fmla="val -43705"/>
                  <a:gd name="adj2" fmla="val 72566"/>
                </a:avLst>
              </a:prstGeom>
              <a:grpFill/>
              <a:ln w="19050" algn="ctr">
                <a:solidFill>
                  <a:srgbClr val="825830"/>
                </a:solidFill>
                <a:round/>
              </a:ln>
            </p:spPr>
            <p:txBody>
              <a:bodyPr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等线" panose="02010600030101010101" pitchFamily="2" charset="-122"/>
                    <a:ea typeface="等线" panose="02010600030101010101" pitchFamily="2" charset="-122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等线" panose="02010600030101010101" pitchFamily="2" charset="-122"/>
                    <a:ea typeface="等线" panose="02010600030101010101" pitchFamily="2" charset="-122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等线" panose="02010600030101010101" pitchFamily="2" charset="-122"/>
                    <a:ea typeface="等线" panose="02010600030101010101" pitchFamily="2" charset="-122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等线" panose="02010600030101010101" pitchFamily="2" charset="-122"/>
                    <a:ea typeface="等线" panose="02010600030101010101" pitchFamily="2" charset="-122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等线" panose="02010600030101010101" pitchFamily="2" charset="-122"/>
                    <a:ea typeface="等线" panose="02010600030101010101" pitchFamily="2" charset="-122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等线" panose="02010600030101010101" pitchFamily="2" charset="-122"/>
                    <a:ea typeface="等线" panose="02010600030101010101" pitchFamily="2" charset="-122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等线" panose="02010600030101010101" pitchFamily="2" charset="-122"/>
                    <a:ea typeface="等线" panose="02010600030101010101" pitchFamily="2" charset="-122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等线" panose="02010600030101010101" pitchFamily="2" charset="-122"/>
                    <a:ea typeface="等线" panose="02010600030101010101" pitchFamily="2" charset="-122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等线" panose="02010600030101010101" pitchFamily="2" charset="-122"/>
                    <a:ea typeface="等线" panose="02010600030101010101" pitchFamily="2" charset="-122"/>
                  </a:defRPr>
                </a:lvl9pPr>
              </a:lstStyle>
              <a:p>
                <a:pPr>
                  <a:lnSpc>
                    <a:spcPct val="100000"/>
                  </a:lnSpc>
                  <a:spcBef>
                    <a:spcPct val="0"/>
                  </a:spcBef>
                  <a:buFont typeface="Arial" panose="020B0604020202020204" pitchFamily="34" charset="0"/>
                  <a:buNone/>
                </a:pPr>
                <a:endParaRPr lang="zh-CN" altLang="en-US" sz="1400" b="1" dirty="0">
                  <a:solidFill>
                    <a:srgbClr val="000000"/>
                  </a:solidFill>
                  <a:latin typeface="楷体" panose="02010609060101010101" pitchFamily="49" charset="-122"/>
                  <a:ea typeface="楷体" panose="02010609060101010101" pitchFamily="49" charset="-122"/>
                </a:endParaRPr>
              </a:p>
            </p:txBody>
          </p:sp>
          <p:sp>
            <p:nvSpPr>
              <p:cNvPr id="7" name="矩形 4">
                <a:extLst>
                  <a:ext uri="{FF2B5EF4-FFF2-40B4-BE49-F238E27FC236}">
                    <a16:creationId xmlns:a16="http://schemas.microsoft.com/office/drawing/2014/main" xmlns="" id="{BEDC949D-37ED-F77A-9306-45CD8E880C1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09327" y="1004658"/>
                <a:ext cx="4169149" cy="554678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等线" panose="02010600030101010101" pitchFamily="2" charset="-122"/>
                    <a:ea typeface="等线" panose="02010600030101010101" pitchFamily="2" charset="-122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等线" panose="02010600030101010101" pitchFamily="2" charset="-122"/>
                    <a:ea typeface="等线" panose="02010600030101010101" pitchFamily="2" charset="-122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等线" panose="02010600030101010101" pitchFamily="2" charset="-122"/>
                    <a:ea typeface="等线" panose="02010600030101010101" pitchFamily="2" charset="-122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等线" panose="02010600030101010101" pitchFamily="2" charset="-122"/>
                    <a:ea typeface="等线" panose="02010600030101010101" pitchFamily="2" charset="-122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等线" panose="02010600030101010101" pitchFamily="2" charset="-122"/>
                    <a:ea typeface="等线" panose="02010600030101010101" pitchFamily="2" charset="-122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等线" panose="02010600030101010101" pitchFamily="2" charset="-122"/>
                    <a:ea typeface="等线" panose="02010600030101010101" pitchFamily="2" charset="-122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等线" panose="02010600030101010101" pitchFamily="2" charset="-122"/>
                    <a:ea typeface="等线" panose="02010600030101010101" pitchFamily="2" charset="-122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等线" panose="02010600030101010101" pitchFamily="2" charset="-122"/>
                    <a:ea typeface="等线" panose="02010600030101010101" pitchFamily="2" charset="-122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等线" panose="02010600030101010101" pitchFamily="2" charset="-122"/>
                    <a:ea typeface="等线" panose="02010600030101010101" pitchFamily="2" charset="-122"/>
                  </a:defRPr>
                </a:lvl9pPr>
              </a:lstStyle>
              <a:p>
                <a:pPr algn="ctr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r>
                  <a:rPr lang="zh-CN" altLang="en-US" sz="2400" b="1" dirty="0">
                    <a:solidFill>
                      <a:srgbClr val="000000"/>
                    </a:solidFill>
                    <a:latin typeface="楷体" panose="02010609060101010101" pitchFamily="49" charset="-122"/>
                    <a:ea typeface="楷体" panose="02010609060101010101" pitchFamily="49" charset="-122"/>
                  </a:rPr>
                  <a:t>甲、乙两人同时从两地出发，相向而行</a:t>
                </a:r>
                <a:r>
                  <a:rPr lang="en-US" altLang="zh-CN" sz="2400" b="1" dirty="0">
                    <a:solidFill>
                      <a:srgbClr val="000000"/>
                    </a:solidFill>
                    <a:latin typeface="楷体" panose="02010609060101010101" pitchFamily="49" charset="-122"/>
                    <a:ea typeface="楷体" panose="02010609060101010101" pitchFamily="49" charset="-122"/>
                  </a:rPr>
                  <a:t>,</a:t>
                </a:r>
                <a:r>
                  <a:rPr lang="zh-CN" altLang="en-US" sz="2400" b="1" dirty="0">
                    <a:solidFill>
                      <a:srgbClr val="000000"/>
                    </a:solidFill>
                    <a:latin typeface="楷体" panose="02010609060101010101" pitchFamily="49" charset="-122"/>
                    <a:ea typeface="楷体" panose="02010609060101010101" pitchFamily="49" charset="-122"/>
                  </a:rPr>
                  <a:t>相遇时两人走的路程之和就是两地之间的总路程。</a:t>
                </a:r>
              </a:p>
            </p:txBody>
          </p:sp>
        </p:grpSp>
        <p:pic>
          <p:nvPicPr>
            <p:cNvPr id="2" name="图片 18">
              <a:extLst>
                <a:ext uri="{FF2B5EF4-FFF2-40B4-BE49-F238E27FC236}">
                  <a16:creationId xmlns:a16="http://schemas.microsoft.com/office/drawing/2014/main" xmlns="" id="{13F4F7B7-6D88-F625-7D66-C760F70A7AB7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 flipH="1">
              <a:off x="328156" y="2728388"/>
              <a:ext cx="565197" cy="1093844"/>
            </a:xfrm>
            <a:prstGeom prst="rect">
              <a:avLst/>
            </a:prstGeom>
            <a:noFill/>
            <a:ln w="9525">
              <a:noFill/>
            </a:ln>
          </p:spPr>
        </p:pic>
      </p:grpSp>
      <p:grpSp>
        <p:nvGrpSpPr>
          <p:cNvPr id="10" name="组合 9"/>
          <p:cNvGrpSpPr/>
          <p:nvPr/>
        </p:nvGrpSpPr>
        <p:grpSpPr>
          <a:xfrm>
            <a:off x="1587866" y="2441580"/>
            <a:ext cx="6704796" cy="1938992"/>
            <a:chOff x="1650706" y="2496831"/>
            <a:chExt cx="6704796" cy="1938992"/>
          </a:xfrm>
        </p:grpSpPr>
        <p:sp>
          <p:nvSpPr>
            <p:cNvPr id="12" name="矩形 4">
              <a:extLst>
                <a:ext uri="{FF2B5EF4-FFF2-40B4-BE49-F238E27FC236}">
                  <a16:creationId xmlns:a16="http://schemas.microsoft.com/office/drawing/2014/main" xmlns="" id="{D89303B9-84BB-2DB9-9686-E63CACA7EA6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50706" y="2496831"/>
              <a:ext cx="6704796" cy="1938992"/>
            </a:xfrm>
            <a:prstGeom prst="rect">
              <a:avLst/>
            </a:prstGeom>
            <a:no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zh-CN" altLang="en-US" sz="2400" b="1" dirty="0">
                  <a:solidFill>
                    <a:srgbClr val="000000"/>
                  </a:solidFill>
                  <a:latin typeface="楷体" panose="02010609060101010101" pitchFamily="49" charset="-122"/>
                  <a:ea typeface="楷体" panose="02010609060101010101" pitchFamily="49" charset="-122"/>
                </a:rPr>
                <a:t>    等量关系如下</a:t>
              </a:r>
              <a:r>
                <a:rPr lang="zh-CN" altLang="en-US" sz="2400" b="1" dirty="0" smtClean="0">
                  <a:solidFill>
                    <a:srgbClr val="000000"/>
                  </a:solidFill>
                  <a:latin typeface="楷体" panose="02010609060101010101" pitchFamily="49" charset="-122"/>
                  <a:ea typeface="楷体" panose="02010609060101010101" pitchFamily="49" charset="-122"/>
                </a:rPr>
                <a:t>：</a:t>
              </a:r>
              <a:endParaRPr lang="en-US" altLang="zh-CN" sz="2400" b="1" dirty="0" smtClean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</a:endParaRPr>
            </a:p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zh-CN" altLang="en-US" sz="2400" b="1" dirty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</a:endParaRPr>
            </a:p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zh-CN" altLang="en-US" sz="2400" b="1" dirty="0">
                  <a:solidFill>
                    <a:srgbClr val="000000"/>
                  </a:solidFill>
                  <a:latin typeface="楷体" panose="02010609060101010101" pitchFamily="49" charset="-122"/>
                  <a:ea typeface="楷体" panose="02010609060101010101" pitchFamily="49" charset="-122"/>
                </a:rPr>
                <a:t>    甲走的路程    </a:t>
              </a:r>
              <a:r>
                <a:rPr lang="en-US" altLang="zh-CN" sz="2400" b="1" dirty="0">
                  <a:solidFill>
                    <a:srgbClr val="000000"/>
                  </a:solidFill>
                  <a:latin typeface="楷体" panose="02010609060101010101" pitchFamily="49" charset="-122"/>
                  <a:ea typeface="楷体" panose="02010609060101010101" pitchFamily="49" charset="-122"/>
                </a:rPr>
                <a:t>+    </a:t>
              </a:r>
              <a:r>
                <a:rPr lang="zh-CN" altLang="en-US" sz="2400" b="1" dirty="0">
                  <a:solidFill>
                    <a:srgbClr val="000000"/>
                  </a:solidFill>
                  <a:latin typeface="楷体" panose="02010609060101010101" pitchFamily="49" charset="-122"/>
                  <a:ea typeface="楷体" panose="02010609060101010101" pitchFamily="49" charset="-122"/>
                </a:rPr>
                <a:t>乙走的</a:t>
              </a:r>
              <a:r>
                <a:rPr lang="zh-CN" altLang="en-US" sz="2400" b="1" dirty="0" smtClean="0">
                  <a:solidFill>
                    <a:srgbClr val="000000"/>
                  </a:solidFill>
                  <a:latin typeface="楷体" panose="02010609060101010101" pitchFamily="49" charset="-122"/>
                  <a:ea typeface="楷体" panose="02010609060101010101" pitchFamily="49" charset="-122"/>
                </a:rPr>
                <a:t>路程 </a:t>
              </a:r>
              <a:r>
                <a:rPr lang="en-US" altLang="zh-CN" sz="2400" b="1" dirty="0" smtClean="0">
                  <a:solidFill>
                    <a:srgbClr val="000000"/>
                  </a:solidFill>
                  <a:latin typeface="楷体" panose="02010609060101010101" pitchFamily="49" charset="-122"/>
                  <a:ea typeface="楷体" panose="02010609060101010101" pitchFamily="49" charset="-122"/>
                </a:rPr>
                <a:t>= </a:t>
              </a:r>
              <a:r>
                <a:rPr lang="zh-CN" altLang="en-US" sz="2400" b="1" dirty="0" smtClean="0">
                  <a:solidFill>
                    <a:srgbClr val="000000"/>
                  </a:solidFill>
                  <a:latin typeface="楷体" panose="02010609060101010101" pitchFamily="49" charset="-122"/>
                  <a:ea typeface="楷体" panose="02010609060101010101" pitchFamily="49" charset="-122"/>
                </a:rPr>
                <a:t>总</a:t>
              </a:r>
              <a:r>
                <a:rPr lang="zh-CN" altLang="en-US" sz="2400" b="1" dirty="0">
                  <a:solidFill>
                    <a:srgbClr val="000000"/>
                  </a:solidFill>
                  <a:latin typeface="楷体" panose="02010609060101010101" pitchFamily="49" charset="-122"/>
                  <a:ea typeface="楷体" panose="02010609060101010101" pitchFamily="49" charset="-122"/>
                </a:rPr>
                <a:t>路程</a:t>
              </a:r>
            </a:p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en-US" altLang="zh-CN" sz="2400" b="1" dirty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</a:endParaRPr>
            </a:p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zh-CN" altLang="en-US" sz="2400" b="1" dirty="0" smtClean="0">
                  <a:solidFill>
                    <a:srgbClr val="000000"/>
                  </a:solidFill>
                  <a:latin typeface="楷体" panose="02010609060101010101" pitchFamily="49" charset="-122"/>
                  <a:ea typeface="楷体" panose="02010609060101010101" pitchFamily="49" charset="-122"/>
                </a:rPr>
                <a:t>甲</a:t>
              </a:r>
              <a:r>
                <a:rPr lang="zh-CN" altLang="en-US" sz="2400" b="1" dirty="0">
                  <a:solidFill>
                    <a:srgbClr val="000000"/>
                  </a:solidFill>
                  <a:latin typeface="楷体" panose="02010609060101010101" pitchFamily="49" charset="-122"/>
                  <a:ea typeface="楷体" panose="02010609060101010101" pitchFamily="49" charset="-122"/>
                </a:rPr>
                <a:t>的速度</a:t>
              </a:r>
              <a:r>
                <a:rPr lang="en-US" altLang="zh-CN" sz="2400" b="1" dirty="0">
                  <a:solidFill>
                    <a:srgbClr val="000000"/>
                  </a:solidFill>
                  <a:latin typeface="楷体" panose="02010609060101010101" pitchFamily="49" charset="-122"/>
                  <a:ea typeface="楷体" panose="02010609060101010101" pitchFamily="49" charset="-122"/>
                </a:rPr>
                <a:t>×</a:t>
              </a:r>
              <a:r>
                <a:rPr lang="zh-CN" altLang="en-US" sz="2400" b="1" dirty="0">
                  <a:solidFill>
                    <a:srgbClr val="000000"/>
                  </a:solidFill>
                  <a:latin typeface="楷体" panose="02010609060101010101" pitchFamily="49" charset="-122"/>
                  <a:ea typeface="楷体" panose="02010609060101010101" pitchFamily="49" charset="-122"/>
                </a:rPr>
                <a:t>时间   </a:t>
              </a:r>
              <a:r>
                <a:rPr lang="zh-CN" altLang="en-US" sz="2400" b="1" dirty="0" smtClean="0">
                  <a:solidFill>
                    <a:srgbClr val="000000"/>
                  </a:solidFill>
                  <a:latin typeface="楷体" panose="02010609060101010101" pitchFamily="49" charset="-122"/>
                  <a:ea typeface="楷体" panose="02010609060101010101" pitchFamily="49" charset="-122"/>
                </a:rPr>
                <a:t>   乙</a:t>
              </a:r>
              <a:r>
                <a:rPr lang="zh-CN" altLang="en-US" sz="2400" b="1" dirty="0">
                  <a:solidFill>
                    <a:srgbClr val="000000"/>
                  </a:solidFill>
                  <a:latin typeface="楷体" panose="02010609060101010101" pitchFamily="49" charset="-122"/>
                  <a:ea typeface="楷体" panose="02010609060101010101" pitchFamily="49" charset="-122"/>
                </a:rPr>
                <a:t>的速度</a:t>
              </a:r>
              <a:r>
                <a:rPr lang="en-US" altLang="zh-CN" sz="2400" b="1" dirty="0">
                  <a:solidFill>
                    <a:srgbClr val="000000"/>
                  </a:solidFill>
                  <a:latin typeface="楷体" panose="02010609060101010101" pitchFamily="49" charset="-122"/>
                  <a:ea typeface="楷体" panose="02010609060101010101" pitchFamily="49" charset="-122"/>
                </a:rPr>
                <a:t>×</a:t>
              </a:r>
              <a:r>
                <a:rPr lang="zh-CN" altLang="en-US" sz="2400" b="1" dirty="0">
                  <a:solidFill>
                    <a:srgbClr val="000000"/>
                  </a:solidFill>
                  <a:latin typeface="楷体" panose="02010609060101010101" pitchFamily="49" charset="-122"/>
                  <a:ea typeface="楷体" panose="02010609060101010101" pitchFamily="49" charset="-122"/>
                </a:rPr>
                <a:t>时间</a:t>
              </a:r>
            </a:p>
          </p:txBody>
        </p:sp>
        <p:cxnSp>
          <p:nvCxnSpPr>
            <p:cNvPr id="22" name="直接连接符 21">
              <a:extLst>
                <a:ext uri="{FF2B5EF4-FFF2-40B4-BE49-F238E27FC236}">
                  <a16:creationId xmlns:a16="http://schemas.microsoft.com/office/drawing/2014/main" xmlns="" id="{5E52A8F0-5F16-29AB-9D0F-C3BFE8BE9DD3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2547181" y="3612737"/>
              <a:ext cx="563234" cy="429063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直接连接符 24">
              <a:extLst>
                <a:ext uri="{FF2B5EF4-FFF2-40B4-BE49-F238E27FC236}">
                  <a16:creationId xmlns:a16="http://schemas.microsoft.com/office/drawing/2014/main" xmlns="" id="{384B003A-49DE-ED5B-3E82-77E8EE869DAB}"/>
                </a:ext>
              </a:extLst>
            </p:cNvPr>
            <p:cNvCxnSpPr>
              <a:cxnSpLocks/>
            </p:cNvCxnSpPr>
            <p:nvPr/>
          </p:nvCxnSpPr>
          <p:spPr>
            <a:xfrm>
              <a:off x="3110415" y="3624816"/>
              <a:ext cx="541606" cy="446421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直接连接符 30">
              <a:extLst>
                <a:ext uri="{FF2B5EF4-FFF2-40B4-BE49-F238E27FC236}">
                  <a16:creationId xmlns:a16="http://schemas.microsoft.com/office/drawing/2014/main" xmlns="" id="{34F38330-8D01-BA6E-EC83-5AFF0AFBA5DE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5458096" y="3624816"/>
              <a:ext cx="626013" cy="486821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直接连接符 31">
              <a:extLst>
                <a:ext uri="{FF2B5EF4-FFF2-40B4-BE49-F238E27FC236}">
                  <a16:creationId xmlns:a16="http://schemas.microsoft.com/office/drawing/2014/main" xmlns="" id="{896724F4-312A-406B-B015-2E1B4917C3CF}"/>
                </a:ext>
              </a:extLst>
            </p:cNvPr>
            <p:cNvCxnSpPr>
              <a:cxnSpLocks/>
            </p:cNvCxnSpPr>
            <p:nvPr/>
          </p:nvCxnSpPr>
          <p:spPr>
            <a:xfrm>
              <a:off x="6084109" y="3636895"/>
              <a:ext cx="541606" cy="446421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6797367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矩形 16"/>
          <p:cNvSpPr/>
          <p:nvPr/>
        </p:nvSpPr>
        <p:spPr>
          <a:xfrm>
            <a:off x="2429126" y="725052"/>
            <a:ext cx="379302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800" b="1" dirty="0" smtClean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3.</a:t>
            </a:r>
            <a:r>
              <a:rPr lang="zh-CN" altLang="en-US" sz="2800" b="1" dirty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用</a:t>
            </a:r>
            <a:r>
              <a:rPr lang="zh-CN" altLang="en-US" sz="2800" b="1" dirty="0" smtClean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方程解决相遇问题</a:t>
            </a:r>
            <a:endParaRPr lang="zh-CN" altLang="en-US" sz="2000" dirty="0"/>
          </a:p>
        </p:txBody>
      </p:sp>
      <p:grpSp>
        <p:nvGrpSpPr>
          <p:cNvPr id="8" name="组合 7">
            <a:extLst>
              <a:ext uri="{FF2B5EF4-FFF2-40B4-BE49-F238E27FC236}">
                <a16:creationId xmlns:a16="http://schemas.microsoft.com/office/drawing/2014/main" xmlns="" id="{F41AC291-CBB1-4A5C-B6FC-F3CE9B9B591A}"/>
              </a:ext>
            </a:extLst>
          </p:cNvPr>
          <p:cNvGrpSpPr/>
          <p:nvPr/>
        </p:nvGrpSpPr>
        <p:grpSpPr>
          <a:xfrm>
            <a:off x="3011214" y="1458310"/>
            <a:ext cx="2235312" cy="3218792"/>
            <a:chOff x="3283308" y="1062868"/>
            <a:chExt cx="2337803" cy="3360342"/>
          </a:xfrm>
        </p:grpSpPr>
        <p:sp>
          <p:nvSpPr>
            <p:cNvPr id="9" name="Oval 11">
              <a:extLst>
                <a:ext uri="{FF2B5EF4-FFF2-40B4-BE49-F238E27FC236}">
                  <a16:creationId xmlns:a16="http://schemas.microsoft.com/office/drawing/2014/main" xmlns="" id="{71750A0E-133E-4931-A47E-FFA89247165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60536" y="3435578"/>
              <a:ext cx="830867" cy="830281"/>
            </a:xfrm>
            <a:prstGeom prst="ellipse">
              <a:avLst/>
            </a:prstGeom>
            <a:solidFill>
              <a:srgbClr val="0070C0"/>
            </a:solidFill>
            <a:ln w="38100">
              <a:noFill/>
            </a:ln>
            <a:effectLst>
              <a:innerShdw blurRad="165100" dist="63500" dir="13500000">
                <a:prstClr val="black">
                  <a:alpha val="3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80" tIns="34290" rIns="68580" bIns="34290" rtlCol="0" anchor="ctr"/>
            <a:lstStyle/>
            <a:p>
              <a:pPr algn="ctr"/>
              <a:endParaRPr lang="zh-CN" altLang="en-US" sz="1200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10" name="Oval 11">
              <a:extLst>
                <a:ext uri="{FF2B5EF4-FFF2-40B4-BE49-F238E27FC236}">
                  <a16:creationId xmlns:a16="http://schemas.microsoft.com/office/drawing/2014/main" xmlns="" id="{C020BBAC-4E39-4C72-8680-F475CA0F668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60536" y="3435578"/>
              <a:ext cx="830867" cy="830281"/>
            </a:xfrm>
            <a:prstGeom prst="ellipse">
              <a:avLst/>
            </a:prstGeom>
            <a:solidFill>
              <a:srgbClr val="FAC14D"/>
            </a:solidFill>
            <a:ln w="38100"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 prstMaterial="metal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34290" rIns="0" bIns="34290" rtlCol="0" anchor="ctr"/>
            <a:lstStyle/>
            <a:p>
              <a:pPr algn="ctr"/>
              <a:r>
                <a:rPr lang="en-US" altLang="zh-CN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+mn-ea"/>
                  <a:sym typeface="+mn-lt"/>
                </a:rPr>
                <a:t>04</a:t>
              </a:r>
              <a:endParaRPr lang="zh-CN" alt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endParaRPr>
            </a:p>
          </p:txBody>
        </p:sp>
        <p:sp>
          <p:nvSpPr>
            <p:cNvPr id="11" name="Oval 10">
              <a:extLst>
                <a:ext uri="{FF2B5EF4-FFF2-40B4-BE49-F238E27FC236}">
                  <a16:creationId xmlns:a16="http://schemas.microsoft.com/office/drawing/2014/main" xmlns="" id="{592F0BA4-3A80-4196-B597-4D9E32F07D7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787044" y="2701430"/>
              <a:ext cx="830389" cy="831238"/>
            </a:xfrm>
            <a:prstGeom prst="ellipse">
              <a:avLst/>
            </a:prstGeom>
            <a:solidFill>
              <a:srgbClr val="DCB66B"/>
            </a:solidFill>
            <a:ln w="38100">
              <a:noFill/>
            </a:ln>
            <a:effectLst>
              <a:innerShdw blurRad="165100" dist="63500" dir="13500000">
                <a:prstClr val="black">
                  <a:alpha val="3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80" tIns="34290" rIns="68580" bIns="34290" rtlCol="0" anchor="ctr"/>
            <a:lstStyle/>
            <a:p>
              <a:pPr algn="ctr"/>
              <a:endParaRPr lang="zh-CN" altLang="en-US" sz="1200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12" name="Oval 10">
              <a:extLst>
                <a:ext uri="{FF2B5EF4-FFF2-40B4-BE49-F238E27FC236}">
                  <a16:creationId xmlns:a16="http://schemas.microsoft.com/office/drawing/2014/main" xmlns="" id="{302343EB-7C28-4B96-AE15-65F3E457A78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790722" y="2701430"/>
              <a:ext cx="830389" cy="831238"/>
            </a:xfrm>
            <a:prstGeom prst="ellipse">
              <a:avLst/>
            </a:prstGeom>
            <a:solidFill>
              <a:srgbClr val="1C9393"/>
            </a:solidFill>
            <a:ln w="38100"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 prstMaterial="metal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34290" rIns="0" bIns="34290" rtlCol="0" anchor="ctr"/>
            <a:lstStyle/>
            <a:p>
              <a:pPr algn="ctr"/>
              <a:r>
                <a:rPr lang="en-US" altLang="zh-CN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+mn-ea"/>
                  <a:sym typeface="+mn-lt"/>
                </a:rPr>
                <a:t>03</a:t>
              </a:r>
              <a:endParaRPr lang="zh-CN" alt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endParaRPr>
            </a:p>
          </p:txBody>
        </p:sp>
        <p:sp>
          <p:nvSpPr>
            <p:cNvPr id="13" name="Oval 9">
              <a:extLst>
                <a:ext uri="{FF2B5EF4-FFF2-40B4-BE49-F238E27FC236}">
                  <a16:creationId xmlns:a16="http://schemas.microsoft.com/office/drawing/2014/main" xmlns="" id="{A1AFD9BE-4855-4555-A225-DAA3A0D9BE6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68877" y="1970151"/>
              <a:ext cx="830389" cy="830281"/>
            </a:xfrm>
            <a:prstGeom prst="ellipse">
              <a:avLst/>
            </a:prstGeom>
            <a:solidFill>
              <a:srgbClr val="0070C0"/>
            </a:solidFill>
            <a:ln w="38100">
              <a:noFill/>
            </a:ln>
            <a:effectLst>
              <a:innerShdw blurRad="165100" dist="63500" dir="13500000">
                <a:prstClr val="black">
                  <a:alpha val="3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80" tIns="34290" rIns="68580" bIns="34290" rtlCol="0" anchor="ctr"/>
            <a:lstStyle/>
            <a:p>
              <a:pPr algn="ctr"/>
              <a:endParaRPr lang="zh-CN" altLang="en-US" sz="1200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14" name="Oval 9">
              <a:extLst>
                <a:ext uri="{FF2B5EF4-FFF2-40B4-BE49-F238E27FC236}">
                  <a16:creationId xmlns:a16="http://schemas.microsoft.com/office/drawing/2014/main" xmlns="" id="{801FBCB3-1D06-4F79-BAFF-644EFA62EC1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68876" y="1970151"/>
              <a:ext cx="830389" cy="830281"/>
            </a:xfrm>
            <a:prstGeom prst="ellipse">
              <a:avLst/>
            </a:prstGeom>
            <a:solidFill>
              <a:srgbClr val="F95647"/>
            </a:solidFill>
            <a:ln w="38100"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 prstMaterial="metal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34290" rIns="0" bIns="34290" rtlCol="0" anchor="ctr"/>
            <a:lstStyle/>
            <a:p>
              <a:pPr algn="ctr"/>
              <a:r>
                <a:rPr lang="en-US" altLang="zh-CN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+mn-ea"/>
                  <a:sym typeface="+mn-lt"/>
                </a:rPr>
                <a:t>02</a:t>
              </a:r>
              <a:endParaRPr lang="zh-CN" alt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endParaRPr>
            </a:p>
          </p:txBody>
        </p:sp>
        <p:sp>
          <p:nvSpPr>
            <p:cNvPr id="15" name="Oval 8">
              <a:extLst>
                <a:ext uri="{FF2B5EF4-FFF2-40B4-BE49-F238E27FC236}">
                  <a16:creationId xmlns:a16="http://schemas.microsoft.com/office/drawing/2014/main" xmlns="" id="{A5CF3444-FE21-4A42-828C-3533A6AA687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779765" y="1224524"/>
              <a:ext cx="830389" cy="831716"/>
            </a:xfrm>
            <a:prstGeom prst="ellipse">
              <a:avLst/>
            </a:prstGeom>
            <a:solidFill>
              <a:srgbClr val="0070C0"/>
            </a:solidFill>
            <a:ln w="38100">
              <a:noFill/>
            </a:ln>
            <a:effectLst>
              <a:innerShdw blurRad="165100" dist="63500" dir="13500000">
                <a:prstClr val="black">
                  <a:alpha val="3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80" tIns="34290" rIns="68580" bIns="34290" rtlCol="0" anchor="ctr"/>
            <a:lstStyle/>
            <a:p>
              <a:pPr algn="ctr"/>
              <a:endParaRPr lang="zh-CN" altLang="en-US" sz="1200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16" name="Oval 8">
              <a:extLst>
                <a:ext uri="{FF2B5EF4-FFF2-40B4-BE49-F238E27FC236}">
                  <a16:creationId xmlns:a16="http://schemas.microsoft.com/office/drawing/2014/main" xmlns="" id="{15B29E6F-5F1C-4E08-8CD5-90135717808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779764" y="1224524"/>
              <a:ext cx="830389" cy="831716"/>
            </a:xfrm>
            <a:prstGeom prst="ellipse">
              <a:avLst/>
            </a:prstGeom>
            <a:solidFill>
              <a:srgbClr val="78AF51"/>
            </a:solidFill>
            <a:ln w="38100"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 prstMaterial="metal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34290" rIns="0" bIns="34290" rtlCol="0" anchor="ctr"/>
            <a:lstStyle/>
            <a:p>
              <a:pPr algn="ctr"/>
              <a:r>
                <a:rPr lang="en-US" altLang="zh-CN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+mn-ea"/>
                  <a:sym typeface="+mn-lt"/>
                </a:rPr>
                <a:t>01</a:t>
              </a:r>
              <a:endParaRPr lang="zh-CN" alt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endParaRPr>
            </a:p>
          </p:txBody>
        </p:sp>
        <p:sp>
          <p:nvSpPr>
            <p:cNvPr id="23" name="Freeform 7">
              <a:extLst>
                <a:ext uri="{FF2B5EF4-FFF2-40B4-BE49-F238E27FC236}">
                  <a16:creationId xmlns:a16="http://schemas.microsoft.com/office/drawing/2014/main" xmlns="" id="{175FFF5F-C94F-4498-A68E-85CDBA2186B2}"/>
                </a:ext>
              </a:extLst>
            </p:cNvPr>
            <p:cNvSpPr>
              <a:spLocks/>
            </p:cNvSpPr>
            <p:nvPr/>
          </p:nvSpPr>
          <p:spPr bwMode="auto">
            <a:xfrm>
              <a:off x="4126134" y="1062868"/>
              <a:ext cx="877744" cy="3360342"/>
            </a:xfrm>
            <a:custGeom>
              <a:avLst/>
              <a:gdLst>
                <a:gd name="T0" fmla="*/ 0 w 777"/>
                <a:gd name="T1" fmla="*/ 2974 h 2974"/>
                <a:gd name="T2" fmla="*/ 507 w 777"/>
                <a:gd name="T3" fmla="*/ 2467 h 2974"/>
                <a:gd name="T4" fmla="*/ 388 w 777"/>
                <a:gd name="T5" fmla="*/ 2138 h 2974"/>
                <a:gd name="T6" fmla="*/ 277 w 777"/>
                <a:gd name="T7" fmla="*/ 1818 h 2974"/>
                <a:gd name="T8" fmla="*/ 398 w 777"/>
                <a:gd name="T9" fmla="*/ 1488 h 2974"/>
                <a:gd name="T10" fmla="*/ 507 w 777"/>
                <a:gd name="T11" fmla="*/ 1171 h 2974"/>
                <a:gd name="T12" fmla="*/ 390 w 777"/>
                <a:gd name="T13" fmla="*/ 844 h 2974"/>
                <a:gd name="T14" fmla="*/ 267 w 777"/>
                <a:gd name="T15" fmla="*/ 511 h 2974"/>
                <a:gd name="T16" fmla="*/ 777 w 777"/>
                <a:gd name="T17" fmla="*/ 0 h 29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77" h="2974">
                  <a:moveTo>
                    <a:pt x="0" y="2974"/>
                  </a:moveTo>
                  <a:cubicBezTo>
                    <a:pt x="280" y="2974"/>
                    <a:pt x="507" y="2747"/>
                    <a:pt x="507" y="2467"/>
                  </a:cubicBezTo>
                  <a:cubicBezTo>
                    <a:pt x="507" y="2342"/>
                    <a:pt x="459" y="2227"/>
                    <a:pt x="388" y="2138"/>
                  </a:cubicBezTo>
                  <a:cubicBezTo>
                    <a:pt x="317" y="2049"/>
                    <a:pt x="277" y="1939"/>
                    <a:pt x="277" y="1818"/>
                  </a:cubicBezTo>
                  <a:cubicBezTo>
                    <a:pt x="277" y="1692"/>
                    <a:pt x="326" y="1577"/>
                    <a:pt x="398" y="1488"/>
                  </a:cubicBezTo>
                  <a:cubicBezTo>
                    <a:pt x="469" y="1400"/>
                    <a:pt x="507" y="1290"/>
                    <a:pt x="507" y="1171"/>
                  </a:cubicBezTo>
                  <a:cubicBezTo>
                    <a:pt x="507" y="1047"/>
                    <a:pt x="465" y="933"/>
                    <a:pt x="390" y="844"/>
                  </a:cubicBezTo>
                  <a:cubicBezTo>
                    <a:pt x="315" y="754"/>
                    <a:pt x="267" y="638"/>
                    <a:pt x="267" y="511"/>
                  </a:cubicBezTo>
                  <a:cubicBezTo>
                    <a:pt x="267" y="229"/>
                    <a:pt x="496" y="0"/>
                    <a:pt x="777" y="0"/>
                  </a:cubicBezTo>
                </a:path>
              </a:pathLst>
            </a:custGeom>
            <a:noFill/>
            <a:ln w="12700" cap="flat">
              <a:solidFill>
                <a:schemeClr val="tx1">
                  <a:lumMod val="65000"/>
                  <a:lumOff val="35000"/>
                </a:schemeClr>
              </a:solidFill>
              <a:prstDash val="solid"/>
              <a:miter lim="800000"/>
              <a:headEnd type="oval" w="med" len="med"/>
              <a:tailEnd type="oval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20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24" name="Oval 12">
              <a:extLst>
                <a:ext uri="{FF2B5EF4-FFF2-40B4-BE49-F238E27FC236}">
                  <a16:creationId xmlns:a16="http://schemas.microsoft.com/office/drawing/2014/main" xmlns="" id="{753320BD-9DC8-4D29-B0A5-FF055534383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82521" y="1417746"/>
              <a:ext cx="122932" cy="123395"/>
            </a:xfrm>
            <a:prstGeom prst="ellipse">
              <a:avLst/>
            </a:prstGeom>
            <a:solidFill>
              <a:srgbClr val="FFFFFF"/>
            </a:solidFill>
            <a:ln w="12700" cap="flat">
              <a:solidFill>
                <a:schemeClr val="bg1">
                  <a:lumMod val="65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20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25" name="Oval 13">
              <a:extLst>
                <a:ext uri="{FF2B5EF4-FFF2-40B4-BE49-F238E27FC236}">
                  <a16:creationId xmlns:a16="http://schemas.microsoft.com/office/drawing/2014/main" xmlns="" id="{2CAD8C9C-BE22-4D61-9782-32F1811A8BD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58042" y="2334116"/>
              <a:ext cx="123411" cy="122916"/>
            </a:xfrm>
            <a:prstGeom prst="ellipse">
              <a:avLst/>
            </a:prstGeom>
            <a:solidFill>
              <a:srgbClr val="FFFFFF"/>
            </a:solidFill>
            <a:ln w="12700" cap="flat">
              <a:solidFill>
                <a:schemeClr val="bg1">
                  <a:lumMod val="65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20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26" name="Oval 14">
              <a:extLst>
                <a:ext uri="{FF2B5EF4-FFF2-40B4-BE49-F238E27FC236}">
                  <a16:creationId xmlns:a16="http://schemas.microsoft.com/office/drawing/2014/main" xmlns="" id="{0FAE3FA8-5D0C-439A-8B7C-EE58AE598ED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75824" y="3025698"/>
              <a:ext cx="122932" cy="122916"/>
            </a:xfrm>
            <a:prstGeom prst="ellipse">
              <a:avLst/>
            </a:prstGeom>
            <a:solidFill>
              <a:srgbClr val="FFFFFF"/>
            </a:solidFill>
            <a:ln w="12700" cap="flat">
              <a:solidFill>
                <a:schemeClr val="bg1">
                  <a:lumMod val="65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20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27" name="Oval 15">
              <a:extLst>
                <a:ext uri="{FF2B5EF4-FFF2-40B4-BE49-F238E27FC236}">
                  <a16:creationId xmlns:a16="http://schemas.microsoft.com/office/drawing/2014/main" xmlns="" id="{A2CD0296-900C-49B4-A8BF-D1FD20E8C6F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24080" y="3993721"/>
              <a:ext cx="123411" cy="122916"/>
            </a:xfrm>
            <a:prstGeom prst="ellipse">
              <a:avLst/>
            </a:prstGeom>
            <a:solidFill>
              <a:srgbClr val="FFFFFF"/>
            </a:solidFill>
            <a:ln w="12700" cap="flat">
              <a:solidFill>
                <a:schemeClr val="bg1">
                  <a:lumMod val="65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20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28" name="Line 16">
              <a:extLst>
                <a:ext uri="{FF2B5EF4-FFF2-40B4-BE49-F238E27FC236}">
                  <a16:creationId xmlns:a16="http://schemas.microsoft.com/office/drawing/2014/main" xmlns="" id="{EAB3D1BC-DCC3-4488-99E1-63E1E11F0E29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3610967" y="1479922"/>
              <a:ext cx="771554" cy="0"/>
            </a:xfrm>
            <a:prstGeom prst="line">
              <a:avLst/>
            </a:prstGeom>
            <a:noFill/>
            <a:ln w="12700" cap="flat">
              <a:solidFill>
                <a:schemeClr val="tx1">
                  <a:lumMod val="65000"/>
                  <a:lumOff val="35000"/>
                </a:schemeClr>
              </a:solidFill>
              <a:prstDash val="solid"/>
              <a:miter lim="800000"/>
              <a:headEnd type="none" w="med" len="med"/>
              <a:tailEnd type="oval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20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29" name="Line 17">
              <a:extLst>
                <a:ext uri="{FF2B5EF4-FFF2-40B4-BE49-F238E27FC236}">
                  <a16:creationId xmlns:a16="http://schemas.microsoft.com/office/drawing/2014/main" xmlns="" id="{7B014255-44E2-4240-8BBE-7F31276D1C98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4781453" y="2394857"/>
              <a:ext cx="771554" cy="0"/>
            </a:xfrm>
            <a:prstGeom prst="line">
              <a:avLst/>
            </a:prstGeom>
            <a:noFill/>
            <a:ln w="12700" cap="flat">
              <a:solidFill>
                <a:schemeClr val="tx1">
                  <a:lumMod val="65000"/>
                  <a:lumOff val="35000"/>
                </a:schemeClr>
              </a:solidFill>
              <a:prstDash val="solid"/>
              <a:miter lim="800000"/>
              <a:headEnd type="oval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20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30" name="Line 18">
              <a:extLst>
                <a:ext uri="{FF2B5EF4-FFF2-40B4-BE49-F238E27FC236}">
                  <a16:creationId xmlns:a16="http://schemas.microsoft.com/office/drawing/2014/main" xmlns="" id="{9CE5C6C4-CB2B-443D-AA36-15B9707D95E4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3283308" y="3087395"/>
              <a:ext cx="1093474" cy="0"/>
            </a:xfrm>
            <a:prstGeom prst="line">
              <a:avLst/>
            </a:prstGeom>
            <a:noFill/>
            <a:ln w="12700" cap="flat">
              <a:solidFill>
                <a:schemeClr val="tx1">
                  <a:lumMod val="65000"/>
                  <a:lumOff val="35000"/>
                </a:schemeClr>
              </a:solidFill>
              <a:prstDash val="solid"/>
              <a:miter lim="800000"/>
              <a:headEnd type="none" w="med" len="med"/>
              <a:tailEnd type="oval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20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31" name="Line 19">
              <a:extLst>
                <a:ext uri="{FF2B5EF4-FFF2-40B4-BE49-F238E27FC236}">
                  <a16:creationId xmlns:a16="http://schemas.microsoft.com/office/drawing/2014/main" xmlns="" id="{AB62356B-94FC-4728-84FC-7E63BA6D4F3C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4746056" y="4055897"/>
              <a:ext cx="770597" cy="0"/>
            </a:xfrm>
            <a:prstGeom prst="line">
              <a:avLst/>
            </a:prstGeom>
            <a:noFill/>
            <a:ln w="12700" cap="flat">
              <a:solidFill>
                <a:schemeClr val="tx1">
                  <a:lumMod val="65000"/>
                  <a:lumOff val="35000"/>
                </a:schemeClr>
              </a:solidFill>
              <a:prstDash val="solid"/>
              <a:miter lim="800000"/>
              <a:headEnd type="oval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20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</p:grpSp>
      <p:sp>
        <p:nvSpPr>
          <p:cNvPr id="32" name="矩形 31"/>
          <p:cNvSpPr/>
          <p:nvPr/>
        </p:nvSpPr>
        <p:spPr>
          <a:xfrm>
            <a:off x="5351871" y="1613156"/>
            <a:ext cx="207368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400" b="1" dirty="0" smtClean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根据题意</a:t>
            </a:r>
            <a:r>
              <a:rPr lang="zh-CN" altLang="en-US" sz="2400" b="1" dirty="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找出等量关系</a:t>
            </a:r>
            <a:r>
              <a:rPr lang="zh-CN" altLang="en-US" sz="2400" b="1" dirty="0" smtClean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；</a:t>
            </a:r>
            <a:endParaRPr lang="zh-CN" altLang="en-US" dirty="0"/>
          </a:p>
        </p:txBody>
      </p:sp>
      <p:sp>
        <p:nvSpPr>
          <p:cNvPr id="33" name="矩形 32"/>
          <p:cNvSpPr/>
          <p:nvPr/>
        </p:nvSpPr>
        <p:spPr>
          <a:xfrm>
            <a:off x="1022526" y="2360253"/>
            <a:ext cx="207368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400" b="1" dirty="0" smtClean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根据等量关系</a:t>
            </a:r>
            <a:r>
              <a:rPr lang="zh-CN" altLang="en-US" sz="2400" b="1" dirty="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列出方程</a:t>
            </a:r>
            <a:r>
              <a:rPr lang="zh-CN" altLang="en-US" sz="2400" b="1" dirty="0" smtClean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；</a:t>
            </a:r>
            <a:endParaRPr lang="zh-CN" altLang="en-US" dirty="0"/>
          </a:p>
        </p:txBody>
      </p:sp>
      <p:sp>
        <p:nvSpPr>
          <p:cNvPr id="34" name="矩形 33"/>
          <p:cNvSpPr/>
          <p:nvPr/>
        </p:nvSpPr>
        <p:spPr>
          <a:xfrm>
            <a:off x="5378465" y="3040697"/>
            <a:ext cx="238605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400" b="1" dirty="0" smtClean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根据运算律和等式的性质</a:t>
            </a:r>
            <a:r>
              <a:rPr lang="zh-CN" altLang="en-US" sz="2400" b="1" dirty="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解方程</a:t>
            </a:r>
            <a:r>
              <a:rPr lang="zh-CN" altLang="en-US" sz="2400" b="1" dirty="0" smtClean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；</a:t>
            </a:r>
            <a:endParaRPr lang="zh-CN" altLang="en-US" dirty="0"/>
          </a:p>
        </p:txBody>
      </p:sp>
      <p:sp>
        <p:nvSpPr>
          <p:cNvPr id="35" name="矩形 34"/>
          <p:cNvSpPr/>
          <p:nvPr/>
        </p:nvSpPr>
        <p:spPr>
          <a:xfrm>
            <a:off x="953609" y="3853187"/>
            <a:ext cx="238605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400" b="1" dirty="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检验</a:t>
            </a:r>
            <a:r>
              <a:rPr lang="zh-CN" altLang="en-US" sz="2400" b="1" dirty="0" smtClean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，写答语。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7744271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/>
      <p:bldP spid="33" grpId="0"/>
      <p:bldP spid="34" grpId="0"/>
      <p:bldP spid="3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2"/>
          <p:cNvSpPr txBox="1">
            <a:spLocks noChangeArrowheads="1"/>
          </p:cNvSpPr>
          <p:nvPr/>
        </p:nvSpPr>
        <p:spPr bwMode="auto">
          <a:xfrm>
            <a:off x="775592" y="817744"/>
            <a:ext cx="741423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2400" b="1" dirty="0">
                <a:latin typeface="宋体" panose="02010600030101010101" pitchFamily="2" charset="-122"/>
                <a:cs typeface="Times New Roman" panose="02020603050405020304" pitchFamily="18" charset="0"/>
              </a:rPr>
              <a:t>将下题中的等量关系表示出来，再列方程解决问题。</a:t>
            </a:r>
          </a:p>
        </p:txBody>
      </p:sp>
      <p:grpSp>
        <p:nvGrpSpPr>
          <p:cNvPr id="7" name="组合 6"/>
          <p:cNvGrpSpPr/>
          <p:nvPr/>
        </p:nvGrpSpPr>
        <p:grpSpPr>
          <a:xfrm>
            <a:off x="389901" y="786967"/>
            <a:ext cx="405578" cy="523220"/>
            <a:chOff x="152631" y="741611"/>
            <a:chExt cx="405578" cy="523220"/>
          </a:xfrm>
        </p:grpSpPr>
        <p:sp>
          <p:nvSpPr>
            <p:cNvPr id="8" name="椭圆 7"/>
            <p:cNvSpPr/>
            <p:nvPr/>
          </p:nvSpPr>
          <p:spPr>
            <a:xfrm>
              <a:off x="152631" y="811865"/>
              <a:ext cx="405578" cy="406800"/>
            </a:xfrm>
            <a:prstGeom prst="ellipse">
              <a:avLst/>
            </a:prstGeom>
            <a:solidFill>
              <a:srgbClr val="FFC000"/>
            </a:solidFill>
            <a:ln>
              <a:solidFill>
                <a:srgbClr val="FF99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 8"/>
            <p:cNvSpPr/>
            <p:nvPr/>
          </p:nvSpPr>
          <p:spPr>
            <a:xfrm>
              <a:off x="172517" y="741611"/>
              <a:ext cx="365806" cy="52322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US" altLang="zh-CN" sz="2800" b="1" dirty="0">
                  <a:ln w="0"/>
                  <a:solidFill>
                    <a:schemeClr val="bg1"/>
                  </a:solidFill>
                  <a:latin typeface="黑体" pitchFamily="49" charset="-122"/>
                  <a:ea typeface="黑体" pitchFamily="49" charset="-122"/>
                  <a:cs typeface="Times New Roman" panose="02020603050405020304" pitchFamily="18" charset="0"/>
                </a:rPr>
                <a:t>1</a:t>
              </a:r>
              <a:endParaRPr lang="zh-CN" altLang="en-US" sz="2800" b="1" cap="none" spc="0" dirty="0">
                <a:ln w="0"/>
                <a:solidFill>
                  <a:schemeClr val="bg1"/>
                </a:solidFill>
                <a:latin typeface="黑体" pitchFamily="49" charset="-122"/>
                <a:ea typeface="黑体" pitchFamily="49" charset="-122"/>
              </a:endParaRPr>
            </a:p>
          </p:txBody>
        </p:sp>
      </p:grpSp>
      <p:grpSp>
        <p:nvGrpSpPr>
          <p:cNvPr id="10" name="组合 9"/>
          <p:cNvGrpSpPr/>
          <p:nvPr/>
        </p:nvGrpSpPr>
        <p:grpSpPr>
          <a:xfrm>
            <a:off x="5269664" y="4623653"/>
            <a:ext cx="3874336" cy="430304"/>
            <a:chOff x="5304502" y="544377"/>
            <a:chExt cx="3874336" cy="430304"/>
          </a:xfrm>
        </p:grpSpPr>
        <p:sp>
          <p:nvSpPr>
            <p:cNvPr id="11" name="文本框 5"/>
            <p:cNvSpPr txBox="1"/>
            <p:nvPr/>
          </p:nvSpPr>
          <p:spPr>
            <a:xfrm>
              <a:off x="5690816" y="666904"/>
              <a:ext cx="3488022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1400" spc="300" dirty="0">
                  <a:ln w="0"/>
                  <a:latin typeface="黑体" pitchFamily="49" charset="-122"/>
                  <a:ea typeface="黑体" pitchFamily="49" charset="-122"/>
                  <a:cs typeface="Yuanti SC" panose="02010600040101010101" charset="-122"/>
                </a:rPr>
                <a:t>选自教材第</a:t>
              </a:r>
              <a:r>
                <a:rPr lang="en-US" altLang="zh-CN" sz="1400" spc="300" dirty="0">
                  <a:ln w="0"/>
                  <a:latin typeface="黑体" pitchFamily="49" charset="-122"/>
                  <a:ea typeface="黑体" pitchFamily="49" charset="-122"/>
                  <a:cs typeface="Yuanti SC" panose="02010600040101010101" charset="-122"/>
                </a:rPr>
                <a:t>73</a:t>
              </a:r>
              <a:r>
                <a:rPr lang="zh-CN" altLang="en-US" sz="1400" spc="300" dirty="0">
                  <a:ln w="0"/>
                  <a:latin typeface="黑体" pitchFamily="49" charset="-122"/>
                  <a:ea typeface="黑体" pitchFamily="49" charset="-122"/>
                  <a:cs typeface="Yuanti SC" panose="02010600040101010101" charset="-122"/>
                </a:rPr>
                <a:t>～</a:t>
              </a:r>
              <a:r>
                <a:rPr lang="en-US" altLang="zh-CN" sz="1400" spc="300" dirty="0">
                  <a:ln w="0"/>
                  <a:latin typeface="黑体" pitchFamily="49" charset="-122"/>
                  <a:ea typeface="黑体" pitchFamily="49" charset="-122"/>
                  <a:cs typeface="Yuanti SC" panose="02010600040101010101" charset="-122"/>
                </a:rPr>
                <a:t>74</a:t>
              </a:r>
              <a:r>
                <a:rPr lang="zh-CN" altLang="en-US" sz="1400" spc="300" dirty="0">
                  <a:ln w="0"/>
                  <a:latin typeface="黑体" pitchFamily="49" charset="-122"/>
                  <a:ea typeface="黑体" pitchFamily="49" charset="-122"/>
                  <a:cs typeface="Yuanti SC" panose="02010600040101010101" charset="-122"/>
                </a:rPr>
                <a:t>页练习</a:t>
              </a:r>
              <a:r>
                <a:rPr lang="zh-CN" altLang="en-US" sz="1400" spc="300" dirty="0" smtClean="0">
                  <a:ln w="0"/>
                  <a:latin typeface="黑体" pitchFamily="49" charset="-122"/>
                  <a:ea typeface="黑体" pitchFamily="49" charset="-122"/>
                  <a:cs typeface="Yuanti SC" panose="02010600040101010101" charset="-122"/>
                </a:rPr>
                <a:t>六第</a:t>
              </a:r>
              <a:r>
                <a:rPr lang="en-US" altLang="zh-CN" sz="1400" spc="300" dirty="0" smtClean="0">
                  <a:ln w="0"/>
                  <a:latin typeface="黑体" pitchFamily="49" charset="-122"/>
                  <a:ea typeface="黑体" pitchFamily="49" charset="-122"/>
                  <a:cs typeface="Yuanti SC" panose="02010600040101010101" charset="-122"/>
                </a:rPr>
                <a:t>1</a:t>
              </a:r>
              <a:r>
                <a:rPr lang="zh-CN" altLang="en-US" sz="1400" spc="300" dirty="0" smtClean="0">
                  <a:ln w="0"/>
                  <a:latin typeface="黑体" pitchFamily="49" charset="-122"/>
                  <a:ea typeface="黑体" pitchFamily="49" charset="-122"/>
                  <a:cs typeface="Yuanti SC" panose="02010600040101010101" charset="-122"/>
                </a:rPr>
                <a:t>题</a:t>
              </a:r>
              <a:endParaRPr kumimoji="1" lang="zh-CN" altLang="en-US" sz="1400" dirty="0">
                <a:latin typeface="黑体" pitchFamily="49" charset="-122"/>
                <a:ea typeface="黑体" pitchFamily="49" charset="-122"/>
              </a:endParaRPr>
            </a:p>
          </p:txBody>
        </p:sp>
        <p:pic>
          <p:nvPicPr>
            <p:cNvPr id="16" name="图片 15" descr="/Users/timebook007/Desktop/预览图_千图网_编号34849461.png预览图_千图网_编号34849461"/>
            <p:cNvPicPr>
              <a:picLocks noChangeAspect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>
            <a:xfrm rot="21084060" flipH="1">
              <a:off x="5304502" y="544377"/>
              <a:ext cx="412750" cy="412750"/>
            </a:xfrm>
            <a:prstGeom prst="rect">
              <a:avLst/>
            </a:prstGeom>
          </p:spPr>
        </p:pic>
      </p:grpSp>
      <p:sp>
        <p:nvSpPr>
          <p:cNvPr id="41" name="TextBox 12"/>
          <p:cNvSpPr txBox="1">
            <a:spLocks noChangeArrowheads="1"/>
          </p:cNvSpPr>
          <p:nvPr/>
        </p:nvSpPr>
        <p:spPr bwMode="auto">
          <a:xfrm>
            <a:off x="2969181" y="4198737"/>
            <a:ext cx="4364599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00000"/>
              </a:lnSpc>
              <a:spcBef>
                <a:spcPts val="0"/>
              </a:spcBef>
              <a:buFontTx/>
              <a:buNone/>
            </a:pPr>
            <a:r>
              <a:rPr lang="zh-CN" altLang="en-US" sz="2400" b="1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答：杨树有</a:t>
            </a:r>
            <a:r>
              <a:rPr lang="en-US" altLang="zh-CN" sz="2400" b="1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24</a:t>
            </a:r>
            <a:r>
              <a:rPr lang="zh-CN" altLang="en-US" sz="2400" b="1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棵，柳树有</a:t>
            </a:r>
            <a:r>
              <a:rPr lang="en-US" altLang="zh-CN" sz="2400" b="1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12</a:t>
            </a:r>
            <a:r>
              <a:rPr lang="zh-CN" altLang="en-US" sz="2400" b="1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棵。</a:t>
            </a:r>
          </a:p>
        </p:txBody>
      </p:sp>
      <p:sp>
        <p:nvSpPr>
          <p:cNvPr id="2" name="TextBox 2">
            <a:extLst>
              <a:ext uri="{FF2B5EF4-FFF2-40B4-BE49-F238E27FC236}">
                <a16:creationId xmlns:a16="http://schemas.microsoft.com/office/drawing/2014/main" xmlns="" id="{0F7F166D-C525-34CA-F634-360317E1622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3515" y="1295579"/>
            <a:ext cx="8113644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(1)</a:t>
            </a:r>
            <a:r>
              <a:rPr lang="zh-CN" altLang="en-US" sz="2400" b="1" dirty="0">
                <a:latin typeface="宋体" panose="02010600030101010101" pitchFamily="2" charset="-122"/>
                <a:cs typeface="Times New Roman" panose="02020603050405020304" pitchFamily="18" charset="0"/>
              </a:rPr>
              <a:t>公园里有杨树和柳树共</a:t>
            </a:r>
            <a:r>
              <a:rPr lang="en-US" altLang="zh-C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36</a:t>
            </a:r>
            <a:r>
              <a:rPr lang="zh-CN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棵，杨树的棵树是柳树的</a:t>
            </a:r>
            <a:r>
              <a:rPr lang="en-US" altLang="zh-C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zh-CN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倍</a:t>
            </a:r>
            <a:r>
              <a:rPr lang="zh-CN" altLang="en-US" sz="2400" b="1" dirty="0" smtClean="0">
                <a:latin typeface="宋体" panose="02010600030101010101" pitchFamily="2" charset="-122"/>
                <a:cs typeface="Times New Roman" panose="02020603050405020304" pitchFamily="18" charset="0"/>
              </a:rPr>
              <a:t>，</a:t>
            </a:r>
            <a:endParaRPr lang="en-US" altLang="zh-CN" sz="2400" b="1" dirty="0" smtClean="0">
              <a:latin typeface="宋体" panose="02010600030101010101" pitchFamily="2" charset="-122"/>
              <a:cs typeface="Times New Roman" panose="02020603050405020304" pitchFamily="18" charset="0"/>
            </a:endParaRPr>
          </a:p>
          <a:p>
            <a:pPr eaLnBrk="1" hangingPunct="1"/>
            <a:r>
              <a:rPr lang="en-US" altLang="zh-CN" sz="2400" b="1" dirty="0" smtClean="0">
                <a:latin typeface="宋体" panose="02010600030101010101" pitchFamily="2" charset="-122"/>
                <a:cs typeface="Times New Roman" panose="02020603050405020304" pitchFamily="18" charset="0"/>
              </a:rPr>
              <a:t>  </a:t>
            </a:r>
            <a:r>
              <a:rPr lang="zh-CN" altLang="en-US" sz="2400" b="1" dirty="0" smtClean="0">
                <a:latin typeface="宋体" panose="02010600030101010101" pitchFamily="2" charset="-122"/>
                <a:cs typeface="Times New Roman" panose="02020603050405020304" pitchFamily="18" charset="0"/>
              </a:rPr>
              <a:t>杨树</a:t>
            </a:r>
            <a:r>
              <a:rPr lang="zh-CN" altLang="en-US" sz="2400" b="1" dirty="0">
                <a:latin typeface="宋体" panose="02010600030101010101" pitchFamily="2" charset="-122"/>
                <a:cs typeface="Times New Roman" panose="02020603050405020304" pitchFamily="18" charset="0"/>
              </a:rPr>
              <a:t>和柳树各有多少棵？</a:t>
            </a:r>
          </a:p>
        </p:txBody>
      </p:sp>
      <p:sp>
        <p:nvSpPr>
          <p:cNvPr id="4" name="TextBox 12">
            <a:extLst>
              <a:ext uri="{FF2B5EF4-FFF2-40B4-BE49-F238E27FC236}">
                <a16:creationId xmlns:a16="http://schemas.microsoft.com/office/drawing/2014/main" xmlns="" id="{8A9ED650-783D-6ACD-B54F-DC3884BD540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65928" y="2488612"/>
            <a:ext cx="4664342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00000"/>
              </a:lnSpc>
              <a:spcBef>
                <a:spcPts val="0"/>
              </a:spcBef>
              <a:buFontTx/>
              <a:buNone/>
            </a:pPr>
            <a:r>
              <a:rPr lang="zh-CN" altLang="en-US" sz="2400" b="1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解：设柳树有</a:t>
            </a:r>
            <a:r>
              <a:rPr lang="en-US" altLang="zh-CN" sz="2400" b="1" i="1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x</a:t>
            </a:r>
            <a:r>
              <a:rPr lang="zh-CN" altLang="en-US" sz="2400" b="1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棵，则杨树有</a:t>
            </a:r>
            <a:r>
              <a:rPr lang="en-US" altLang="zh-CN" sz="2400" b="1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2</a:t>
            </a:r>
            <a:r>
              <a:rPr lang="en-US" altLang="zh-CN" sz="2400" b="1" i="1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x</a:t>
            </a:r>
            <a:r>
              <a:rPr lang="zh-CN" altLang="en-US" sz="2400" b="1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棵。</a:t>
            </a:r>
          </a:p>
        </p:txBody>
      </p:sp>
      <p:sp>
        <p:nvSpPr>
          <p:cNvPr id="5" name="TextBox 12">
            <a:extLst>
              <a:ext uri="{FF2B5EF4-FFF2-40B4-BE49-F238E27FC236}">
                <a16:creationId xmlns:a16="http://schemas.microsoft.com/office/drawing/2014/main" xmlns="" id="{EEF2D1AC-E5CC-4971-EDB7-FF011FD76B3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20718" y="2830637"/>
            <a:ext cx="159389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00000"/>
              </a:lnSpc>
              <a:spcBef>
                <a:spcPts val="0"/>
              </a:spcBef>
              <a:buFontTx/>
              <a:buNone/>
            </a:pPr>
            <a:r>
              <a:rPr lang="en-US" altLang="zh-CN" sz="2400" b="1" i="1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x</a:t>
            </a:r>
            <a:r>
              <a:rPr lang="zh-CN" altLang="en-US" sz="2400" b="1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＋</a:t>
            </a:r>
            <a:r>
              <a:rPr lang="en-US" altLang="zh-CN" sz="2400" b="1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2</a:t>
            </a:r>
            <a:r>
              <a:rPr lang="en-US" altLang="zh-CN" sz="2400" b="1" i="1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x</a:t>
            </a:r>
            <a:r>
              <a:rPr lang="zh-CN" altLang="en-US" sz="2400" b="1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＝</a:t>
            </a:r>
            <a:r>
              <a:rPr lang="en-US" altLang="zh-CN" sz="2400" b="1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36</a:t>
            </a:r>
          </a:p>
        </p:txBody>
      </p:sp>
      <p:sp>
        <p:nvSpPr>
          <p:cNvPr id="6" name="TextBox 12">
            <a:extLst>
              <a:ext uri="{FF2B5EF4-FFF2-40B4-BE49-F238E27FC236}">
                <a16:creationId xmlns:a16="http://schemas.microsoft.com/office/drawing/2014/main" xmlns="" id="{554AD098-9755-34E8-C074-D99E9EEB44B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84952" y="3172662"/>
            <a:ext cx="159389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00000"/>
              </a:lnSpc>
              <a:spcBef>
                <a:spcPts val="0"/>
              </a:spcBef>
              <a:buFontTx/>
              <a:buNone/>
            </a:pPr>
            <a:r>
              <a:rPr lang="en-US" altLang="zh-CN" sz="2400" b="1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3</a:t>
            </a:r>
            <a:r>
              <a:rPr lang="en-US" altLang="zh-CN" sz="2400" b="1" i="1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x</a:t>
            </a:r>
            <a:r>
              <a:rPr lang="zh-CN" altLang="en-US" sz="2400" b="1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＝</a:t>
            </a:r>
            <a:r>
              <a:rPr lang="en-US" altLang="zh-CN" sz="2400" b="1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36</a:t>
            </a:r>
          </a:p>
        </p:txBody>
      </p:sp>
      <p:sp>
        <p:nvSpPr>
          <p:cNvPr id="17" name="TextBox 12">
            <a:extLst>
              <a:ext uri="{FF2B5EF4-FFF2-40B4-BE49-F238E27FC236}">
                <a16:creationId xmlns:a16="http://schemas.microsoft.com/office/drawing/2014/main" xmlns="" id="{CB700532-CCAF-7E2A-0497-27D213A9166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20112" y="3514687"/>
            <a:ext cx="159389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00000"/>
              </a:lnSpc>
              <a:spcBef>
                <a:spcPts val="0"/>
              </a:spcBef>
              <a:buFontTx/>
              <a:buNone/>
            </a:pPr>
            <a:r>
              <a:rPr lang="en-US" altLang="zh-CN" sz="2400" b="1" i="1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x</a:t>
            </a:r>
            <a:r>
              <a:rPr lang="zh-CN" altLang="en-US" sz="2400" b="1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＝</a:t>
            </a:r>
            <a:r>
              <a:rPr lang="en-US" altLang="zh-CN" sz="2400" b="1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12</a:t>
            </a:r>
          </a:p>
        </p:txBody>
      </p:sp>
      <p:sp>
        <p:nvSpPr>
          <p:cNvPr id="62" name="TextBox 12">
            <a:extLst>
              <a:ext uri="{FF2B5EF4-FFF2-40B4-BE49-F238E27FC236}">
                <a16:creationId xmlns:a16="http://schemas.microsoft.com/office/drawing/2014/main" xmlns="" id="{B5EE9A9A-C322-FAA1-76ED-217BCD12380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84951" y="3856712"/>
            <a:ext cx="2375273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00000"/>
              </a:lnSpc>
              <a:spcBef>
                <a:spcPts val="0"/>
              </a:spcBef>
              <a:buFontTx/>
              <a:buNone/>
            </a:pPr>
            <a:r>
              <a:rPr lang="en-US" altLang="zh-CN" sz="2400" b="1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2</a:t>
            </a:r>
            <a:r>
              <a:rPr lang="en-US" altLang="zh-CN" sz="2400" b="1" i="1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x</a:t>
            </a:r>
            <a:r>
              <a:rPr lang="zh-CN" alt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＝</a:t>
            </a:r>
            <a:r>
              <a:rPr lang="en-US" altLang="zh-CN" sz="24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12×2=24</a:t>
            </a:r>
            <a:endParaRPr lang="en-US" altLang="zh-CN" sz="2400" b="1" dirty="0">
              <a:solidFill>
                <a:srgbClr val="FF0000"/>
              </a:solidFill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18" name="TextBox 2">
            <a:extLst>
              <a:ext uri="{FF2B5EF4-FFF2-40B4-BE49-F238E27FC236}">
                <a16:creationId xmlns:a16="http://schemas.microsoft.com/office/drawing/2014/main" xmlns="" id="{0F7F166D-C525-34CA-F634-360317E1622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76195" y="2059590"/>
            <a:ext cx="436310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2400" b="1" dirty="0" smtClean="0">
                <a:solidFill>
                  <a:srgbClr val="0000FF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柳树棵数</a:t>
            </a:r>
            <a:r>
              <a:rPr lang="en-US" altLang="zh-CN" sz="2400" b="1" dirty="0" smtClean="0">
                <a:solidFill>
                  <a:srgbClr val="0000FF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×2+</a:t>
            </a:r>
            <a:r>
              <a:rPr lang="zh-CN" altLang="en-US" sz="2400" b="1" dirty="0" smtClean="0">
                <a:solidFill>
                  <a:srgbClr val="0000FF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柳树棵数</a:t>
            </a:r>
            <a:r>
              <a:rPr lang="en-US" altLang="zh-CN" sz="2400" b="1" dirty="0" smtClean="0">
                <a:solidFill>
                  <a:srgbClr val="0000FF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=36</a:t>
            </a:r>
            <a:endParaRPr lang="zh-CN" altLang="en-US" sz="2400" b="1" dirty="0">
              <a:solidFill>
                <a:srgbClr val="0000FF"/>
              </a:solidFill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337578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/>
      <p:bldP spid="4" grpId="0"/>
      <p:bldP spid="5" grpId="0"/>
      <p:bldP spid="6" grpId="0"/>
      <p:bldP spid="17" grpId="0"/>
      <p:bldP spid="62" grpId="0"/>
      <p:bldP spid="1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12">
            <a:extLst>
              <a:ext uri="{FF2B5EF4-FFF2-40B4-BE49-F238E27FC236}">
                <a16:creationId xmlns:a16="http://schemas.microsoft.com/office/drawing/2014/main" xmlns="" id="{CCAD2BB3-3B15-0908-DB93-5E87F640653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31811" y="3981825"/>
            <a:ext cx="6578454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00000"/>
              </a:lnSpc>
              <a:spcBef>
                <a:spcPts val="0"/>
              </a:spcBef>
              <a:buFontTx/>
              <a:buNone/>
            </a:pPr>
            <a:r>
              <a:rPr lang="zh-CN" altLang="en-US" sz="2400" b="1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答：如果改用面积</a:t>
            </a:r>
            <a:r>
              <a:rPr lang="en-US" altLang="zh-CN" sz="2400" b="1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4dm²</a:t>
            </a:r>
            <a:r>
              <a:rPr lang="zh-CN" altLang="en-US" sz="2400" b="1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的方砖，至少需要</a:t>
            </a:r>
            <a:r>
              <a:rPr lang="en-US" altLang="zh-CN" sz="2400" b="1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216</a:t>
            </a:r>
            <a:r>
              <a:rPr lang="zh-CN" altLang="en-US" sz="2400" b="1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块。</a:t>
            </a:r>
          </a:p>
        </p:txBody>
      </p:sp>
      <p:sp>
        <p:nvSpPr>
          <p:cNvPr id="6" name="TextBox 2">
            <a:extLst>
              <a:ext uri="{FF2B5EF4-FFF2-40B4-BE49-F238E27FC236}">
                <a16:creationId xmlns:a16="http://schemas.microsoft.com/office/drawing/2014/main" xmlns="" id="{D10B6F38-2531-9FD5-3E4A-70252FAC311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48295" y="571833"/>
            <a:ext cx="8005006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(2)</a:t>
            </a:r>
            <a:r>
              <a:rPr lang="zh-CN" altLang="en-US" sz="2400" b="1" dirty="0">
                <a:latin typeface="宋体" panose="02010600030101010101" pitchFamily="2" charset="-122"/>
                <a:cs typeface="Times New Roman" panose="02020603050405020304" pitchFamily="18" charset="0"/>
              </a:rPr>
              <a:t>一间房子要用方砖铺地。</a:t>
            </a:r>
            <a:r>
              <a:rPr lang="zh-CN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用边长</a:t>
            </a:r>
            <a:r>
              <a:rPr lang="en-US" altLang="zh-C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3dm</a:t>
            </a:r>
            <a:r>
              <a:rPr lang="zh-CN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的方砖，需要</a:t>
            </a:r>
            <a:r>
              <a:rPr lang="en-US" altLang="zh-C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96</a:t>
            </a:r>
            <a:r>
              <a:rPr lang="zh-CN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块。如果改用面积</a:t>
            </a:r>
            <a:r>
              <a:rPr lang="en-US" altLang="zh-C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4dm²</a:t>
            </a:r>
            <a:r>
              <a:rPr lang="zh-CN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的方</a:t>
            </a:r>
            <a:r>
              <a:rPr lang="zh-CN" altLang="en-US" sz="2400" b="1" dirty="0">
                <a:latin typeface="宋体" panose="02010600030101010101" pitchFamily="2" charset="-122"/>
                <a:cs typeface="Times New Roman" panose="02020603050405020304" pitchFamily="18" charset="0"/>
              </a:rPr>
              <a:t>砖，至少需要多少块？</a:t>
            </a:r>
          </a:p>
        </p:txBody>
      </p:sp>
      <p:sp>
        <p:nvSpPr>
          <p:cNvPr id="7" name="TextBox 12">
            <a:extLst>
              <a:ext uri="{FF2B5EF4-FFF2-40B4-BE49-F238E27FC236}">
                <a16:creationId xmlns:a16="http://schemas.microsoft.com/office/drawing/2014/main" xmlns="" id="{0B95736C-7025-FC16-2C74-712F5E1C684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04243" y="2160781"/>
            <a:ext cx="3702837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00000"/>
              </a:lnSpc>
              <a:spcBef>
                <a:spcPts val="0"/>
              </a:spcBef>
              <a:buFontTx/>
              <a:buNone/>
            </a:pPr>
            <a:r>
              <a:rPr lang="zh-CN" altLang="en-US" sz="2400" b="1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解：设至少需要</a:t>
            </a:r>
            <a:r>
              <a:rPr lang="en-US" altLang="zh-CN" sz="2400" b="1" i="1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x</a:t>
            </a:r>
            <a:r>
              <a:rPr lang="zh-CN" altLang="en-US" sz="2400" b="1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块方砖。</a:t>
            </a:r>
          </a:p>
        </p:txBody>
      </p:sp>
      <p:sp>
        <p:nvSpPr>
          <p:cNvPr id="8" name="TextBox 12">
            <a:extLst>
              <a:ext uri="{FF2B5EF4-FFF2-40B4-BE49-F238E27FC236}">
                <a16:creationId xmlns:a16="http://schemas.microsoft.com/office/drawing/2014/main" xmlns="" id="{72B59D55-6EF7-B110-99F4-270817DECC1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52145" y="2616042"/>
            <a:ext cx="2374656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00000"/>
              </a:lnSpc>
              <a:spcBef>
                <a:spcPts val="0"/>
              </a:spcBef>
              <a:buFontTx/>
              <a:buNone/>
            </a:pPr>
            <a:r>
              <a:rPr lang="en-US" altLang="zh-CN" sz="24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4</a:t>
            </a:r>
            <a:r>
              <a:rPr lang="en-US" altLang="zh-CN" sz="2400" b="1" i="1" dirty="0" smtClean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x</a:t>
            </a:r>
            <a:r>
              <a:rPr lang="zh-CN" alt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＝</a:t>
            </a:r>
            <a:r>
              <a:rPr lang="en-US" altLang="zh-CN" sz="24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3×3×96</a:t>
            </a:r>
            <a:endParaRPr lang="en-US" altLang="zh-CN" sz="2400" b="1" dirty="0">
              <a:solidFill>
                <a:srgbClr val="FF0000"/>
              </a:solidFill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9" name="TextBox 12">
            <a:extLst>
              <a:ext uri="{FF2B5EF4-FFF2-40B4-BE49-F238E27FC236}">
                <a16:creationId xmlns:a16="http://schemas.microsoft.com/office/drawing/2014/main" xmlns="" id="{2EF4E885-E2DB-97E0-B56B-738277D415A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45575" y="3071303"/>
            <a:ext cx="2995552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00000"/>
              </a:lnSpc>
              <a:spcBef>
                <a:spcPts val="0"/>
              </a:spcBef>
              <a:buFontTx/>
              <a:buNone/>
            </a:pPr>
            <a:r>
              <a:rPr lang="en-US" altLang="zh-CN" sz="24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4</a:t>
            </a:r>
            <a:r>
              <a:rPr lang="en-US" altLang="zh-CN" sz="2400" b="1" i="1" dirty="0" smtClean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x</a:t>
            </a:r>
            <a:r>
              <a:rPr lang="en-US" altLang="zh-CN" sz="24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÷4</a:t>
            </a:r>
            <a:r>
              <a:rPr lang="zh-CN" alt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＝</a:t>
            </a:r>
            <a:r>
              <a:rPr lang="en-US" altLang="zh-CN" sz="24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864÷4</a:t>
            </a:r>
            <a:endParaRPr lang="en-US" altLang="zh-CN" sz="2400" b="1" dirty="0">
              <a:solidFill>
                <a:srgbClr val="FF0000"/>
              </a:solidFill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11" name="TextBox 12">
            <a:extLst>
              <a:ext uri="{FF2B5EF4-FFF2-40B4-BE49-F238E27FC236}">
                <a16:creationId xmlns:a16="http://schemas.microsoft.com/office/drawing/2014/main" xmlns="" id="{7C0BC721-C377-8C73-7AFF-FD64A79405F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12588" y="3526564"/>
            <a:ext cx="159389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00000"/>
              </a:lnSpc>
              <a:spcBef>
                <a:spcPts val="0"/>
              </a:spcBef>
              <a:buFontTx/>
              <a:buNone/>
            </a:pPr>
            <a:r>
              <a:rPr lang="en-US" altLang="zh-CN" sz="2400" b="1" i="1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x</a:t>
            </a:r>
            <a:r>
              <a:rPr lang="zh-CN" altLang="en-US" sz="2400" b="1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＝</a:t>
            </a:r>
            <a:r>
              <a:rPr lang="en-US" altLang="zh-CN" sz="2400" b="1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216</a:t>
            </a:r>
          </a:p>
        </p:txBody>
      </p:sp>
      <p:grpSp>
        <p:nvGrpSpPr>
          <p:cNvPr id="12" name="组合 11"/>
          <p:cNvGrpSpPr/>
          <p:nvPr/>
        </p:nvGrpSpPr>
        <p:grpSpPr>
          <a:xfrm>
            <a:off x="5269664" y="4623653"/>
            <a:ext cx="3874336" cy="430304"/>
            <a:chOff x="5304502" y="544377"/>
            <a:chExt cx="3874336" cy="430304"/>
          </a:xfrm>
        </p:grpSpPr>
        <p:sp>
          <p:nvSpPr>
            <p:cNvPr id="13" name="文本框 5"/>
            <p:cNvSpPr txBox="1"/>
            <p:nvPr/>
          </p:nvSpPr>
          <p:spPr>
            <a:xfrm>
              <a:off x="5690816" y="666904"/>
              <a:ext cx="3488022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1400" spc="300" dirty="0">
                  <a:ln w="0"/>
                  <a:latin typeface="黑体" pitchFamily="49" charset="-122"/>
                  <a:ea typeface="黑体" pitchFamily="49" charset="-122"/>
                  <a:cs typeface="Yuanti SC" panose="02010600040101010101" charset="-122"/>
                </a:rPr>
                <a:t>选自教材第</a:t>
              </a:r>
              <a:r>
                <a:rPr lang="en-US" altLang="zh-CN" sz="1400" spc="300" dirty="0">
                  <a:ln w="0"/>
                  <a:latin typeface="黑体" pitchFamily="49" charset="-122"/>
                  <a:ea typeface="黑体" pitchFamily="49" charset="-122"/>
                  <a:cs typeface="Yuanti SC" panose="02010600040101010101" charset="-122"/>
                </a:rPr>
                <a:t>73</a:t>
              </a:r>
              <a:r>
                <a:rPr lang="zh-CN" altLang="en-US" sz="1400" spc="300" dirty="0">
                  <a:ln w="0"/>
                  <a:latin typeface="黑体" pitchFamily="49" charset="-122"/>
                  <a:ea typeface="黑体" pitchFamily="49" charset="-122"/>
                  <a:cs typeface="Yuanti SC" panose="02010600040101010101" charset="-122"/>
                </a:rPr>
                <a:t>～</a:t>
              </a:r>
              <a:r>
                <a:rPr lang="en-US" altLang="zh-CN" sz="1400" spc="300" dirty="0">
                  <a:ln w="0"/>
                  <a:latin typeface="黑体" pitchFamily="49" charset="-122"/>
                  <a:ea typeface="黑体" pitchFamily="49" charset="-122"/>
                  <a:cs typeface="Yuanti SC" panose="02010600040101010101" charset="-122"/>
                </a:rPr>
                <a:t>74</a:t>
              </a:r>
              <a:r>
                <a:rPr lang="zh-CN" altLang="en-US" sz="1400" spc="300" dirty="0">
                  <a:ln w="0"/>
                  <a:latin typeface="黑体" pitchFamily="49" charset="-122"/>
                  <a:ea typeface="黑体" pitchFamily="49" charset="-122"/>
                  <a:cs typeface="Yuanti SC" panose="02010600040101010101" charset="-122"/>
                </a:rPr>
                <a:t>页练习</a:t>
              </a:r>
              <a:r>
                <a:rPr lang="zh-CN" altLang="en-US" sz="1400" spc="300" dirty="0" smtClean="0">
                  <a:ln w="0"/>
                  <a:latin typeface="黑体" pitchFamily="49" charset="-122"/>
                  <a:ea typeface="黑体" pitchFamily="49" charset="-122"/>
                  <a:cs typeface="Yuanti SC" panose="02010600040101010101" charset="-122"/>
                </a:rPr>
                <a:t>六第</a:t>
              </a:r>
              <a:r>
                <a:rPr lang="en-US" altLang="zh-CN" sz="1400" spc="300" dirty="0" smtClean="0">
                  <a:ln w="0"/>
                  <a:latin typeface="黑体" pitchFamily="49" charset="-122"/>
                  <a:ea typeface="黑体" pitchFamily="49" charset="-122"/>
                  <a:cs typeface="Yuanti SC" panose="02010600040101010101" charset="-122"/>
                </a:rPr>
                <a:t>1</a:t>
              </a:r>
              <a:r>
                <a:rPr lang="zh-CN" altLang="en-US" sz="1400" spc="300" dirty="0" smtClean="0">
                  <a:ln w="0"/>
                  <a:latin typeface="黑体" pitchFamily="49" charset="-122"/>
                  <a:ea typeface="黑体" pitchFamily="49" charset="-122"/>
                  <a:cs typeface="Yuanti SC" panose="02010600040101010101" charset="-122"/>
                </a:rPr>
                <a:t>题</a:t>
              </a:r>
              <a:endParaRPr kumimoji="1" lang="zh-CN" altLang="en-US" sz="1400" dirty="0">
                <a:latin typeface="黑体" pitchFamily="49" charset="-122"/>
                <a:ea typeface="黑体" pitchFamily="49" charset="-122"/>
              </a:endParaRPr>
            </a:p>
          </p:txBody>
        </p:sp>
        <p:pic>
          <p:nvPicPr>
            <p:cNvPr id="14" name="图片 13" descr="/Users/timebook007/Desktop/预览图_千图网_编号34849461.png预览图_千图网_编号34849461"/>
            <p:cNvPicPr>
              <a:picLocks noChangeAspect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>
            <a:xfrm rot="21084060" flipH="1">
              <a:off x="5304502" y="544377"/>
              <a:ext cx="412750" cy="412750"/>
            </a:xfrm>
            <a:prstGeom prst="rect">
              <a:avLst/>
            </a:prstGeom>
          </p:spPr>
        </p:pic>
      </p:grpSp>
      <p:sp>
        <p:nvSpPr>
          <p:cNvPr id="15" name="TextBox 2">
            <a:extLst>
              <a:ext uri="{FF2B5EF4-FFF2-40B4-BE49-F238E27FC236}">
                <a16:creationId xmlns:a16="http://schemas.microsoft.com/office/drawing/2014/main" xmlns="" id="{0F7F166D-C525-34CA-F634-360317E1622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31811" y="1705520"/>
            <a:ext cx="6421426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en-US"/>
            </a:defPPr>
            <a:lvl1pPr>
              <a:defRPr sz="2400" b="1">
                <a:solidFill>
                  <a:srgbClr val="00B05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defRPr>
            </a:lvl1pPr>
            <a:lvl2pPr marL="742950" indent="-285750" eaLnBrk="0" hangingPunct="0">
              <a:defRPr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en-US" dirty="0">
                <a:solidFill>
                  <a:srgbClr val="0000FF"/>
                </a:solidFill>
              </a:rPr>
              <a:t>边长</a:t>
            </a:r>
            <a:r>
              <a:rPr lang="en-US" altLang="zh-CN" dirty="0">
                <a:solidFill>
                  <a:srgbClr val="0000FF"/>
                </a:solidFill>
              </a:rPr>
              <a:t>3 </a:t>
            </a:r>
            <a:r>
              <a:rPr lang="en-US" altLang="zh-CN" dirty="0" err="1">
                <a:solidFill>
                  <a:srgbClr val="0000FF"/>
                </a:solidFill>
              </a:rPr>
              <a:t>dm</a:t>
            </a:r>
            <a:r>
              <a:rPr lang="zh-CN" altLang="en-US" dirty="0">
                <a:solidFill>
                  <a:srgbClr val="0000FF"/>
                </a:solidFill>
              </a:rPr>
              <a:t>的方砖面积</a:t>
            </a:r>
            <a:r>
              <a:rPr lang="en-US" altLang="zh-CN" dirty="0">
                <a:solidFill>
                  <a:srgbClr val="0000FF"/>
                </a:solidFill>
              </a:rPr>
              <a:t>×96=4×</a:t>
            </a:r>
            <a:r>
              <a:rPr lang="zh-CN" altLang="en-US" dirty="0">
                <a:solidFill>
                  <a:srgbClr val="0000FF"/>
                </a:solidFill>
              </a:rPr>
              <a:t>需要的块数</a:t>
            </a:r>
          </a:p>
        </p:txBody>
      </p:sp>
    </p:spTree>
    <p:extLst>
      <p:ext uri="{BB962C8B-B14F-4D97-AF65-F5344CB8AC3E}">
        <p14:creationId xmlns:p14="http://schemas.microsoft.com/office/powerpoint/2010/main" val="39897235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  <p:bldP spid="8" grpId="0"/>
      <p:bldP spid="9" grpId="0"/>
      <p:bldP spid="11" grpId="0"/>
      <p:bldP spid="1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Box 12">
            <a:extLst>
              <a:ext uri="{FF2B5EF4-FFF2-40B4-BE49-F238E27FC236}">
                <a16:creationId xmlns:a16="http://schemas.microsoft.com/office/drawing/2014/main" xmlns="" id="{86B94B14-B0FF-F25C-61A8-FF8082C1A35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46135" y="4133451"/>
            <a:ext cx="354244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00000"/>
              </a:lnSpc>
              <a:spcBef>
                <a:spcPts val="0"/>
              </a:spcBef>
              <a:buFontTx/>
              <a:buNone/>
            </a:pPr>
            <a:r>
              <a:rPr lang="zh-CN" altLang="en-US" sz="2400" b="1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答：</a:t>
            </a:r>
            <a:r>
              <a:rPr lang="zh-CN" altLang="en-US" sz="2400" b="1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这</a:t>
            </a:r>
            <a:r>
              <a:rPr lang="zh-CN" altLang="en-US" sz="2400" b="1" smtClean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只</a:t>
            </a:r>
            <a:r>
              <a:rPr lang="zh-CN" altLang="en-US" sz="2400" b="1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鹦鹉</a:t>
            </a:r>
            <a:r>
              <a:rPr lang="zh-CN" altLang="en-US" sz="2400" b="1" smtClean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重</a:t>
            </a:r>
            <a:r>
              <a:rPr lang="en-US" altLang="zh-CN" sz="2400" b="1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106</a:t>
            </a:r>
            <a:r>
              <a:rPr lang="zh-CN" altLang="en-US" sz="2400" b="1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克。</a:t>
            </a:r>
          </a:p>
        </p:txBody>
      </p:sp>
      <p:sp>
        <p:nvSpPr>
          <p:cNvPr id="16" name="TextBox 2">
            <a:extLst>
              <a:ext uri="{FF2B5EF4-FFF2-40B4-BE49-F238E27FC236}">
                <a16:creationId xmlns:a16="http://schemas.microsoft.com/office/drawing/2014/main" xmlns="" id="{31B734BE-003B-D548-0D58-17EDE292B4A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9907" y="626172"/>
            <a:ext cx="8323271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(3)</a:t>
            </a:r>
            <a:r>
              <a:rPr lang="zh-CN" altLang="en-US" sz="2400" b="1" dirty="0">
                <a:latin typeface="宋体" panose="02010600030101010101" pitchFamily="2" charset="-122"/>
                <a:cs typeface="Times New Roman" panose="02020603050405020304" pitchFamily="18" charset="0"/>
              </a:rPr>
              <a:t>世界上体重最轻的鸟是蜂鸟。一只</a:t>
            </a:r>
            <a:r>
              <a:rPr lang="zh-CN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蜂鸟重</a:t>
            </a:r>
            <a:r>
              <a:rPr lang="en-US" altLang="zh-C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2.1g</a:t>
            </a:r>
            <a:r>
              <a:rPr lang="zh-CN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，一</a:t>
            </a:r>
            <a:r>
              <a:rPr lang="zh-CN" alt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只</a:t>
            </a:r>
            <a:r>
              <a:rPr lang="zh-CN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鹦鹉</a:t>
            </a:r>
            <a:r>
              <a:rPr lang="zh-CN" alt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的</a:t>
            </a:r>
            <a:r>
              <a:rPr lang="zh-CN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体重减少</a:t>
            </a:r>
            <a:r>
              <a:rPr lang="en-US" altLang="zh-C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1g</a:t>
            </a:r>
            <a:r>
              <a:rPr lang="zh-CN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，刚好是这只蜂鸟的</a:t>
            </a:r>
            <a:r>
              <a:rPr lang="en-US" altLang="zh-C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50</a:t>
            </a:r>
            <a:r>
              <a:rPr lang="zh-CN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倍</a:t>
            </a:r>
            <a:r>
              <a:rPr lang="zh-CN" altLang="en-US" sz="2400" b="1" dirty="0">
                <a:latin typeface="宋体" panose="02010600030101010101" pitchFamily="2" charset="-122"/>
                <a:cs typeface="Times New Roman" panose="02020603050405020304" pitchFamily="18" charset="0"/>
              </a:rPr>
              <a:t>。这</a:t>
            </a:r>
            <a:r>
              <a:rPr lang="zh-CN" altLang="en-US" sz="2400" b="1" dirty="0" smtClean="0">
                <a:latin typeface="宋体" panose="02010600030101010101" pitchFamily="2" charset="-122"/>
                <a:cs typeface="Times New Roman" panose="02020603050405020304" pitchFamily="18" charset="0"/>
              </a:rPr>
              <a:t>只</a:t>
            </a:r>
            <a:r>
              <a:rPr lang="zh-CN" altLang="en-US" sz="2400" b="1" dirty="0">
                <a:latin typeface="宋体" panose="02010600030101010101" pitchFamily="2" charset="-122"/>
                <a:cs typeface="Times New Roman" panose="02020603050405020304" pitchFamily="18" charset="0"/>
              </a:rPr>
              <a:t>鹦鹉</a:t>
            </a:r>
            <a:r>
              <a:rPr lang="zh-CN" altLang="en-US" sz="2400" b="1" dirty="0" smtClean="0">
                <a:latin typeface="宋体" panose="02010600030101010101" pitchFamily="2" charset="-122"/>
                <a:cs typeface="Times New Roman" panose="02020603050405020304" pitchFamily="18" charset="0"/>
              </a:rPr>
              <a:t>重</a:t>
            </a:r>
            <a:r>
              <a:rPr lang="zh-CN" altLang="en-US" sz="2400" b="1" dirty="0">
                <a:latin typeface="宋体" panose="02010600030101010101" pitchFamily="2" charset="-122"/>
                <a:cs typeface="Times New Roman" panose="02020603050405020304" pitchFamily="18" charset="0"/>
              </a:rPr>
              <a:t>多少克？</a:t>
            </a:r>
          </a:p>
        </p:txBody>
      </p:sp>
      <p:sp>
        <p:nvSpPr>
          <p:cNvPr id="17" name="TextBox 12">
            <a:extLst>
              <a:ext uri="{FF2B5EF4-FFF2-40B4-BE49-F238E27FC236}">
                <a16:creationId xmlns:a16="http://schemas.microsoft.com/office/drawing/2014/main" xmlns="" id="{126F4321-F19F-C09E-CF24-4552FD38E4D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00661" y="2192422"/>
            <a:ext cx="3702837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00000"/>
              </a:lnSpc>
              <a:spcBef>
                <a:spcPts val="0"/>
              </a:spcBef>
              <a:buFontTx/>
              <a:buNone/>
            </a:pPr>
            <a:r>
              <a:rPr lang="zh-CN" altLang="en-US" sz="2400" b="1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解：设这</a:t>
            </a:r>
            <a:r>
              <a:rPr lang="zh-CN" alt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只</a:t>
            </a:r>
            <a:r>
              <a:rPr lang="zh-CN" altLang="en-US" sz="2400" b="1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鹦鹉</a:t>
            </a:r>
            <a:r>
              <a:rPr lang="zh-CN" alt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重</a:t>
            </a:r>
            <a:r>
              <a:rPr lang="en-US" altLang="zh-CN" sz="2400" b="1" i="1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x</a:t>
            </a:r>
            <a:r>
              <a:rPr lang="en-US" altLang="zh-CN" sz="2400" b="1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 g</a:t>
            </a:r>
            <a:r>
              <a:rPr lang="zh-CN" altLang="en-US" sz="2400" b="1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。</a:t>
            </a:r>
          </a:p>
        </p:txBody>
      </p:sp>
      <p:sp>
        <p:nvSpPr>
          <p:cNvPr id="18" name="TextBox 12">
            <a:extLst>
              <a:ext uri="{FF2B5EF4-FFF2-40B4-BE49-F238E27FC236}">
                <a16:creationId xmlns:a16="http://schemas.microsoft.com/office/drawing/2014/main" xmlns="" id="{FC495568-BECF-0DF5-BE40-DE1B5950629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45183" y="2677679"/>
            <a:ext cx="2374656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00000"/>
              </a:lnSpc>
              <a:spcBef>
                <a:spcPts val="0"/>
              </a:spcBef>
              <a:buFontTx/>
              <a:buNone/>
            </a:pPr>
            <a:r>
              <a:rPr lang="en-US" altLang="zh-CN" sz="2400" b="1" i="1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x</a:t>
            </a:r>
            <a:r>
              <a:rPr lang="en-US" altLang="zh-CN" sz="2400" b="1" dirty="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–</a:t>
            </a:r>
            <a:r>
              <a:rPr lang="en-US" altLang="zh-CN" sz="2400" b="1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1</a:t>
            </a:r>
            <a:r>
              <a:rPr lang="zh-CN" altLang="en-US" sz="2400" b="1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＝</a:t>
            </a:r>
            <a:r>
              <a:rPr lang="en-US" altLang="zh-CN" sz="2400" b="1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50×2.1</a:t>
            </a:r>
          </a:p>
        </p:txBody>
      </p:sp>
      <p:sp>
        <p:nvSpPr>
          <p:cNvPr id="19" name="TextBox 12">
            <a:extLst>
              <a:ext uri="{FF2B5EF4-FFF2-40B4-BE49-F238E27FC236}">
                <a16:creationId xmlns:a16="http://schemas.microsoft.com/office/drawing/2014/main" xmlns="" id="{FE48CA8F-9D49-946A-5BA6-D5E0EC5C57A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55129" y="3648193"/>
            <a:ext cx="159389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00000"/>
              </a:lnSpc>
              <a:spcBef>
                <a:spcPts val="0"/>
              </a:spcBef>
              <a:buFontTx/>
              <a:buNone/>
            </a:pPr>
            <a:r>
              <a:rPr lang="en-US" altLang="zh-CN" sz="2400" b="1" i="1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x</a:t>
            </a:r>
            <a:r>
              <a:rPr lang="zh-CN" altLang="en-US" sz="2400" b="1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＝</a:t>
            </a:r>
            <a:r>
              <a:rPr lang="en-US" altLang="zh-CN" sz="2400" b="1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106</a:t>
            </a:r>
          </a:p>
        </p:txBody>
      </p:sp>
      <p:sp>
        <p:nvSpPr>
          <p:cNvPr id="20" name="TextBox 12">
            <a:extLst>
              <a:ext uri="{FF2B5EF4-FFF2-40B4-BE49-F238E27FC236}">
                <a16:creationId xmlns:a16="http://schemas.microsoft.com/office/drawing/2014/main" xmlns="" id="{9D73D469-F5F4-284B-07BD-EB8AC526D32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45183" y="3162936"/>
            <a:ext cx="2374656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00000"/>
              </a:lnSpc>
              <a:spcBef>
                <a:spcPts val="0"/>
              </a:spcBef>
              <a:buFontTx/>
              <a:buNone/>
            </a:pPr>
            <a:r>
              <a:rPr lang="en-US" altLang="zh-CN" sz="2400" b="1" i="1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x</a:t>
            </a:r>
            <a:r>
              <a:rPr lang="en-US" altLang="zh-CN" sz="2400" b="1" dirty="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–</a:t>
            </a:r>
            <a:r>
              <a:rPr lang="en-US" altLang="zh-CN" sz="2400" b="1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1</a:t>
            </a:r>
            <a:r>
              <a:rPr lang="zh-CN" altLang="en-US" sz="2400" b="1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＝</a:t>
            </a:r>
            <a:r>
              <a:rPr lang="en-US" altLang="zh-CN" sz="2400" b="1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105</a:t>
            </a:r>
          </a:p>
        </p:txBody>
      </p:sp>
      <p:grpSp>
        <p:nvGrpSpPr>
          <p:cNvPr id="22" name="组合 21"/>
          <p:cNvGrpSpPr/>
          <p:nvPr/>
        </p:nvGrpSpPr>
        <p:grpSpPr>
          <a:xfrm>
            <a:off x="5269664" y="4623653"/>
            <a:ext cx="3874336" cy="430304"/>
            <a:chOff x="5304502" y="544377"/>
            <a:chExt cx="3874336" cy="430304"/>
          </a:xfrm>
        </p:grpSpPr>
        <p:sp>
          <p:nvSpPr>
            <p:cNvPr id="23" name="文本框 5"/>
            <p:cNvSpPr txBox="1"/>
            <p:nvPr/>
          </p:nvSpPr>
          <p:spPr>
            <a:xfrm>
              <a:off x="5690816" y="666904"/>
              <a:ext cx="3488022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1400" spc="300" dirty="0">
                  <a:ln w="0"/>
                  <a:latin typeface="黑体" pitchFamily="49" charset="-122"/>
                  <a:ea typeface="黑体" pitchFamily="49" charset="-122"/>
                  <a:cs typeface="Yuanti SC" panose="02010600040101010101" charset="-122"/>
                </a:rPr>
                <a:t>选自教材第</a:t>
              </a:r>
              <a:r>
                <a:rPr lang="en-US" altLang="zh-CN" sz="1400" spc="300" dirty="0">
                  <a:ln w="0"/>
                  <a:latin typeface="黑体" pitchFamily="49" charset="-122"/>
                  <a:ea typeface="黑体" pitchFamily="49" charset="-122"/>
                  <a:cs typeface="Yuanti SC" panose="02010600040101010101" charset="-122"/>
                </a:rPr>
                <a:t>73</a:t>
              </a:r>
              <a:r>
                <a:rPr lang="zh-CN" altLang="en-US" sz="1400" spc="300" dirty="0">
                  <a:ln w="0"/>
                  <a:latin typeface="黑体" pitchFamily="49" charset="-122"/>
                  <a:ea typeface="黑体" pitchFamily="49" charset="-122"/>
                  <a:cs typeface="Yuanti SC" panose="02010600040101010101" charset="-122"/>
                </a:rPr>
                <a:t>～</a:t>
              </a:r>
              <a:r>
                <a:rPr lang="en-US" altLang="zh-CN" sz="1400" spc="300" dirty="0">
                  <a:ln w="0"/>
                  <a:latin typeface="黑体" pitchFamily="49" charset="-122"/>
                  <a:ea typeface="黑体" pitchFamily="49" charset="-122"/>
                  <a:cs typeface="Yuanti SC" panose="02010600040101010101" charset="-122"/>
                </a:rPr>
                <a:t>74</a:t>
              </a:r>
              <a:r>
                <a:rPr lang="zh-CN" altLang="en-US" sz="1400" spc="300" dirty="0">
                  <a:ln w="0"/>
                  <a:latin typeface="黑体" pitchFamily="49" charset="-122"/>
                  <a:ea typeface="黑体" pitchFamily="49" charset="-122"/>
                  <a:cs typeface="Yuanti SC" panose="02010600040101010101" charset="-122"/>
                </a:rPr>
                <a:t>页练习</a:t>
              </a:r>
              <a:r>
                <a:rPr lang="zh-CN" altLang="en-US" sz="1400" spc="300" dirty="0" smtClean="0">
                  <a:ln w="0"/>
                  <a:latin typeface="黑体" pitchFamily="49" charset="-122"/>
                  <a:ea typeface="黑体" pitchFamily="49" charset="-122"/>
                  <a:cs typeface="Yuanti SC" panose="02010600040101010101" charset="-122"/>
                </a:rPr>
                <a:t>六第</a:t>
              </a:r>
              <a:r>
                <a:rPr lang="en-US" altLang="zh-CN" sz="1400" spc="300" dirty="0" smtClean="0">
                  <a:ln w="0"/>
                  <a:latin typeface="黑体" pitchFamily="49" charset="-122"/>
                  <a:ea typeface="黑体" pitchFamily="49" charset="-122"/>
                  <a:cs typeface="Yuanti SC" panose="02010600040101010101" charset="-122"/>
                </a:rPr>
                <a:t>1</a:t>
              </a:r>
              <a:r>
                <a:rPr lang="zh-CN" altLang="en-US" sz="1400" spc="300" dirty="0" smtClean="0">
                  <a:ln w="0"/>
                  <a:latin typeface="黑体" pitchFamily="49" charset="-122"/>
                  <a:ea typeface="黑体" pitchFamily="49" charset="-122"/>
                  <a:cs typeface="Yuanti SC" panose="02010600040101010101" charset="-122"/>
                </a:rPr>
                <a:t>题</a:t>
              </a:r>
              <a:endParaRPr kumimoji="1" lang="zh-CN" altLang="en-US" sz="1400" dirty="0">
                <a:latin typeface="黑体" pitchFamily="49" charset="-122"/>
                <a:ea typeface="黑体" pitchFamily="49" charset="-122"/>
              </a:endParaRPr>
            </a:p>
          </p:txBody>
        </p:sp>
        <p:pic>
          <p:nvPicPr>
            <p:cNvPr id="24" name="图片 23" descr="/Users/timebook007/Desktop/预览图_千图网_编号34849461.png预览图_千图网_编号34849461"/>
            <p:cNvPicPr>
              <a:picLocks noChangeAspect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>
            <a:xfrm rot="21084060" flipH="1">
              <a:off x="5304502" y="544377"/>
              <a:ext cx="412750" cy="412750"/>
            </a:xfrm>
            <a:prstGeom prst="rect">
              <a:avLst/>
            </a:prstGeom>
          </p:spPr>
        </p:pic>
      </p:grpSp>
      <p:sp>
        <p:nvSpPr>
          <p:cNvPr id="27" name="TextBox 2">
            <a:extLst>
              <a:ext uri="{FF2B5EF4-FFF2-40B4-BE49-F238E27FC236}">
                <a16:creationId xmlns:a16="http://schemas.microsoft.com/office/drawing/2014/main" xmlns="" id="{0F7F166D-C525-34CA-F634-360317E1622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15576" y="1707165"/>
            <a:ext cx="4073004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en-US"/>
            </a:defPPr>
            <a:lvl1pPr>
              <a:defRPr sz="2400" b="1">
                <a:solidFill>
                  <a:srgbClr val="00B05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defRPr>
            </a:lvl1pPr>
            <a:lvl2pPr marL="742950" indent="-285750" eaLnBrk="0" hangingPunct="0">
              <a:defRPr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en-US" dirty="0">
                <a:solidFill>
                  <a:srgbClr val="0000FF"/>
                </a:solidFill>
              </a:rPr>
              <a:t>鹦鹉</a:t>
            </a:r>
            <a:r>
              <a:rPr lang="zh-CN" altLang="en-US" dirty="0" smtClean="0">
                <a:solidFill>
                  <a:srgbClr val="0000FF"/>
                </a:solidFill>
              </a:rPr>
              <a:t>体重</a:t>
            </a:r>
            <a:r>
              <a:rPr lang="zh-CN" altLang="en-US" dirty="0" smtClean="0">
                <a:solidFill>
                  <a:srgbClr val="0000FF"/>
                </a:solidFill>
              </a:rPr>
              <a:t>－</a:t>
            </a:r>
            <a:r>
              <a:rPr lang="en-US" altLang="zh-CN" dirty="0" smtClean="0">
                <a:solidFill>
                  <a:srgbClr val="0000FF"/>
                </a:solidFill>
              </a:rPr>
              <a:t>1=</a:t>
            </a:r>
            <a:r>
              <a:rPr lang="zh-CN" altLang="en-US" dirty="0" smtClean="0">
                <a:solidFill>
                  <a:srgbClr val="0000FF"/>
                </a:solidFill>
              </a:rPr>
              <a:t>蜂鸟体重</a:t>
            </a:r>
            <a:r>
              <a:rPr lang="en-US" altLang="zh-CN" dirty="0" smtClean="0">
                <a:solidFill>
                  <a:srgbClr val="0000FF"/>
                </a:solidFill>
              </a:rPr>
              <a:t>×50</a:t>
            </a:r>
            <a:endParaRPr lang="zh-CN" altLang="en-US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560651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7" grpId="0"/>
      <p:bldP spid="18" grpId="0"/>
      <p:bldP spid="19" grpId="0"/>
      <p:bldP spid="20" grpId="0"/>
      <p:bldP spid="2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7" name="组合 66"/>
          <p:cNvGrpSpPr/>
          <p:nvPr/>
        </p:nvGrpSpPr>
        <p:grpSpPr>
          <a:xfrm>
            <a:off x="467882" y="520698"/>
            <a:ext cx="405578" cy="523220"/>
            <a:chOff x="152631" y="723992"/>
            <a:chExt cx="405578" cy="523220"/>
          </a:xfrm>
        </p:grpSpPr>
        <p:sp>
          <p:nvSpPr>
            <p:cNvPr id="68" name="椭圆 67"/>
            <p:cNvSpPr/>
            <p:nvPr/>
          </p:nvSpPr>
          <p:spPr>
            <a:xfrm>
              <a:off x="152631" y="811865"/>
              <a:ext cx="405578" cy="406800"/>
            </a:xfrm>
            <a:prstGeom prst="ellipse">
              <a:avLst/>
            </a:prstGeom>
            <a:solidFill>
              <a:srgbClr val="FFC000"/>
            </a:solidFill>
            <a:ln>
              <a:solidFill>
                <a:srgbClr val="FF99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9" name="矩形 68"/>
            <p:cNvSpPr/>
            <p:nvPr/>
          </p:nvSpPr>
          <p:spPr>
            <a:xfrm>
              <a:off x="172517" y="723992"/>
              <a:ext cx="365806" cy="52322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US" altLang="zh-CN" sz="2800" b="1" cap="none" spc="0" dirty="0">
                  <a:ln w="0"/>
                  <a:solidFill>
                    <a:schemeClr val="bg1"/>
                  </a:solidFill>
                  <a:latin typeface="黑体" pitchFamily="49" charset="-122"/>
                  <a:ea typeface="黑体" pitchFamily="49" charset="-122"/>
                  <a:cs typeface="Times New Roman" panose="02020603050405020304" pitchFamily="18" charset="0"/>
                </a:rPr>
                <a:t>2</a:t>
              </a:r>
              <a:endParaRPr lang="zh-CN" altLang="en-US" sz="2800" b="1" cap="none" spc="0" dirty="0">
                <a:ln w="0"/>
                <a:solidFill>
                  <a:schemeClr val="bg1"/>
                </a:solidFill>
                <a:latin typeface="黑体" pitchFamily="49" charset="-122"/>
                <a:ea typeface="黑体" pitchFamily="49" charset="-122"/>
              </a:endParaRPr>
            </a:p>
          </p:txBody>
        </p:sp>
      </p:grpSp>
      <p:sp>
        <p:nvSpPr>
          <p:cNvPr id="27" name="矩形 26"/>
          <p:cNvSpPr/>
          <p:nvPr/>
        </p:nvSpPr>
        <p:spPr>
          <a:xfrm>
            <a:off x="873460" y="520698"/>
            <a:ext cx="7794290" cy="4905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>
              <a:lnSpc>
                <a:spcPct val="125000"/>
              </a:lnSpc>
            </a:pPr>
            <a:r>
              <a:rPr lang="zh-CN" altLang="en-US" sz="2400" b="1" dirty="0"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解方程。</a:t>
            </a:r>
          </a:p>
        </p:txBody>
      </p:sp>
      <p:sp>
        <p:nvSpPr>
          <p:cNvPr id="2" name="矩形 1">
            <a:extLst>
              <a:ext uri="{FF2B5EF4-FFF2-40B4-BE49-F238E27FC236}">
                <a16:creationId xmlns:a16="http://schemas.microsoft.com/office/drawing/2014/main" xmlns="" id="{A30A421F-DA75-1DBB-6CEE-CDE89A08EF98}"/>
              </a:ext>
            </a:extLst>
          </p:cNvPr>
          <p:cNvSpPr/>
          <p:nvPr/>
        </p:nvSpPr>
        <p:spPr>
          <a:xfrm>
            <a:off x="853574" y="1248544"/>
            <a:ext cx="1594250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>
              <a:lnSpc>
                <a:spcPct val="125000"/>
              </a:lnSpc>
            </a:pPr>
            <a:r>
              <a:rPr lang="en-US" altLang="zh-CN" sz="2400" b="1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6</a:t>
            </a:r>
            <a:r>
              <a:rPr lang="en-US" altLang="zh-CN" sz="2400" b="1" i="1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x</a:t>
            </a:r>
            <a:r>
              <a:rPr lang="en-US" altLang="zh-CN" sz="2400" b="1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–</a:t>
            </a:r>
            <a:r>
              <a:rPr lang="en-US" altLang="zh-CN" sz="2400" b="1" i="1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x</a:t>
            </a:r>
            <a:r>
              <a:rPr lang="en-US" altLang="zh-CN" sz="2400" b="1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=75</a:t>
            </a:r>
            <a:endParaRPr lang="zh-CN" altLang="en-US" sz="2400" b="1" dirty="0"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3" name="矩形 2">
            <a:extLst>
              <a:ext uri="{FF2B5EF4-FFF2-40B4-BE49-F238E27FC236}">
                <a16:creationId xmlns:a16="http://schemas.microsoft.com/office/drawing/2014/main" xmlns="" id="{0B5117E1-86A7-9A59-A77A-4DA3CCBD73B1}"/>
              </a:ext>
            </a:extLst>
          </p:cNvPr>
          <p:cNvSpPr/>
          <p:nvPr/>
        </p:nvSpPr>
        <p:spPr>
          <a:xfrm>
            <a:off x="3774875" y="1248543"/>
            <a:ext cx="1594250" cy="5107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>
              <a:lnSpc>
                <a:spcPct val="125000"/>
              </a:lnSpc>
            </a:pPr>
            <a:r>
              <a:rPr lang="en-US" altLang="zh-CN" sz="2400" b="1" i="1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y</a:t>
            </a:r>
            <a:r>
              <a:rPr lang="en-US" altLang="zh-CN" sz="2400" b="1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+3</a:t>
            </a:r>
            <a:r>
              <a:rPr lang="en-US" altLang="zh-CN" sz="2400" b="1" i="1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y</a:t>
            </a:r>
            <a:r>
              <a:rPr lang="en-US" altLang="zh-CN" sz="2400" b="1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=24.4</a:t>
            </a:r>
            <a:endParaRPr lang="zh-CN" altLang="en-US" sz="2400" b="1" dirty="0"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4" name="矩形 3">
            <a:extLst>
              <a:ext uri="{FF2B5EF4-FFF2-40B4-BE49-F238E27FC236}">
                <a16:creationId xmlns:a16="http://schemas.microsoft.com/office/drawing/2014/main" xmlns="" id="{3C137E30-C063-AC05-1854-FE014515F65E}"/>
              </a:ext>
            </a:extLst>
          </p:cNvPr>
          <p:cNvSpPr/>
          <p:nvPr/>
        </p:nvSpPr>
        <p:spPr>
          <a:xfrm>
            <a:off x="6485162" y="1248112"/>
            <a:ext cx="1594250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>
              <a:lnSpc>
                <a:spcPct val="125000"/>
              </a:lnSpc>
            </a:pPr>
            <a:r>
              <a:rPr lang="en-US" altLang="zh-CN" sz="2400" b="1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3</a:t>
            </a:r>
            <a:r>
              <a:rPr lang="en-US" altLang="zh-CN" sz="2400" b="1" i="1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x</a:t>
            </a:r>
            <a:r>
              <a:rPr lang="en-US" altLang="zh-CN" sz="2400" b="1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–8=25</a:t>
            </a:r>
            <a:endParaRPr lang="zh-CN" altLang="en-US" sz="2400" b="1" dirty="0"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5" name="矩形 4">
            <a:extLst>
              <a:ext uri="{FF2B5EF4-FFF2-40B4-BE49-F238E27FC236}">
                <a16:creationId xmlns:a16="http://schemas.microsoft.com/office/drawing/2014/main" xmlns="" id="{9BAF2400-1D1B-E9A0-54E5-BE325B2CFF9B}"/>
              </a:ext>
            </a:extLst>
          </p:cNvPr>
          <p:cNvSpPr/>
          <p:nvPr/>
        </p:nvSpPr>
        <p:spPr>
          <a:xfrm>
            <a:off x="853574" y="2662499"/>
            <a:ext cx="1594250" cy="5107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>
              <a:lnSpc>
                <a:spcPct val="125000"/>
              </a:lnSpc>
            </a:pPr>
            <a:r>
              <a:rPr lang="en-US" altLang="zh-CN" sz="2400" b="1" i="1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x</a:t>
            </a:r>
            <a:r>
              <a:rPr lang="en-US" altLang="zh-CN" sz="2400" b="1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÷6=3.5</a:t>
            </a:r>
            <a:endParaRPr lang="zh-CN" altLang="en-US" sz="2400" b="1" dirty="0"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6" name="矩形 5">
            <a:extLst>
              <a:ext uri="{FF2B5EF4-FFF2-40B4-BE49-F238E27FC236}">
                <a16:creationId xmlns:a16="http://schemas.microsoft.com/office/drawing/2014/main" xmlns="" id="{0E46401E-5C53-0973-0CF8-60A08218E400}"/>
              </a:ext>
            </a:extLst>
          </p:cNvPr>
          <p:cNvSpPr/>
          <p:nvPr/>
        </p:nvSpPr>
        <p:spPr>
          <a:xfrm>
            <a:off x="3774875" y="2662498"/>
            <a:ext cx="1594250" cy="5107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>
              <a:lnSpc>
                <a:spcPct val="125000"/>
              </a:lnSpc>
            </a:pPr>
            <a:r>
              <a:rPr lang="en-US" altLang="zh-CN" sz="2400" b="1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8+8</a:t>
            </a:r>
            <a:r>
              <a:rPr lang="en-US" altLang="zh-CN" sz="2400" b="1" i="1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x</a:t>
            </a:r>
            <a:r>
              <a:rPr lang="en-US" altLang="zh-CN" sz="2400" b="1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=88</a:t>
            </a:r>
            <a:endParaRPr lang="zh-CN" altLang="en-US" sz="2400" b="1" dirty="0"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7" name="矩形 6">
            <a:extLst>
              <a:ext uri="{FF2B5EF4-FFF2-40B4-BE49-F238E27FC236}">
                <a16:creationId xmlns:a16="http://schemas.microsoft.com/office/drawing/2014/main" xmlns="" id="{953FC6F7-1390-4C43-E844-45FE33FC0F8F}"/>
              </a:ext>
            </a:extLst>
          </p:cNvPr>
          <p:cNvSpPr/>
          <p:nvPr/>
        </p:nvSpPr>
        <p:spPr>
          <a:xfrm>
            <a:off x="6485162" y="2662067"/>
            <a:ext cx="1849946" cy="5107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>
              <a:lnSpc>
                <a:spcPct val="125000"/>
              </a:lnSpc>
            </a:pPr>
            <a:r>
              <a:rPr lang="en-US" altLang="zh-CN" sz="2400" b="1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7.2</a:t>
            </a:r>
            <a:r>
              <a:rPr lang="en-US" altLang="zh-CN" sz="2400" b="1" i="1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x</a:t>
            </a:r>
            <a:r>
              <a:rPr lang="en-US" altLang="zh-CN" sz="2400" b="1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+2.8</a:t>
            </a:r>
            <a:r>
              <a:rPr lang="en-US" altLang="zh-CN" sz="2400" b="1" i="1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x</a:t>
            </a:r>
            <a:r>
              <a:rPr lang="en-US" altLang="zh-CN" sz="2400" b="1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=9</a:t>
            </a:r>
            <a:endParaRPr lang="zh-CN" altLang="en-US" sz="2400" b="1" dirty="0"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8" name="矩形 7">
            <a:extLst>
              <a:ext uri="{FF2B5EF4-FFF2-40B4-BE49-F238E27FC236}">
                <a16:creationId xmlns:a16="http://schemas.microsoft.com/office/drawing/2014/main" xmlns="" id="{28B373AF-C1FA-99FC-9914-036FA7385BA7}"/>
              </a:ext>
            </a:extLst>
          </p:cNvPr>
          <p:cNvSpPr/>
          <p:nvPr/>
        </p:nvSpPr>
        <p:spPr>
          <a:xfrm>
            <a:off x="505831" y="1623188"/>
            <a:ext cx="1594250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>
              <a:lnSpc>
                <a:spcPct val="125000"/>
              </a:lnSpc>
            </a:pPr>
            <a:r>
              <a:rPr lang="zh-CN" altLang="en-US" sz="2400" b="1" dirty="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解：</a:t>
            </a:r>
            <a:r>
              <a:rPr lang="en-US" altLang="zh-CN" sz="24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5</a:t>
            </a:r>
            <a:r>
              <a:rPr lang="en-US" altLang="zh-CN" sz="2400" b="1" i="1" dirty="0" smtClean="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x</a:t>
            </a:r>
            <a:r>
              <a:rPr lang="en-US" altLang="zh-CN" sz="24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=75</a:t>
            </a:r>
            <a:endParaRPr lang="zh-CN" altLang="en-US" sz="2400" b="1" dirty="0">
              <a:solidFill>
                <a:srgbClr val="FF0000"/>
              </a:solidFill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9" name="矩形 8">
            <a:extLst>
              <a:ext uri="{FF2B5EF4-FFF2-40B4-BE49-F238E27FC236}">
                <a16:creationId xmlns:a16="http://schemas.microsoft.com/office/drawing/2014/main" xmlns="" id="{8F16E181-705D-BCCB-0C72-3F179906820C}"/>
              </a:ext>
            </a:extLst>
          </p:cNvPr>
          <p:cNvSpPr/>
          <p:nvPr/>
        </p:nvSpPr>
        <p:spPr>
          <a:xfrm>
            <a:off x="1275605" y="1950305"/>
            <a:ext cx="1594250" cy="5107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>
              <a:lnSpc>
                <a:spcPct val="125000"/>
              </a:lnSpc>
            </a:pPr>
            <a:r>
              <a:rPr lang="en-US" altLang="zh-CN" sz="2400" b="1" i="1" dirty="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x</a:t>
            </a:r>
            <a:r>
              <a:rPr lang="en-US" altLang="zh-CN" sz="2400" b="1" dirty="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=15</a:t>
            </a:r>
            <a:endParaRPr lang="zh-CN" altLang="en-US" sz="2400" b="1" dirty="0">
              <a:solidFill>
                <a:srgbClr val="FF0000"/>
              </a:solidFill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10" name="矩形 9">
            <a:extLst>
              <a:ext uri="{FF2B5EF4-FFF2-40B4-BE49-F238E27FC236}">
                <a16:creationId xmlns:a16="http://schemas.microsoft.com/office/drawing/2014/main" xmlns="" id="{C6DAFAA8-2458-0EE5-81FC-09EC8C279C4D}"/>
              </a:ext>
            </a:extLst>
          </p:cNvPr>
          <p:cNvSpPr/>
          <p:nvPr/>
        </p:nvSpPr>
        <p:spPr>
          <a:xfrm>
            <a:off x="3469610" y="1630859"/>
            <a:ext cx="1938125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>
              <a:lnSpc>
                <a:spcPct val="125000"/>
              </a:lnSpc>
            </a:pPr>
            <a:r>
              <a:rPr lang="zh-CN" altLang="en-US" sz="2400" b="1" dirty="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解：</a:t>
            </a:r>
            <a:r>
              <a:rPr lang="en-US" altLang="zh-CN" sz="24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4</a:t>
            </a:r>
            <a:r>
              <a:rPr lang="en-US" altLang="zh-CN" sz="2400" b="1" i="1" dirty="0" smtClean="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y</a:t>
            </a:r>
            <a:r>
              <a:rPr lang="en-US" altLang="zh-CN" sz="24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=24.4</a:t>
            </a:r>
            <a:endParaRPr lang="zh-CN" altLang="en-US" sz="2400" b="1" dirty="0">
              <a:solidFill>
                <a:srgbClr val="FF0000"/>
              </a:solidFill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11" name="矩形 10">
            <a:extLst>
              <a:ext uri="{FF2B5EF4-FFF2-40B4-BE49-F238E27FC236}">
                <a16:creationId xmlns:a16="http://schemas.microsoft.com/office/drawing/2014/main" xmlns="" id="{BE6D8890-AA8D-BDC6-30E3-6428696BB508}"/>
              </a:ext>
            </a:extLst>
          </p:cNvPr>
          <p:cNvSpPr/>
          <p:nvPr/>
        </p:nvSpPr>
        <p:spPr>
          <a:xfrm>
            <a:off x="4227430" y="1955305"/>
            <a:ext cx="1594250" cy="5107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>
              <a:lnSpc>
                <a:spcPct val="125000"/>
              </a:lnSpc>
            </a:pPr>
            <a:r>
              <a:rPr lang="en-US" altLang="zh-CN" sz="2400" b="1" i="1" dirty="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y</a:t>
            </a:r>
            <a:r>
              <a:rPr lang="en-US" altLang="zh-CN" sz="2400" b="1" dirty="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=6.1</a:t>
            </a:r>
            <a:endParaRPr lang="zh-CN" altLang="en-US" sz="2400" b="1" dirty="0">
              <a:solidFill>
                <a:srgbClr val="FF0000"/>
              </a:solidFill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12" name="矩形 11">
            <a:extLst>
              <a:ext uri="{FF2B5EF4-FFF2-40B4-BE49-F238E27FC236}">
                <a16:creationId xmlns:a16="http://schemas.microsoft.com/office/drawing/2014/main" xmlns="" id="{539F5480-7098-5B35-7235-1A5B8056E601}"/>
              </a:ext>
            </a:extLst>
          </p:cNvPr>
          <p:cNvSpPr/>
          <p:nvPr/>
        </p:nvSpPr>
        <p:spPr>
          <a:xfrm>
            <a:off x="6126945" y="1630859"/>
            <a:ext cx="1594250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>
              <a:lnSpc>
                <a:spcPct val="125000"/>
              </a:lnSpc>
            </a:pPr>
            <a:r>
              <a:rPr lang="zh-CN" altLang="en-US" sz="2400" b="1" dirty="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解：</a:t>
            </a:r>
            <a:r>
              <a:rPr lang="en-US" altLang="zh-CN" sz="24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3</a:t>
            </a:r>
            <a:r>
              <a:rPr lang="en-US" altLang="zh-CN" sz="2400" b="1" i="1" dirty="0" smtClean="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x</a:t>
            </a:r>
            <a:r>
              <a:rPr lang="en-US" altLang="zh-CN" sz="24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=33</a:t>
            </a:r>
            <a:endParaRPr lang="zh-CN" altLang="en-US" sz="2400" b="1" dirty="0">
              <a:solidFill>
                <a:srgbClr val="FF0000"/>
              </a:solidFill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13" name="矩形 12">
            <a:extLst>
              <a:ext uri="{FF2B5EF4-FFF2-40B4-BE49-F238E27FC236}">
                <a16:creationId xmlns:a16="http://schemas.microsoft.com/office/drawing/2014/main" xmlns="" id="{51914B79-DF55-4A21-B36F-2FCF86BF51C3}"/>
              </a:ext>
            </a:extLst>
          </p:cNvPr>
          <p:cNvSpPr/>
          <p:nvPr/>
        </p:nvSpPr>
        <p:spPr>
          <a:xfrm>
            <a:off x="6902415" y="1949873"/>
            <a:ext cx="1594250" cy="5107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>
              <a:lnSpc>
                <a:spcPct val="125000"/>
              </a:lnSpc>
            </a:pPr>
            <a:r>
              <a:rPr lang="en-US" altLang="zh-CN" sz="2400" b="1" i="1" dirty="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x</a:t>
            </a:r>
            <a:r>
              <a:rPr lang="en-US" altLang="zh-CN" sz="2400" b="1" dirty="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=11</a:t>
            </a:r>
            <a:endParaRPr lang="zh-CN" altLang="en-US" sz="2400" b="1" dirty="0">
              <a:solidFill>
                <a:srgbClr val="FF0000"/>
              </a:solidFill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14" name="矩形 13">
            <a:extLst>
              <a:ext uri="{FF2B5EF4-FFF2-40B4-BE49-F238E27FC236}">
                <a16:creationId xmlns:a16="http://schemas.microsoft.com/office/drawing/2014/main" xmlns="" id="{BC936122-BD46-FEA9-80E4-DF69E57C0668}"/>
              </a:ext>
            </a:extLst>
          </p:cNvPr>
          <p:cNvSpPr/>
          <p:nvPr/>
        </p:nvSpPr>
        <p:spPr>
          <a:xfrm>
            <a:off x="1317939" y="3406105"/>
            <a:ext cx="1594250" cy="5107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>
              <a:lnSpc>
                <a:spcPct val="125000"/>
              </a:lnSpc>
            </a:pPr>
            <a:r>
              <a:rPr lang="en-US" altLang="zh-CN" sz="2400" b="1" i="1" dirty="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x</a:t>
            </a:r>
            <a:r>
              <a:rPr lang="en-US" altLang="zh-CN" sz="2400" b="1" dirty="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=21</a:t>
            </a:r>
            <a:endParaRPr lang="zh-CN" altLang="en-US" sz="2400" b="1" dirty="0">
              <a:solidFill>
                <a:srgbClr val="FF0000"/>
              </a:solidFill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16" name="矩形 15">
            <a:extLst>
              <a:ext uri="{FF2B5EF4-FFF2-40B4-BE49-F238E27FC236}">
                <a16:creationId xmlns:a16="http://schemas.microsoft.com/office/drawing/2014/main" xmlns="" id="{39B12248-7E69-E8DC-AE70-8AC60CF6E901}"/>
              </a:ext>
            </a:extLst>
          </p:cNvPr>
          <p:cNvSpPr/>
          <p:nvPr/>
        </p:nvSpPr>
        <p:spPr>
          <a:xfrm>
            <a:off x="3515538" y="3023172"/>
            <a:ext cx="1594250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>
              <a:lnSpc>
                <a:spcPct val="125000"/>
              </a:lnSpc>
            </a:pPr>
            <a:r>
              <a:rPr lang="zh-CN" altLang="en-US" sz="2400" b="1" dirty="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解：</a:t>
            </a:r>
            <a:r>
              <a:rPr lang="en-US" altLang="zh-CN" sz="24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8</a:t>
            </a:r>
            <a:r>
              <a:rPr lang="en-US" altLang="zh-CN" sz="2400" b="1" i="1" dirty="0" smtClean="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x</a:t>
            </a:r>
            <a:r>
              <a:rPr lang="en-US" altLang="zh-CN" sz="24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=80</a:t>
            </a:r>
            <a:endParaRPr lang="zh-CN" altLang="en-US" sz="2400" b="1" dirty="0">
              <a:solidFill>
                <a:srgbClr val="FF0000"/>
              </a:solidFill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17" name="矩形 16">
            <a:extLst>
              <a:ext uri="{FF2B5EF4-FFF2-40B4-BE49-F238E27FC236}">
                <a16:creationId xmlns:a16="http://schemas.microsoft.com/office/drawing/2014/main" xmlns="" id="{A6F369B7-6FFA-90F2-4CCA-FCF72B34B4D6}"/>
              </a:ext>
            </a:extLst>
          </p:cNvPr>
          <p:cNvSpPr/>
          <p:nvPr/>
        </p:nvSpPr>
        <p:spPr>
          <a:xfrm>
            <a:off x="4287563" y="3369260"/>
            <a:ext cx="1594250" cy="5107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>
              <a:lnSpc>
                <a:spcPct val="125000"/>
              </a:lnSpc>
            </a:pPr>
            <a:r>
              <a:rPr lang="en-US" altLang="zh-CN" sz="2400" b="1" i="1" dirty="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x</a:t>
            </a:r>
            <a:r>
              <a:rPr lang="en-US" altLang="zh-CN" sz="2400" b="1" dirty="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=10</a:t>
            </a:r>
            <a:endParaRPr lang="zh-CN" altLang="en-US" sz="2400" b="1" dirty="0">
              <a:solidFill>
                <a:srgbClr val="FF0000"/>
              </a:solidFill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18" name="矩形 17">
            <a:extLst>
              <a:ext uri="{FF2B5EF4-FFF2-40B4-BE49-F238E27FC236}">
                <a16:creationId xmlns:a16="http://schemas.microsoft.com/office/drawing/2014/main" xmlns="" id="{22E5D06B-5366-6257-A0D4-DBD42ABF6C67}"/>
              </a:ext>
            </a:extLst>
          </p:cNvPr>
          <p:cNvSpPr/>
          <p:nvPr/>
        </p:nvSpPr>
        <p:spPr>
          <a:xfrm>
            <a:off x="6653838" y="3044959"/>
            <a:ext cx="1594250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>
              <a:lnSpc>
                <a:spcPct val="125000"/>
              </a:lnSpc>
            </a:pPr>
            <a:r>
              <a:rPr lang="zh-CN" altLang="en-US" sz="2400" b="1" dirty="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解：</a:t>
            </a:r>
            <a:r>
              <a:rPr lang="en-US" altLang="zh-CN" sz="24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10</a:t>
            </a:r>
            <a:r>
              <a:rPr lang="en-US" altLang="zh-CN" sz="2400" b="1" i="1" dirty="0" smtClean="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x</a:t>
            </a:r>
            <a:r>
              <a:rPr lang="en-US" altLang="zh-CN" sz="24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=9</a:t>
            </a:r>
            <a:endParaRPr lang="zh-CN" altLang="en-US" sz="2400" b="1" dirty="0">
              <a:solidFill>
                <a:srgbClr val="FF0000"/>
              </a:solidFill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19" name="矩形 18">
            <a:extLst>
              <a:ext uri="{FF2B5EF4-FFF2-40B4-BE49-F238E27FC236}">
                <a16:creationId xmlns:a16="http://schemas.microsoft.com/office/drawing/2014/main" xmlns="" id="{50BC9C6B-9634-837F-93C4-F4B321FDEDC1}"/>
              </a:ext>
            </a:extLst>
          </p:cNvPr>
          <p:cNvSpPr/>
          <p:nvPr/>
        </p:nvSpPr>
        <p:spPr>
          <a:xfrm>
            <a:off x="7580009" y="3369260"/>
            <a:ext cx="1594250" cy="5107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>
              <a:lnSpc>
                <a:spcPct val="125000"/>
              </a:lnSpc>
            </a:pPr>
            <a:r>
              <a:rPr lang="en-US" altLang="zh-CN" sz="2400" b="1" i="1" dirty="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x</a:t>
            </a:r>
            <a:r>
              <a:rPr lang="en-US" altLang="zh-CN" sz="2400" b="1" dirty="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=0.9</a:t>
            </a:r>
            <a:endParaRPr lang="zh-CN" altLang="en-US" sz="2400" b="1" dirty="0">
              <a:solidFill>
                <a:srgbClr val="FF0000"/>
              </a:solidFill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p:grpSp>
        <p:nvGrpSpPr>
          <p:cNvPr id="26" name="组合 25"/>
          <p:cNvGrpSpPr/>
          <p:nvPr/>
        </p:nvGrpSpPr>
        <p:grpSpPr>
          <a:xfrm>
            <a:off x="5269664" y="4623653"/>
            <a:ext cx="3874336" cy="430304"/>
            <a:chOff x="5304502" y="544377"/>
            <a:chExt cx="3874336" cy="430304"/>
          </a:xfrm>
        </p:grpSpPr>
        <p:sp>
          <p:nvSpPr>
            <p:cNvPr id="28" name="文本框 5"/>
            <p:cNvSpPr txBox="1"/>
            <p:nvPr/>
          </p:nvSpPr>
          <p:spPr>
            <a:xfrm>
              <a:off x="5690816" y="666904"/>
              <a:ext cx="3488022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1400" spc="300" dirty="0">
                  <a:ln w="0"/>
                  <a:latin typeface="黑体" pitchFamily="49" charset="-122"/>
                  <a:ea typeface="黑体" pitchFamily="49" charset="-122"/>
                  <a:cs typeface="Yuanti SC" panose="02010600040101010101" charset="-122"/>
                </a:rPr>
                <a:t>选自教材第</a:t>
              </a:r>
              <a:r>
                <a:rPr lang="en-US" altLang="zh-CN" sz="1400" spc="300" dirty="0">
                  <a:ln w="0"/>
                  <a:latin typeface="黑体" pitchFamily="49" charset="-122"/>
                  <a:ea typeface="黑体" pitchFamily="49" charset="-122"/>
                  <a:cs typeface="Yuanti SC" panose="02010600040101010101" charset="-122"/>
                </a:rPr>
                <a:t>73</a:t>
              </a:r>
              <a:r>
                <a:rPr lang="zh-CN" altLang="en-US" sz="1400" spc="300" dirty="0">
                  <a:ln w="0"/>
                  <a:latin typeface="黑体" pitchFamily="49" charset="-122"/>
                  <a:ea typeface="黑体" pitchFamily="49" charset="-122"/>
                  <a:cs typeface="Yuanti SC" panose="02010600040101010101" charset="-122"/>
                </a:rPr>
                <a:t>～</a:t>
              </a:r>
              <a:r>
                <a:rPr lang="en-US" altLang="zh-CN" sz="1400" spc="300" dirty="0">
                  <a:ln w="0"/>
                  <a:latin typeface="黑体" pitchFamily="49" charset="-122"/>
                  <a:ea typeface="黑体" pitchFamily="49" charset="-122"/>
                  <a:cs typeface="Yuanti SC" panose="02010600040101010101" charset="-122"/>
                </a:rPr>
                <a:t>74</a:t>
              </a:r>
              <a:r>
                <a:rPr lang="zh-CN" altLang="en-US" sz="1400" spc="300" dirty="0">
                  <a:ln w="0"/>
                  <a:latin typeface="黑体" pitchFamily="49" charset="-122"/>
                  <a:ea typeface="黑体" pitchFamily="49" charset="-122"/>
                  <a:cs typeface="Yuanti SC" panose="02010600040101010101" charset="-122"/>
                </a:rPr>
                <a:t>页练习</a:t>
              </a:r>
              <a:r>
                <a:rPr lang="zh-CN" altLang="en-US" sz="1400" spc="300" dirty="0" smtClean="0">
                  <a:ln w="0"/>
                  <a:latin typeface="黑体" pitchFamily="49" charset="-122"/>
                  <a:ea typeface="黑体" pitchFamily="49" charset="-122"/>
                  <a:cs typeface="Yuanti SC" panose="02010600040101010101" charset="-122"/>
                </a:rPr>
                <a:t>六第</a:t>
              </a:r>
              <a:r>
                <a:rPr lang="en-US" altLang="zh-CN" sz="1400" spc="300" dirty="0" smtClean="0">
                  <a:ln w="0"/>
                  <a:latin typeface="黑体" pitchFamily="49" charset="-122"/>
                  <a:ea typeface="黑体" pitchFamily="49" charset="-122"/>
                  <a:cs typeface="Yuanti SC" panose="02010600040101010101" charset="-122"/>
                </a:rPr>
                <a:t>2</a:t>
              </a:r>
              <a:r>
                <a:rPr lang="zh-CN" altLang="en-US" sz="1400" spc="300" dirty="0" smtClean="0">
                  <a:ln w="0"/>
                  <a:latin typeface="黑体" pitchFamily="49" charset="-122"/>
                  <a:ea typeface="黑体" pitchFamily="49" charset="-122"/>
                  <a:cs typeface="Yuanti SC" panose="02010600040101010101" charset="-122"/>
                </a:rPr>
                <a:t>题</a:t>
              </a:r>
              <a:endParaRPr kumimoji="1" lang="zh-CN" altLang="en-US" sz="1400" dirty="0">
                <a:latin typeface="黑体" pitchFamily="49" charset="-122"/>
                <a:ea typeface="黑体" pitchFamily="49" charset="-122"/>
              </a:endParaRPr>
            </a:p>
          </p:txBody>
        </p:sp>
        <p:pic>
          <p:nvPicPr>
            <p:cNvPr id="29" name="图片 28" descr="/Users/timebook007/Desktop/预览图_千图网_编号34849461.png预览图_千图网_编号34849461"/>
            <p:cNvPicPr>
              <a:picLocks noChangeAspect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>
            <a:xfrm rot="21084060" flipH="1">
              <a:off x="5304502" y="544377"/>
              <a:ext cx="412750" cy="412750"/>
            </a:xfrm>
            <a:prstGeom prst="rect">
              <a:avLst/>
            </a:prstGeom>
          </p:spPr>
        </p:pic>
      </p:grpSp>
      <p:sp>
        <p:nvSpPr>
          <p:cNvPr id="30" name="矩形 29">
            <a:extLst>
              <a:ext uri="{FF2B5EF4-FFF2-40B4-BE49-F238E27FC236}">
                <a16:creationId xmlns:a16="http://schemas.microsoft.com/office/drawing/2014/main" xmlns="" id="{BC936122-BD46-FEA9-80E4-DF69E57C0668}"/>
              </a:ext>
            </a:extLst>
          </p:cNvPr>
          <p:cNvSpPr/>
          <p:nvPr/>
        </p:nvSpPr>
        <p:spPr>
          <a:xfrm>
            <a:off x="687725" y="3044213"/>
            <a:ext cx="2199363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>
              <a:lnSpc>
                <a:spcPct val="125000"/>
              </a:lnSpc>
            </a:pPr>
            <a:r>
              <a:rPr lang="zh-CN" altLang="en-US" sz="2400" b="1" dirty="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解：</a:t>
            </a:r>
            <a:r>
              <a:rPr lang="en-US" altLang="zh-CN" sz="2400" b="1" i="1" dirty="0" smtClean="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x</a:t>
            </a:r>
            <a:r>
              <a:rPr lang="en-US" altLang="zh-CN" sz="24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=3.5×6</a:t>
            </a:r>
            <a:endParaRPr lang="zh-CN" altLang="en-US" sz="2400" b="1" dirty="0">
              <a:solidFill>
                <a:srgbClr val="FF0000"/>
              </a:solidFill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740754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  <p:bldP spid="11" grpId="0"/>
      <p:bldP spid="12" grpId="0"/>
      <p:bldP spid="13" grpId="0"/>
      <p:bldP spid="14" grpId="0"/>
      <p:bldP spid="16" grpId="0"/>
      <p:bldP spid="17" grpId="0"/>
      <p:bldP spid="18" grpId="0"/>
      <p:bldP spid="19" grpId="0"/>
      <p:bldP spid="30" grpId="0"/>
    </p:bldLst>
  </p:timing>
</p:sld>
</file>

<file path=ppt/theme/theme1.xml><?xml version="1.0" encoding="utf-8"?>
<a:theme xmlns:a="http://schemas.openxmlformats.org/drawingml/2006/main" name="Office 主题">
  <a:themeElements>
    <a:clrScheme name="Office 主题​​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主题​​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​​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1557</TotalTime>
  <Words>1794</Words>
  <Application>Microsoft Office PowerPoint</Application>
  <PresentationFormat>全屏显示(16:9)</PresentationFormat>
  <Paragraphs>195</Paragraphs>
  <Slides>26</Slides>
  <Notes>0</Notes>
  <HiddenSlides>0</HiddenSlides>
  <MMClips>0</MMClips>
  <ScaleCrop>false</ScaleCrop>
  <HeadingPairs>
    <vt:vector size="4" baseType="variant">
      <vt:variant>
        <vt:lpstr>主题</vt:lpstr>
      </vt:variant>
      <vt:variant>
        <vt:i4>1</vt:i4>
      </vt:variant>
      <vt:variant>
        <vt:lpstr>幻灯片标题</vt:lpstr>
      </vt:variant>
      <vt:variant>
        <vt:i4>26</vt:i4>
      </vt:variant>
    </vt:vector>
  </HeadingPairs>
  <TitlesOfParts>
    <vt:vector size="27" baseType="lpstr"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Lenovo</dc:creator>
  <cp:lastModifiedBy>Administrator</cp:lastModifiedBy>
  <cp:revision>798</cp:revision>
  <dcterms:created xsi:type="dcterms:W3CDTF">2019-09-02T08:53:16Z</dcterms:created>
  <dcterms:modified xsi:type="dcterms:W3CDTF">2024-12-20T07:13:38Z</dcterms:modified>
</cp:coreProperties>
</file>