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256" r:id="rId2"/>
    <p:sldId id="313" r:id="rId3"/>
    <p:sldId id="260" r:id="rId4"/>
    <p:sldId id="297" r:id="rId5"/>
    <p:sldId id="363" r:id="rId6"/>
    <p:sldId id="372" r:id="rId7"/>
    <p:sldId id="346" r:id="rId8"/>
    <p:sldId id="355" r:id="rId9"/>
    <p:sldId id="325" r:id="rId10"/>
    <p:sldId id="365" r:id="rId11"/>
    <p:sldId id="373" r:id="rId12"/>
    <p:sldId id="364" r:id="rId13"/>
    <p:sldId id="370" r:id="rId14"/>
    <p:sldId id="332" r:id="rId15"/>
    <p:sldId id="367" r:id="rId16"/>
    <p:sldId id="371" r:id="rId17"/>
    <p:sldId id="292" r:id="rId18"/>
    <p:sldId id="340" r:id="rId19"/>
    <p:sldId id="320" r:id="rId20"/>
    <p:sldId id="259" r:id="rId21"/>
    <p:sldId id="374" r:id="rId22"/>
    <p:sldId id="322" r:id="rId23"/>
    <p:sldId id="308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B0F0"/>
    <a:srgbClr val="B4A1F8"/>
    <a:srgbClr val="FFFFC1"/>
    <a:srgbClr val="F3AF71"/>
    <a:srgbClr val="00B050"/>
    <a:srgbClr val="FFC000"/>
    <a:srgbClr val="4472C4"/>
    <a:srgbClr val="D533BE"/>
    <a:srgbClr val="FBE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>
        <p:scale>
          <a:sx n="150" d="100"/>
          <a:sy n="150" d="100"/>
        </p:scale>
        <p:origin x="-504" y="-7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1082" y="1813029"/>
            <a:ext cx="6820424" cy="746358"/>
          </a:xfrm>
          <a:prstGeom prst="rect">
            <a:avLst/>
          </a:prstGeom>
        </p:spPr>
        <p:txBody>
          <a:bodyPr wrap="square" lIns="68580" tIns="34290" rIns="68580" bIns="34290" numCol="1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第七单元 用方程</a:t>
            </a:r>
            <a:r>
              <a:rPr lang="zh-CN" altLang="en-US" sz="4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解决问题</a:t>
            </a:r>
            <a:endParaRPr lang="zh-CN" altLang="en-US" sz="4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99263" y="2969572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相遇问题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5" name="文本框 1">
            <a:extLst>
              <a:ext uri="{FF2B5EF4-FFF2-40B4-BE49-F238E27FC236}">
                <a16:creationId xmlns="" xmlns:a16="http://schemas.microsoft.com/office/drawing/2014/main" id="{9AB1D4BC-57A4-87B4-1276-AD698217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305" y="1564652"/>
            <a:ext cx="69412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解：设出发后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相遇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，那么张叔叔走了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王阿姨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千米。</a:t>
            </a:r>
          </a:p>
        </p:txBody>
      </p:sp>
      <p:sp>
        <p:nvSpPr>
          <p:cNvPr id="17" name="文本框 1">
            <a:extLst>
              <a:ext uri="{FF2B5EF4-FFF2-40B4-BE49-F238E27FC236}">
                <a16:creationId xmlns="" xmlns:a16="http://schemas.microsoft.com/office/drawing/2014/main" id="{52A7F742-EC43-4247-3370-F97D75AE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531" y="2571750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+40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=50</a:t>
            </a:r>
          </a:p>
        </p:txBody>
      </p:sp>
      <p:sp>
        <p:nvSpPr>
          <p:cNvPr id="18" name="文本框 1">
            <a:extLst>
              <a:ext uri="{FF2B5EF4-FFF2-40B4-BE49-F238E27FC236}">
                <a16:creationId xmlns="" xmlns:a16="http://schemas.microsoft.com/office/drawing/2014/main" id="{27E455FF-B665-E4F9-0017-2EB706FC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589" y="2972148"/>
            <a:ext cx="167717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=50</a:t>
            </a:r>
          </a:p>
        </p:txBody>
      </p:sp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E2FF6CB3-A134-CE4D-80F6-84B01889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962400"/>
            <a:ext cx="630358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答：出发后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时相遇，相遇地点距公园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20km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0F23D329-B61B-9D09-068D-65783FFA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004" y="3376265"/>
            <a:ext cx="122986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=0.5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="" xmlns:a16="http://schemas.microsoft.com/office/drawing/2014/main" id="{DF37F6D9-0F34-BA16-009B-21AB11F0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26" y="556323"/>
            <a:ext cx="754511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出发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后几时相遇？相遇地点距公园有多远？列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解决问题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903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724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617535"/>
            <a:ext cx="79814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itchFamily="18" charset="0"/>
              </a:rPr>
              <a:t>甲、乙两工程队铺一条长</a:t>
            </a:r>
            <a:r>
              <a:rPr lang="en-US" altLang="zh-CN" sz="2400" b="1" dirty="0" smtClean="0">
                <a:latin typeface="Times New Roman" pitchFamily="18" charset="0"/>
              </a:rPr>
              <a:t>1400 m</a:t>
            </a:r>
            <a:r>
              <a:rPr lang="zh-CN" altLang="en-US" sz="2400" b="1" dirty="0">
                <a:latin typeface="Times New Roman" pitchFamily="18" charset="0"/>
              </a:rPr>
              <a:t>的公路，他们从两端同时施工，甲队每天铺</a:t>
            </a:r>
            <a:r>
              <a:rPr lang="en-US" altLang="zh-CN" sz="2400" b="1" dirty="0" smtClean="0">
                <a:latin typeface="Times New Roman" pitchFamily="18" charset="0"/>
              </a:rPr>
              <a:t>80 m</a:t>
            </a:r>
            <a:r>
              <a:rPr lang="zh-CN" altLang="en-US" sz="2400" b="1" dirty="0">
                <a:latin typeface="Times New Roman" pitchFamily="18" charset="0"/>
              </a:rPr>
              <a:t>，乙队每天铺</a:t>
            </a:r>
            <a:r>
              <a:rPr lang="en-US" altLang="zh-CN" sz="2400" b="1" dirty="0" smtClean="0">
                <a:latin typeface="Times New Roman" pitchFamily="18" charset="0"/>
              </a:rPr>
              <a:t>60 m</a:t>
            </a:r>
            <a:r>
              <a:rPr lang="zh-CN" altLang="en-US" sz="2400" b="1" dirty="0">
                <a:latin typeface="Times New Roman" pitchFamily="18" charset="0"/>
              </a:rPr>
              <a:t>，几天后能够铺完这条公路？</a:t>
            </a:r>
          </a:p>
        </p:txBody>
      </p:sp>
      <p:sp>
        <p:nvSpPr>
          <p:cNvPr id="14" name="TextBox 67"/>
          <p:cNvSpPr txBox="1"/>
          <p:nvPr/>
        </p:nvSpPr>
        <p:spPr>
          <a:xfrm>
            <a:off x="976322" y="3517773"/>
            <a:ext cx="6878631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甲队每天铺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的路程</a:t>
            </a:r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800" b="1" spc="300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乙队每天铺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的路程</a:t>
            </a:r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8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800" b="1" spc="600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1400</a:t>
            </a:r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48"/>
          <p:cNvGrpSpPr/>
          <p:nvPr/>
        </p:nvGrpSpPr>
        <p:grpSpPr bwMode="auto">
          <a:xfrm>
            <a:off x="4664875" y="2415839"/>
            <a:ext cx="344091" cy="426244"/>
            <a:chOff x="5459001" y="2510576"/>
            <a:chExt cx="458246" cy="567944"/>
          </a:xfrm>
        </p:grpSpPr>
        <p:sp>
          <p:nvSpPr>
            <p:cNvPr id="16" name="等腰三角形 15"/>
            <p:cNvSpPr/>
            <p:nvPr/>
          </p:nvSpPr>
          <p:spPr>
            <a:xfrm rot="5400000" flipH="1">
              <a:off x="5508064" y="2461513"/>
              <a:ext cx="360120" cy="458246"/>
            </a:xfrm>
            <a:prstGeom prst="triangl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>
              <a:stCxn id="16" idx="4"/>
            </p:cNvCxnSpPr>
            <p:nvPr/>
          </p:nvCxnSpPr>
          <p:spPr>
            <a:xfrm>
              <a:off x="5459001" y="2510576"/>
              <a:ext cx="0" cy="567944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8" name="组合 51"/>
          <p:cNvGrpSpPr/>
          <p:nvPr/>
        </p:nvGrpSpPr>
        <p:grpSpPr bwMode="auto">
          <a:xfrm>
            <a:off x="2241556" y="2700397"/>
            <a:ext cx="4319588" cy="144066"/>
            <a:chOff x="1564873" y="5736387"/>
            <a:chExt cx="5760000" cy="19263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564873" y="5925838"/>
              <a:ext cx="576000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>
              <a:off x="1572812" y="5736387"/>
              <a:ext cx="0" cy="17989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>
            <a:xfrm>
              <a:off x="7323286" y="5749123"/>
              <a:ext cx="0" cy="17989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530512" y="2911138"/>
            <a:ext cx="1050131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甲队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6035083" y="2885103"/>
            <a:ext cx="1048941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乙队</a:t>
            </a: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253463" y="2619434"/>
            <a:ext cx="2402681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stealth" w="lg" len="med"/>
          </a:ln>
          <a:effectLst/>
        </p:spPr>
      </p:cxnSp>
      <p:cxnSp>
        <p:nvCxnSpPr>
          <p:cNvPr id="29" name="直接箭头连接符 28"/>
          <p:cNvCxnSpPr/>
          <p:nvPr/>
        </p:nvCxnSpPr>
        <p:spPr>
          <a:xfrm flipH="1" flipV="1">
            <a:off x="4678171" y="2624892"/>
            <a:ext cx="1882973" cy="12068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stealth" w="lg" len="med"/>
          </a:ln>
          <a:effectLst/>
        </p:spPr>
      </p:cxnSp>
      <p:sp>
        <p:nvSpPr>
          <p:cNvPr id="30" name="左大括号 29"/>
          <p:cNvSpPr/>
          <p:nvPr/>
        </p:nvSpPr>
        <p:spPr>
          <a:xfrm rot="5400000">
            <a:off x="4267405" y="226874"/>
            <a:ext cx="270272" cy="4293394"/>
          </a:xfrm>
          <a:prstGeom prst="leftBrace">
            <a:avLst>
              <a:gd name="adj1" fmla="val 32898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3890573" y="1930063"/>
            <a:ext cx="1050131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1400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2261484" y="2890887"/>
            <a:ext cx="1213247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5082857" y="2890887"/>
            <a:ext cx="1407966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14101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30" grpId="0" bldLvl="0" animBg="1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724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617535"/>
            <a:ext cx="79814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itchFamily="18" charset="0"/>
              </a:rPr>
              <a:t>甲、乙两工程队铺一条长</a:t>
            </a:r>
            <a:r>
              <a:rPr lang="en-US" altLang="zh-CN" sz="2400" b="1" dirty="0" smtClean="0">
                <a:latin typeface="Times New Roman" pitchFamily="18" charset="0"/>
              </a:rPr>
              <a:t>1400 m</a:t>
            </a:r>
            <a:r>
              <a:rPr lang="zh-CN" altLang="en-US" sz="2400" b="1" dirty="0">
                <a:latin typeface="Times New Roman" pitchFamily="18" charset="0"/>
              </a:rPr>
              <a:t>的公路，他们从两端同时施工，甲队每天铺</a:t>
            </a:r>
            <a:r>
              <a:rPr lang="en-US" altLang="zh-CN" sz="2400" b="1" dirty="0" smtClean="0">
                <a:latin typeface="Times New Roman" pitchFamily="18" charset="0"/>
              </a:rPr>
              <a:t>80 m</a:t>
            </a:r>
            <a:r>
              <a:rPr lang="zh-CN" altLang="en-US" sz="2400" b="1" dirty="0">
                <a:latin typeface="Times New Roman" pitchFamily="18" charset="0"/>
              </a:rPr>
              <a:t>，乙队每天铺</a:t>
            </a:r>
            <a:r>
              <a:rPr lang="en-US" altLang="zh-CN" sz="2400" b="1" dirty="0" smtClean="0">
                <a:latin typeface="Times New Roman" pitchFamily="18" charset="0"/>
              </a:rPr>
              <a:t>60 m</a:t>
            </a:r>
            <a:r>
              <a:rPr lang="zh-CN" altLang="en-US" sz="2400" b="1" dirty="0">
                <a:latin typeface="Times New Roman" pitchFamily="18" charset="0"/>
              </a:rPr>
              <a:t>，几天后能够铺完这条公路？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749A327-C727-8748-C702-EB787073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392" y="2511470"/>
            <a:ext cx="5037456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天后能够铺完这条公路。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3ADBBD4-4E7A-D5CF-2735-28BAD6F0B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436" y="2901147"/>
            <a:ext cx="2156228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+60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=1400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A3EDAC3D-CC99-5BD3-C9EE-A0702A8F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494" y="3294543"/>
            <a:ext cx="167717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=1400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406A480E-2877-1C06-ACC8-083352A3D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557" y="4111993"/>
            <a:ext cx="4862214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天后能够铺完这条公路。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3A9D57DF-BF89-7750-4B32-94762257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909" y="3687940"/>
            <a:ext cx="122986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=10</a:t>
            </a:r>
          </a:p>
        </p:txBody>
      </p:sp>
      <p:sp>
        <p:nvSpPr>
          <p:cNvPr id="14" name="TextBox 67"/>
          <p:cNvSpPr txBox="1"/>
          <p:nvPr/>
        </p:nvSpPr>
        <p:spPr>
          <a:xfrm>
            <a:off x="1473808" y="1806741"/>
            <a:ext cx="5908623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甲队每天铺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的路程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400" b="1" spc="300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乙队每天铺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的路程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400" b="1" spc="600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1400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40476" y="536070"/>
            <a:ext cx="134275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解方程。</a:t>
            </a:r>
          </a:p>
        </p:txBody>
      </p:sp>
      <p:sp>
        <p:nvSpPr>
          <p:cNvPr id="30" name="文本框 1">
            <a:extLst>
              <a:ext uri="{FF2B5EF4-FFF2-40B4-BE49-F238E27FC236}">
                <a16:creationId xmlns="" xmlns:a16="http://schemas.microsoft.com/office/drawing/2014/main" id="{830F41EB-0A90-4DA1-8E3B-77235338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6" y="1861197"/>
            <a:ext cx="188653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="" xmlns:a16="http://schemas.microsoft.com/office/drawing/2014/main" id="{08876647-CFE3-21B1-139C-C57F305D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828" y="2196821"/>
            <a:ext cx="122986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="" xmlns:a16="http://schemas.microsoft.com/office/drawing/2014/main" id="{48A93F47-454C-72B2-ACF5-B84DD5F64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5" y="1408318"/>
            <a:ext cx="134275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+4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=20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="" xmlns:a16="http://schemas.microsoft.com/office/drawing/2014/main" id="{5B549056-0D39-0364-7D79-0BC19E66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651" y="1408318"/>
            <a:ext cx="185904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6</a:t>
            </a:r>
            <a:r>
              <a:rPr lang="en-US" altLang="zh-CN" sz="2400" b="1" i="1" dirty="0">
                <a:latin typeface="Times New Roman" pitchFamily="18" charset="0"/>
              </a:rPr>
              <a:t>m</a:t>
            </a:r>
            <a:r>
              <a:rPr lang="en-US" altLang="zh-CN" sz="2400" b="1" dirty="0">
                <a:latin typeface="Times New Roman" pitchFamily="18" charset="0"/>
              </a:rPr>
              <a:t> – 3</a:t>
            </a:r>
            <a:r>
              <a:rPr lang="en-US" altLang="zh-CN" sz="2400" b="1" i="1" dirty="0">
                <a:latin typeface="Times New Roman" pitchFamily="18" charset="0"/>
              </a:rPr>
              <a:t>m</a:t>
            </a:r>
            <a:r>
              <a:rPr lang="en-US" altLang="zh-CN" sz="2400" b="1" dirty="0">
                <a:latin typeface="Times New Roman" pitchFamily="18" charset="0"/>
              </a:rPr>
              <a:t>=27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37" name="文本框 1">
            <a:extLst>
              <a:ext uri="{FF2B5EF4-FFF2-40B4-BE49-F238E27FC236}">
                <a16:creationId xmlns="" xmlns:a16="http://schemas.microsoft.com/office/drawing/2014/main" id="{C986FA95-394C-FBB1-B429-CE2F2F1B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913" y="1834462"/>
            <a:ext cx="19109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=27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1">
            <a:extLst>
              <a:ext uri="{FF2B5EF4-FFF2-40B4-BE49-F238E27FC236}">
                <a16:creationId xmlns="" xmlns:a16="http://schemas.microsoft.com/office/drawing/2014/main" id="{63ADEE4B-D75C-CD5A-FE46-23986612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35" y="2148039"/>
            <a:ext cx="122986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="" xmlns:a16="http://schemas.microsoft.com/office/drawing/2014/main" id="{98175E3F-6455-62D8-3389-ECEC9695B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211" y="1408318"/>
            <a:ext cx="146882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2</a:t>
            </a:r>
            <a:r>
              <a:rPr lang="en-US" altLang="zh-CN" sz="2400" b="1" i="1" dirty="0">
                <a:latin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</a:rPr>
              <a:t>+</a:t>
            </a:r>
            <a:r>
              <a:rPr lang="en-US" altLang="zh-CN" sz="2400" b="1" i="1" dirty="0">
                <a:latin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</a:rPr>
              <a:t>=105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40" name="文本框 1">
            <a:extLst>
              <a:ext uri="{FF2B5EF4-FFF2-40B4-BE49-F238E27FC236}">
                <a16:creationId xmlns="" xmlns:a16="http://schemas.microsoft.com/office/drawing/2014/main" id="{24D0B5B6-3324-9AA0-9D71-337A89A96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944" y="1851525"/>
            <a:ext cx="184729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=105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1">
            <a:extLst>
              <a:ext uri="{FF2B5EF4-FFF2-40B4-BE49-F238E27FC236}">
                <a16:creationId xmlns="" xmlns:a16="http://schemas.microsoft.com/office/drawing/2014/main" id="{FC2EA5C6-31B9-1FD7-E59D-63F1DF49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0" y="2193499"/>
            <a:ext cx="122986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=35</a:t>
            </a:r>
          </a:p>
        </p:txBody>
      </p:sp>
      <p:sp>
        <p:nvSpPr>
          <p:cNvPr id="42" name="TextBox 9">
            <a:extLst>
              <a:ext uri="{FF2B5EF4-FFF2-40B4-BE49-F238E27FC236}">
                <a16:creationId xmlns="" xmlns:a16="http://schemas.microsoft.com/office/drawing/2014/main" id="{D76D9DFB-5855-79DE-726A-D48029902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5" y="2748887"/>
            <a:ext cx="1506754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2</a:t>
            </a:r>
            <a:r>
              <a:rPr lang="en-US" altLang="zh-CN" sz="2400" b="1" i="1" dirty="0">
                <a:latin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</a:rPr>
              <a:t>+4</a:t>
            </a:r>
            <a:r>
              <a:rPr lang="en-US" altLang="zh-CN" sz="2400" b="1" i="1" dirty="0">
                <a:latin typeface="Times New Roman" pitchFamily="18" charset="0"/>
              </a:rPr>
              <a:t>y</a:t>
            </a:r>
            <a:r>
              <a:rPr lang="en-US" altLang="zh-CN" sz="2400" b="1" dirty="0">
                <a:latin typeface="Times New Roman" pitchFamily="18" charset="0"/>
              </a:rPr>
              <a:t>=15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43" name="文本框 1">
            <a:extLst>
              <a:ext uri="{FF2B5EF4-FFF2-40B4-BE49-F238E27FC236}">
                <a16:creationId xmlns="" xmlns:a16="http://schemas.microsoft.com/office/drawing/2014/main" id="{ADD84D67-8C3F-1754-58A2-05570F7D2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1" y="3195427"/>
            <a:ext cx="186239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=15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1">
            <a:extLst>
              <a:ext uri="{FF2B5EF4-FFF2-40B4-BE49-F238E27FC236}">
                <a16:creationId xmlns="" xmlns:a16="http://schemas.microsoft.com/office/drawing/2014/main" id="{016DB371-39E0-DD42-A398-E9C043DBA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607" y="3531051"/>
            <a:ext cx="122986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=2.5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TextBox 9">
            <a:extLst>
              <a:ext uri="{FF2B5EF4-FFF2-40B4-BE49-F238E27FC236}">
                <a16:creationId xmlns="" xmlns:a16="http://schemas.microsoft.com/office/drawing/2014/main" id="{E99A4931-7647-A6F1-F4C3-C9ADC04C4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681" y="2748887"/>
            <a:ext cx="1796009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9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–4</a:t>
            </a:r>
            <a:r>
              <a:rPr lang="en-US" altLang="zh-CN" sz="2400" b="1" i="1" dirty="0">
                <a:latin typeface="Times New Roman" pitchFamily="18" charset="0"/>
              </a:rPr>
              <a:t>x</a:t>
            </a:r>
            <a:r>
              <a:rPr lang="en-US" altLang="zh-CN" sz="2400" b="1" dirty="0">
                <a:latin typeface="Times New Roman" pitchFamily="18" charset="0"/>
              </a:rPr>
              <a:t>=6.5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47" name="文本框 1">
            <a:extLst>
              <a:ext uri="{FF2B5EF4-FFF2-40B4-BE49-F238E27FC236}">
                <a16:creationId xmlns="" xmlns:a16="http://schemas.microsoft.com/office/drawing/2014/main" id="{18179EBD-ED1B-29A6-311B-770AF4EF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281" y="3146690"/>
            <a:ext cx="18306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=6.5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1">
            <a:extLst>
              <a:ext uri="{FF2B5EF4-FFF2-40B4-BE49-F238E27FC236}">
                <a16:creationId xmlns="" xmlns:a16="http://schemas.microsoft.com/office/drawing/2014/main" id="{E0FA06B5-4621-9B2E-82BD-89E46B38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582" y="3531051"/>
            <a:ext cx="122986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=1.3</a:t>
            </a:r>
          </a:p>
        </p:txBody>
      </p:sp>
      <p:sp>
        <p:nvSpPr>
          <p:cNvPr id="49" name="TextBox 9">
            <a:extLst>
              <a:ext uri="{FF2B5EF4-FFF2-40B4-BE49-F238E27FC236}">
                <a16:creationId xmlns="" xmlns:a16="http://schemas.microsoft.com/office/drawing/2014/main" id="{F566854F-59F6-10CD-883A-4E998D8F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241" y="2748887"/>
            <a:ext cx="1632734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8</a:t>
            </a:r>
            <a:r>
              <a:rPr lang="en-US" altLang="zh-CN" sz="2400" b="1" i="1" dirty="0">
                <a:latin typeface="Times New Roman" pitchFamily="18" charset="0"/>
              </a:rPr>
              <a:t>n</a:t>
            </a:r>
            <a:r>
              <a:rPr lang="en-US" altLang="zh-CN" sz="2400" b="1" dirty="0">
                <a:latin typeface="Times New Roman" pitchFamily="18" charset="0"/>
              </a:rPr>
              <a:t>–</a:t>
            </a:r>
            <a:r>
              <a:rPr lang="en-US" altLang="zh-CN" sz="2400" b="1" i="1" dirty="0">
                <a:latin typeface="Times New Roman" pitchFamily="18" charset="0"/>
              </a:rPr>
              <a:t>n</a:t>
            </a:r>
            <a:r>
              <a:rPr lang="en-US" altLang="zh-CN" sz="2400" b="1" dirty="0">
                <a:latin typeface="Times New Roman" pitchFamily="18" charset="0"/>
              </a:rPr>
              <a:t>=14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50" name="文本框 1">
            <a:extLst>
              <a:ext uri="{FF2B5EF4-FFF2-40B4-BE49-F238E27FC236}">
                <a16:creationId xmlns="" xmlns:a16="http://schemas.microsoft.com/office/drawing/2014/main" id="{F58838FE-80B0-CA26-E643-61C315851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48" y="3195427"/>
            <a:ext cx="186430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=14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1">
            <a:extLst>
              <a:ext uri="{FF2B5EF4-FFF2-40B4-BE49-F238E27FC236}">
                <a16:creationId xmlns="" xmlns:a16="http://schemas.microsoft.com/office/drawing/2014/main" id="{431786EF-3663-2417-F4C2-0B9A38EA3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70" y="3531051"/>
            <a:ext cx="122986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</a:t>
            </a:r>
          </a:p>
        </p:txBody>
      </p:sp>
    </p:spTree>
    <p:extLst>
      <p:ext uri="{BB962C8B-B14F-4D97-AF65-F5344CB8AC3E}">
        <p14:creationId xmlns:p14="http://schemas.microsoft.com/office/powerpoint/2010/main" val="10573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31846" y="597657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957310" y="612693"/>
            <a:ext cx="7652118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有一份</a:t>
            </a:r>
            <a:r>
              <a:rPr lang="en-US" altLang="zh-CN" sz="2400" b="1" dirty="0">
                <a:latin typeface="Times New Roman" pitchFamily="18" charset="0"/>
              </a:rPr>
              <a:t>5700</a:t>
            </a:r>
            <a:r>
              <a:rPr lang="zh-CN" altLang="en-US" sz="2400" b="1" dirty="0">
                <a:latin typeface="Times New Roman" pitchFamily="18" charset="0"/>
              </a:rPr>
              <a:t>字的文件，由于时间紧急，安排甲、乙两名打字员同时开始录入。录完这份文件需用多长时间？</a:t>
            </a:r>
          </a:p>
        </p:txBody>
      </p:sp>
      <p:sp>
        <p:nvSpPr>
          <p:cNvPr id="7" name="云形标注 15">
            <a:extLst>
              <a:ext uri="{FF2B5EF4-FFF2-40B4-BE49-F238E27FC236}">
                <a16:creationId xmlns="" xmlns:a16="http://schemas.microsoft.com/office/drawing/2014/main" id="{E6ED025C-B676-3003-76B4-BE7D064E793E}"/>
              </a:ext>
            </a:extLst>
          </p:cNvPr>
          <p:cNvSpPr/>
          <p:nvPr/>
        </p:nvSpPr>
        <p:spPr>
          <a:xfrm>
            <a:off x="957310" y="1827670"/>
            <a:ext cx="2837240" cy="678180"/>
          </a:xfrm>
          <a:prstGeom prst="cloudCallout">
            <a:avLst>
              <a:gd name="adj1" fmla="val 46417"/>
              <a:gd name="adj2" fmla="val 78947"/>
            </a:avLst>
          </a:prstGeom>
          <a:gradFill flip="none" rotWithShape="1">
            <a:gsLst>
              <a:gs pos="0">
                <a:srgbClr val="FBCC8D">
                  <a:tint val="66000"/>
                  <a:satMod val="160000"/>
                </a:srgbClr>
              </a:gs>
              <a:gs pos="50000">
                <a:srgbClr val="FBCC8D">
                  <a:tint val="44500"/>
                  <a:satMod val="160000"/>
                </a:srgbClr>
              </a:gs>
              <a:gs pos="100000">
                <a:srgbClr val="FBCC8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EE807FA-D35E-40B7-C992-8A846A88F9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982" y="2550374"/>
            <a:ext cx="3714956" cy="196429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0A25906-F475-168D-E287-12F9729354AE}"/>
              </a:ext>
            </a:extLst>
          </p:cNvPr>
          <p:cNvSpPr txBox="1"/>
          <p:nvPr/>
        </p:nvSpPr>
        <p:spPr>
          <a:xfrm>
            <a:off x="1087722" y="1841648"/>
            <a:ext cx="3314251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latin typeface="+mn-ea"/>
              </a:defRPr>
            </a:lvl1pPr>
          </a:lstStyle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我每分录入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个字。</a:t>
            </a:r>
          </a:p>
        </p:txBody>
      </p:sp>
      <p:sp>
        <p:nvSpPr>
          <p:cNvPr id="13" name="云形标注 4">
            <a:extLst>
              <a:ext uri="{FF2B5EF4-FFF2-40B4-BE49-F238E27FC236}">
                <a16:creationId xmlns="" xmlns:a16="http://schemas.microsoft.com/office/drawing/2014/main" id="{90E66C07-5663-24A4-7EC5-F18733BE8184}"/>
              </a:ext>
            </a:extLst>
          </p:cNvPr>
          <p:cNvSpPr/>
          <p:nvPr/>
        </p:nvSpPr>
        <p:spPr>
          <a:xfrm>
            <a:off x="5484117" y="1705345"/>
            <a:ext cx="2703965" cy="689423"/>
          </a:xfrm>
          <a:prstGeom prst="cloudCallout">
            <a:avLst>
              <a:gd name="adj1" fmla="val -22408"/>
              <a:gd name="adj2" fmla="val 87677"/>
            </a:avLst>
          </a:prstGeom>
          <a:gradFill flip="none" rotWithShape="1">
            <a:gsLst>
              <a:gs pos="0">
                <a:srgbClr val="FBCC8D">
                  <a:tint val="66000"/>
                  <a:satMod val="160000"/>
                </a:srgbClr>
              </a:gs>
              <a:gs pos="50000">
                <a:srgbClr val="FBCC8D">
                  <a:tint val="44500"/>
                  <a:satMod val="160000"/>
                </a:srgbClr>
              </a:gs>
              <a:gs pos="100000">
                <a:srgbClr val="FBCC8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541DB6D-2582-66F8-B647-1E9EE5669F65}"/>
              </a:ext>
            </a:extLst>
          </p:cNvPr>
          <p:cNvSpPr txBox="1"/>
          <p:nvPr/>
        </p:nvSpPr>
        <p:spPr>
          <a:xfrm>
            <a:off x="5679062" y="1705345"/>
            <a:ext cx="2509020" cy="4818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我每分录入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90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个字。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549738D-5095-147C-98C7-D15D8866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345" y="2649631"/>
            <a:ext cx="2294528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+90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=5700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C93CBD7-0F55-5B62-025C-FC814B1C2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981" y="2160153"/>
            <a:ext cx="49745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：设录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完这份文件需用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8D0D0818-E922-A758-0F51-38233150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171" y="3100445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=5700</a:t>
            </a:r>
          </a:p>
        </p:txBody>
      </p:sp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9F29183C-8A6C-D20F-C4D8-022138FB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24" y="3994634"/>
            <a:ext cx="46709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答：录完这份文件需用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EC50B461-2BE6-3967-DFBD-A429ADCAFAC5}"/>
              </a:ext>
            </a:extLst>
          </p:cNvPr>
          <p:cNvGrpSpPr/>
          <p:nvPr/>
        </p:nvGrpSpPr>
        <p:grpSpPr>
          <a:xfrm>
            <a:off x="1755306" y="383493"/>
            <a:ext cx="5097807" cy="1709057"/>
            <a:chOff x="734635" y="1660122"/>
            <a:chExt cx="7740332" cy="2854550"/>
          </a:xfrm>
        </p:grpSpPr>
        <p:sp>
          <p:nvSpPr>
            <p:cNvPr id="7" name="云形标注 15">
              <a:extLst>
                <a:ext uri="{FF2B5EF4-FFF2-40B4-BE49-F238E27FC236}">
                  <a16:creationId xmlns="" xmlns:a16="http://schemas.microsoft.com/office/drawing/2014/main" id="{6DA296BE-18E2-F5A6-7EA7-944269BC222D}"/>
                </a:ext>
              </a:extLst>
            </p:cNvPr>
            <p:cNvSpPr/>
            <p:nvPr/>
          </p:nvSpPr>
          <p:spPr>
            <a:xfrm>
              <a:off x="734635" y="1710923"/>
              <a:ext cx="3114222" cy="728980"/>
            </a:xfrm>
            <a:prstGeom prst="cloudCallout">
              <a:avLst>
                <a:gd name="adj1" fmla="val 46417"/>
                <a:gd name="adj2" fmla="val 78947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C3309B7-D4BD-EAC9-0548-73CE5A736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9982" y="2550374"/>
              <a:ext cx="3714956" cy="1964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C86F986D-94D4-DF2A-E399-FB41A89D8FF2}"/>
                </a:ext>
              </a:extLst>
            </p:cNvPr>
            <p:cNvSpPr txBox="1"/>
            <p:nvPr/>
          </p:nvSpPr>
          <p:spPr>
            <a:xfrm>
              <a:off x="865047" y="1724899"/>
              <a:ext cx="3314251" cy="60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800">
                  <a:latin typeface="+mn-ea"/>
                </a:defRPr>
              </a:lvl1pPr>
            </a:lstStyle>
            <a:p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我每分录入</a:t>
              </a:r>
              <a:r>
                <a:rPr lang="en-US" altLang="zh-CN" sz="1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100</a:t>
              </a:r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个字。</a:t>
              </a:r>
            </a:p>
          </p:txBody>
        </p:sp>
        <p:sp>
          <p:nvSpPr>
            <p:cNvPr id="13" name="云形标注 4">
              <a:extLst>
                <a:ext uri="{FF2B5EF4-FFF2-40B4-BE49-F238E27FC236}">
                  <a16:creationId xmlns="" xmlns:a16="http://schemas.microsoft.com/office/drawing/2014/main" id="{0C017994-A842-9EAD-DFD7-F43AF1C5FC77}"/>
                </a:ext>
              </a:extLst>
            </p:cNvPr>
            <p:cNvSpPr/>
            <p:nvPr/>
          </p:nvSpPr>
          <p:spPr>
            <a:xfrm>
              <a:off x="5512692" y="1660122"/>
              <a:ext cx="2962275" cy="728980"/>
            </a:xfrm>
            <a:prstGeom prst="cloudCallout">
              <a:avLst>
                <a:gd name="adj1" fmla="val -22408"/>
                <a:gd name="adj2" fmla="val 87677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4DBC1585-BF66-2339-8D9C-63BD7418925B}"/>
                </a:ext>
              </a:extLst>
            </p:cNvPr>
            <p:cNvSpPr txBox="1"/>
            <p:nvPr/>
          </p:nvSpPr>
          <p:spPr>
            <a:xfrm>
              <a:off x="5707637" y="1660122"/>
              <a:ext cx="2733806" cy="60970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我每分录入</a:t>
              </a:r>
              <a:r>
                <a:rPr lang="en-US" altLang="zh-CN" sz="14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90</a:t>
              </a:r>
              <a:r>
                <a:rPr lang="zh-CN" altLang="en-US" sz="14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个字。</a:t>
              </a:r>
              <a:endPara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">
            <a:extLst>
              <a:ext uri="{FF2B5EF4-FFF2-40B4-BE49-F238E27FC236}">
                <a16:creationId xmlns="" xmlns:a16="http://schemas.microsoft.com/office/drawing/2014/main" id="{57303852-2938-B360-1761-FF85E5382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919" y="3547540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=30</a:t>
            </a:r>
          </a:p>
        </p:txBody>
      </p:sp>
    </p:spTree>
    <p:extLst>
      <p:ext uri="{BB962C8B-B14F-4D97-AF65-F5344CB8AC3E}">
        <p14:creationId xmlns:p14="http://schemas.microsoft.com/office/powerpoint/2010/main" val="10300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31846" y="597657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917538" y="597657"/>
            <a:ext cx="7652118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北京到呼和浩特的铁路线长</a:t>
            </a:r>
            <a:r>
              <a:rPr lang="en-US" altLang="zh-CN" sz="2400" b="1" dirty="0">
                <a:latin typeface="Times New Roman" pitchFamily="18" charset="0"/>
              </a:rPr>
              <a:t>660 km</a:t>
            </a:r>
            <a:r>
              <a:rPr lang="zh-CN" altLang="en-US" sz="2400" b="1" dirty="0">
                <a:latin typeface="Times New Roman" pitchFamily="18" charset="0"/>
              </a:rPr>
              <a:t>。一列火车从呼和浩特开出，每时行驶</a:t>
            </a:r>
            <a:r>
              <a:rPr lang="en-US" altLang="zh-CN" sz="2400" b="1" dirty="0">
                <a:latin typeface="Times New Roman" pitchFamily="18" charset="0"/>
              </a:rPr>
              <a:t>60 km</a:t>
            </a:r>
            <a:r>
              <a:rPr lang="zh-CN" altLang="en-US" sz="2400" b="1" dirty="0">
                <a:latin typeface="Times New Roman" pitchFamily="18" charset="0"/>
              </a:rPr>
              <a:t>；另一列火车从北京开出，每时行驶 </a:t>
            </a:r>
            <a:r>
              <a:rPr lang="en-US" altLang="zh-CN" sz="2400" b="1" dirty="0">
                <a:latin typeface="Times New Roman" pitchFamily="18" charset="0"/>
              </a:rPr>
              <a:t>72 km</a:t>
            </a:r>
            <a:r>
              <a:rPr lang="zh-CN" altLang="en-US" sz="2400" b="1" dirty="0">
                <a:latin typeface="Times New Roman" pitchFamily="18" charset="0"/>
              </a:rPr>
              <a:t>。两列火车同时开出，经过几时相遇？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549738D-5095-147C-98C7-D15D8866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024" y="2836855"/>
            <a:ext cx="1987525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+72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=660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C93CBD7-0F55-5B62-025C-FC814B1C2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416" y="2530707"/>
            <a:ext cx="37683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：设经过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相遇。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8D0D0818-E922-A758-0F51-38233150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998" y="3222425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=660</a:t>
            </a:r>
          </a:p>
        </p:txBody>
      </p:sp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9F29183C-8A6C-D20F-C4D8-022138FB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627" y="4062769"/>
            <a:ext cx="316036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答：经过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相遇。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BF0CA7F3-1F75-4E6D-659E-4AA962D6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52" y="3607752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</a:t>
            </a:r>
          </a:p>
        </p:txBody>
      </p:sp>
      <p:sp>
        <p:nvSpPr>
          <p:cNvPr id="14" name="TextBox 67"/>
          <p:cNvSpPr txBox="1"/>
          <p:nvPr/>
        </p:nvSpPr>
        <p:spPr>
          <a:xfrm>
            <a:off x="1505975" y="1852451"/>
            <a:ext cx="534318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一列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火车的速度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400" b="1" spc="300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另一列</a:t>
            </a: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火车的速度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400" b="1" spc="600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660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76212" y="623076"/>
            <a:ext cx="810301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看图列方程并解答。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="" xmlns:a16="http://schemas.microsoft.com/office/drawing/2014/main" id="{1DA50530-21AB-C296-A1EE-B53CE6484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103" y="2390081"/>
                <a:ext cx="1824759" cy="799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280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A50530-21AB-C296-A1EE-B53CE6484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5103" y="2390081"/>
                <a:ext cx="1824759" cy="799963"/>
              </a:xfrm>
              <a:prstGeom prst="rect">
                <a:avLst/>
              </a:prstGeom>
              <a:blipFill rotWithShape="0">
                <a:blip r:embed="rId2"/>
                <a:stretch>
                  <a:fillRect l="-5000" b="-3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1">
                <a:extLst>
                  <a:ext uri="{FF2B5EF4-FFF2-40B4-BE49-F238E27FC236}">
                    <a16:creationId xmlns="" xmlns:a16="http://schemas.microsoft.com/office/drawing/2014/main" id="{4D90085D-F44E-F34A-9604-F442CF57B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5228" y="3042618"/>
                <a:ext cx="1824759" cy="76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280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90085D-F44E-F34A-9604-F442CF57B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5228" y="3042618"/>
                <a:ext cx="1824759" cy="763992"/>
              </a:xfrm>
              <a:prstGeom prst="rect">
                <a:avLst/>
              </a:prstGeom>
              <a:blipFill rotWithShape="1">
                <a:blip r:embed="rId3"/>
                <a:stretch>
                  <a:fillRect b="-7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33105BF2-B46F-5960-EB6B-A1AB2B49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35" y="3706695"/>
            <a:ext cx="18247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112 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2E2E5077-A092-2066-3C59-BA012115D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887" y="4183912"/>
            <a:ext cx="39370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答：连环画有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78176" y="1225819"/>
            <a:ext cx="4340118" cy="1538489"/>
            <a:chOff x="2278176" y="1225819"/>
            <a:chExt cx="4340118" cy="1538489"/>
          </a:xfrm>
        </p:grpSpPr>
        <p:grpSp>
          <p:nvGrpSpPr>
            <p:cNvPr id="13" name="组合 51"/>
            <p:cNvGrpSpPr/>
            <p:nvPr/>
          </p:nvGrpSpPr>
          <p:grpSpPr bwMode="auto">
            <a:xfrm>
              <a:off x="2298706" y="1900740"/>
              <a:ext cx="4319588" cy="142785"/>
              <a:chOff x="1564873" y="5745935"/>
              <a:chExt cx="5760000" cy="190922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1564873" y="5925838"/>
                <a:ext cx="57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579389" y="5756960"/>
                <a:ext cx="0" cy="17989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>
              <a:xfrm>
                <a:off x="7322751" y="5745938"/>
                <a:ext cx="0" cy="17989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>
              <a:xfrm>
                <a:off x="2728061" y="5745936"/>
                <a:ext cx="0" cy="17989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>
              <a:xfrm>
                <a:off x="3876733" y="5745935"/>
                <a:ext cx="0" cy="17989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025406" y="5745936"/>
                <a:ext cx="0" cy="17989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174078" y="5745938"/>
                <a:ext cx="0" cy="17989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21" name="左大括号 20"/>
            <p:cNvSpPr/>
            <p:nvPr/>
          </p:nvSpPr>
          <p:spPr>
            <a:xfrm rot="5400000">
              <a:off x="3037579" y="870118"/>
              <a:ext cx="270272" cy="1719442"/>
            </a:xfrm>
            <a:prstGeom prst="leftBrace">
              <a:avLst>
                <a:gd name="adj1" fmla="val 32898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2278176" y="1225819"/>
              <a:ext cx="170956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连环画</a:t>
              </a:r>
              <a:r>
                <a:rPr lang="en-US" altLang="zh-CN" sz="21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</a:t>
              </a:r>
              <a:endPara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33"/>
            <p:cNvSpPr txBox="1">
              <a:spLocks noChangeArrowheads="1"/>
            </p:cNvSpPr>
            <p:nvPr/>
          </p:nvSpPr>
          <p:spPr bwMode="auto">
            <a:xfrm>
              <a:off x="3921093" y="2350288"/>
              <a:ext cx="1213247" cy="414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100" b="1" dirty="0" smtClean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280</a:t>
              </a:r>
              <a:r>
                <a:rPr lang="zh-CN" altLang="en-US" sz="2100" b="1" dirty="0" smtClean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</a:t>
              </a:r>
              <a:endParaRPr lang="zh-CN" altLang="en-US" sz="2100" b="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左大括号 28"/>
            <p:cNvSpPr/>
            <p:nvPr/>
          </p:nvSpPr>
          <p:spPr>
            <a:xfrm rot="5400000">
              <a:off x="5191134" y="432155"/>
              <a:ext cx="270272" cy="2580865"/>
            </a:xfrm>
            <a:prstGeom prst="leftBrace">
              <a:avLst>
                <a:gd name="adj1" fmla="val 32898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0"/>
            <p:cNvSpPr txBox="1">
              <a:spLocks noChangeArrowheads="1"/>
            </p:cNvSpPr>
            <p:nvPr/>
          </p:nvSpPr>
          <p:spPr bwMode="auto">
            <a:xfrm>
              <a:off x="4481927" y="1232837"/>
              <a:ext cx="170956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故事书</a:t>
              </a:r>
              <a:endPara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左大括号 30"/>
            <p:cNvSpPr/>
            <p:nvPr/>
          </p:nvSpPr>
          <p:spPr>
            <a:xfrm rot="16200000" flipV="1">
              <a:off x="4329712" y="103089"/>
              <a:ext cx="270272" cy="4303712"/>
            </a:xfrm>
            <a:prstGeom prst="leftBrace">
              <a:avLst>
                <a:gd name="adj1" fmla="val 32898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8919759-7C7F-E310-7C2E-031437850ABA}"/>
              </a:ext>
            </a:extLst>
          </p:cNvPr>
          <p:cNvGrpSpPr/>
          <p:nvPr/>
        </p:nvGrpSpPr>
        <p:grpSpPr>
          <a:xfrm>
            <a:off x="4654550" y="2443217"/>
            <a:ext cx="3536819" cy="1632900"/>
            <a:chOff x="9744" y="3577"/>
            <a:chExt cx="4757" cy="2433"/>
          </a:xfrm>
        </p:grpSpPr>
        <p:sp>
          <p:nvSpPr>
            <p:cNvPr id="33" name="云形标注 36">
              <a:extLst>
                <a:ext uri="{FF2B5EF4-FFF2-40B4-BE49-F238E27FC236}">
                  <a16:creationId xmlns="" xmlns:a16="http://schemas.microsoft.com/office/drawing/2014/main" id="{2D840B55-AE08-864E-CC4D-52EBD89878FE}"/>
                </a:ext>
              </a:extLst>
            </p:cNvPr>
            <p:cNvSpPr/>
            <p:nvPr/>
          </p:nvSpPr>
          <p:spPr>
            <a:xfrm>
              <a:off x="9744" y="3577"/>
              <a:ext cx="4757" cy="2105"/>
            </a:xfrm>
            <a:prstGeom prst="cloudCallout">
              <a:avLst>
                <a:gd name="adj1" fmla="val 29384"/>
                <a:gd name="adj2" fmla="val 62574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矩形 21">
                  <a:extLst>
                    <a:ext uri="{FF2B5EF4-FFF2-40B4-BE49-F238E27FC236}">
                      <a16:creationId xmlns="" xmlns:a16="http://schemas.microsoft.com/office/drawing/2014/main" id="{6B077D74-5D9D-BCEB-2602-02F4E0094D44}"/>
                    </a:ext>
                  </a:extLst>
                </p:cNvPr>
                <p:cNvSpPr/>
                <p:nvPr/>
              </p:nvSpPr>
              <p:spPr>
                <a:xfrm>
                  <a:off x="10143" y="3818"/>
                  <a:ext cx="3972" cy="2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由图可知，故事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书的本数是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连环画的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4" name="矩形 2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B077D74-5D9D-BCEB-2602-02F4E0094D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3" y="3818"/>
                  <a:ext cx="3972" cy="2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093" t="-3306" r="-2680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00" l="2239" r="100000">
                        <a14:foregroundMark x1="46455" y1="40747" x2="58209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25" y="3424614"/>
            <a:ext cx="1086177" cy="130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10238" y="593443"/>
            <a:ext cx="81657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.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小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颖栽了一株树苗，栽种后树苗每周大约比栽种前的树苗长高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倍，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周后大约能长到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 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。栽种前树苗高多少厘米？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1BFA4DD-072E-301D-2682-F8F8C0AB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365" y="2601881"/>
            <a:ext cx="2561102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=100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B27659D8-5BF0-9B45-B69C-F5EC0368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070" y="2171833"/>
            <a:ext cx="425280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解：设栽种前树苗高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sp>
        <p:nvSpPr>
          <p:cNvPr id="6" name="文本框 1">
            <a:extLst>
              <a:ext uri="{FF2B5EF4-FFF2-40B4-BE49-F238E27FC236}">
                <a16:creationId xmlns="" xmlns:a16="http://schemas.microsoft.com/office/drawing/2014/main" id="{FC072136-B910-9000-B549-50C5A15A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008" y="2993266"/>
            <a:ext cx="117193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=100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8968AA9E-5E25-1C5B-6569-F740168C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181" y="3768597"/>
            <a:ext cx="46834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答：栽种前树苗高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D5301E8E-DB2B-D061-F754-13ED9605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788" y="3380932"/>
            <a:ext cx="147057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=25 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8919759-7C7F-E310-7C2E-031437850ABA}"/>
              </a:ext>
            </a:extLst>
          </p:cNvPr>
          <p:cNvGrpSpPr/>
          <p:nvPr/>
        </p:nvGrpSpPr>
        <p:grpSpPr>
          <a:xfrm>
            <a:off x="5728095" y="1507326"/>
            <a:ext cx="2653653" cy="1152053"/>
            <a:chOff x="9744" y="3577"/>
            <a:chExt cx="3986" cy="1779"/>
          </a:xfrm>
        </p:grpSpPr>
        <p:sp>
          <p:nvSpPr>
            <p:cNvPr id="10" name="云形标注 36">
              <a:extLst>
                <a:ext uri="{FF2B5EF4-FFF2-40B4-BE49-F238E27FC236}">
                  <a16:creationId xmlns="" xmlns:a16="http://schemas.microsoft.com/office/drawing/2014/main" id="{2D840B55-AE08-864E-CC4D-52EBD89878FE}"/>
                </a:ext>
              </a:extLst>
            </p:cNvPr>
            <p:cNvSpPr/>
            <p:nvPr/>
          </p:nvSpPr>
          <p:spPr>
            <a:xfrm>
              <a:off x="9744" y="3577"/>
              <a:ext cx="3986" cy="1779"/>
            </a:xfrm>
            <a:prstGeom prst="cloudCallout">
              <a:avLst>
                <a:gd name="adj1" fmla="val -27460"/>
                <a:gd name="adj2" fmla="val -83463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21">
              <a:extLst>
                <a:ext uri="{FF2B5EF4-FFF2-40B4-BE49-F238E27FC236}">
                  <a16:creationId xmlns="" xmlns:a16="http://schemas.microsoft.com/office/drawing/2014/main" id="{6B077D74-5D9D-BCEB-2602-02F4E0094D44}"/>
                </a:ext>
              </a:extLst>
            </p:cNvPr>
            <p:cNvSpPr/>
            <p:nvPr/>
          </p:nvSpPr>
          <p:spPr>
            <a:xfrm>
              <a:off x="10143" y="3818"/>
              <a:ext cx="3587" cy="12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周后就比栽种前长高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倍。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1BFA4DD-072E-301D-2682-F8F8C0AB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922" y="1615484"/>
            <a:ext cx="2561102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m=100 cm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585704" y="700455"/>
            <a:ext cx="812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张力家和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胡敏家相距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840 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，两人同时从家里出发，张力步行的速度是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88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米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/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分，是胡敏步行的速度的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1.1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倍，两人出发多长时间后能相遇？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80CD846-5407-F99C-D0DC-C6B172FB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51" y="2720417"/>
            <a:ext cx="2561102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88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+80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=840 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="" xmlns:a16="http://schemas.microsoft.com/office/drawing/2014/main" id="{0E27AE4D-C9C0-BB48-E09E-92A120ACC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82" y="2300647"/>
            <a:ext cx="451975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解：设两人出发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分后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能相遇。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08CAEFB1-DAAE-0144-21D3-E29B4158D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543" y="3987165"/>
            <a:ext cx="472934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答：两人出发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分后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能相遇。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="" xmlns:a16="http://schemas.microsoft.com/office/drawing/2014/main" id="{6A78A83D-3557-2847-B76F-C779076F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226" y="3567395"/>
            <a:ext cx="147057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07E298A7-E002-A40F-BEE4-A995B049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755" y="3143906"/>
            <a:ext cx="2561102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168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=840 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07E92AF4-2496-BAF1-5DB7-0AFF41F8B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926" y="1880877"/>
            <a:ext cx="499655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胡敏步行的速度：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88÷1.1=80(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2570" y="1227107"/>
            <a:ext cx="5095456" cy="921453"/>
            <a:chOff x="1962570" y="1227107"/>
            <a:chExt cx="5095456" cy="921453"/>
          </a:xfrm>
        </p:grpSpPr>
        <p:grpSp>
          <p:nvGrpSpPr>
            <p:cNvPr id="39" name="组合 38"/>
            <p:cNvGrpSpPr/>
            <p:nvPr/>
          </p:nvGrpSpPr>
          <p:grpSpPr>
            <a:xfrm>
              <a:off x="1962570" y="1227107"/>
              <a:ext cx="5095456" cy="921453"/>
              <a:chOff x="4139952" y="1170041"/>
              <a:chExt cx="3672408" cy="536519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7CB55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TextBox 66"/>
              <p:cNvSpPr txBox="1"/>
              <p:nvPr/>
            </p:nvSpPr>
            <p:spPr>
              <a:xfrm>
                <a:off x="4269079" y="1278949"/>
                <a:ext cx="396506" cy="304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7CB55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2800" b="1" dirty="0">
                  <a:solidFill>
                    <a:srgbClr val="7CB55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3039313" y="1526338"/>
              <a:ext cx="1081087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路程</a:t>
              </a:r>
            </a:p>
          </p:txBody>
        </p:sp>
        <p:sp>
          <p:nvSpPr>
            <p:cNvPr id="20" name="文本框 19"/>
            <p:cNvSpPr txBox="1">
              <a:spLocks noChangeArrowheads="1"/>
            </p:cNvSpPr>
            <p:nvPr/>
          </p:nvSpPr>
          <p:spPr bwMode="auto">
            <a:xfrm>
              <a:off x="3491171" y="1478127"/>
              <a:ext cx="32400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 dirty="0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=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速度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×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时间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73565" y="2374240"/>
            <a:ext cx="5095456" cy="921453"/>
            <a:chOff x="1973565" y="2374240"/>
            <a:chExt cx="5095456" cy="921453"/>
          </a:xfrm>
        </p:grpSpPr>
        <p:grpSp>
          <p:nvGrpSpPr>
            <p:cNvPr id="27" name="组合 26"/>
            <p:cNvGrpSpPr/>
            <p:nvPr/>
          </p:nvGrpSpPr>
          <p:grpSpPr>
            <a:xfrm>
              <a:off x="1973565" y="2374240"/>
              <a:ext cx="5095456" cy="921453"/>
              <a:chOff x="4139952" y="1170041"/>
              <a:chExt cx="3672408" cy="53651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AC14D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54"/>
              <p:cNvSpPr txBox="1"/>
              <p:nvPr/>
            </p:nvSpPr>
            <p:spPr>
              <a:xfrm>
                <a:off x="4260734" y="1298520"/>
                <a:ext cx="396506" cy="304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AC14D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2800" b="1" dirty="0">
                  <a:solidFill>
                    <a:srgbClr val="FAC14D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3053168" y="2646125"/>
              <a:ext cx="1081087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时间</a:t>
              </a:r>
            </a:p>
          </p:txBody>
        </p:sp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3520900" y="2594898"/>
              <a:ext cx="3240087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=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路程</a:t>
              </a:r>
              <a:r>
                <a:rPr lang="en-US" altLang="zh-CN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÷ 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速度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62570" y="3521373"/>
            <a:ext cx="5095456" cy="921453"/>
            <a:chOff x="1962570" y="3521373"/>
            <a:chExt cx="5095456" cy="921453"/>
          </a:xfrm>
        </p:grpSpPr>
        <p:grpSp>
          <p:nvGrpSpPr>
            <p:cNvPr id="33" name="组合 32"/>
            <p:cNvGrpSpPr/>
            <p:nvPr/>
          </p:nvGrpSpPr>
          <p:grpSpPr>
            <a:xfrm>
              <a:off x="1962570" y="3521373"/>
              <a:ext cx="5095456" cy="921453"/>
              <a:chOff x="4139952" y="1170041"/>
              <a:chExt cx="3672408" cy="536519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95647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60"/>
              <p:cNvSpPr txBox="1"/>
              <p:nvPr/>
            </p:nvSpPr>
            <p:spPr>
              <a:xfrm>
                <a:off x="4268063" y="1296139"/>
                <a:ext cx="396506" cy="304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95647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2800" b="1" dirty="0">
                  <a:solidFill>
                    <a:srgbClr val="F9564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3053168" y="3769035"/>
              <a:ext cx="1081087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速度</a:t>
              </a:r>
            </a:p>
          </p:txBody>
        </p: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3520901" y="3739193"/>
              <a:ext cx="3240087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=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路程</a:t>
              </a:r>
              <a:r>
                <a:rPr lang="en-US" altLang="zh-CN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÷ </a:t>
              </a:r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时间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365674" y="1799837"/>
            <a:ext cx="6702033" cy="226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形如“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2400" b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bx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这样的方程，要逆用乘法分配律，并根据等式的性质来解，具体步骤如下：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ax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bx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endParaRPr lang="en-US" altLang="zh-CN" sz="2400" b="1" i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解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endParaRPr lang="en-US" altLang="zh-CN" sz="2400" b="1" i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÷(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2126" y="1611544"/>
            <a:ext cx="6972679" cy="2577838"/>
            <a:chOff x="973592" y="1225588"/>
            <a:chExt cx="8747251" cy="2239484"/>
          </a:xfrm>
        </p:grpSpPr>
        <p:sp>
          <p:nvSpPr>
            <p:cNvPr id="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667292" cy="217641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415311" y="3159540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020240" y="1802398"/>
            <a:ext cx="7523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甲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、乙两人同时从两地出发，相向而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行，相遇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时两人走的路程之和就是两地之间的总路程。等量关系如下：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甲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走的路程    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+    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乙走的路程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总路程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甲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的速度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时间   乙的速度</a:t>
            </a:r>
            <a:r>
              <a:rPr lang="en-US" altLang="zh-CN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时间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1782EA5A-617A-BAD3-7207-8428AB8FD661}"/>
              </a:ext>
            </a:extLst>
          </p:cNvPr>
          <p:cNvCxnSpPr>
            <a:cxnSpLocks/>
          </p:cNvCxnSpPr>
          <p:nvPr/>
        </p:nvCxnSpPr>
        <p:spPr>
          <a:xfrm flipH="1">
            <a:off x="2366128" y="3121814"/>
            <a:ext cx="591074" cy="3982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C7AC7C23-53D0-ECD9-D348-4D99037E0243}"/>
              </a:ext>
            </a:extLst>
          </p:cNvPr>
          <p:cNvCxnSpPr>
            <a:cxnSpLocks/>
          </p:cNvCxnSpPr>
          <p:nvPr/>
        </p:nvCxnSpPr>
        <p:spPr>
          <a:xfrm>
            <a:off x="2957202" y="3133113"/>
            <a:ext cx="548640" cy="3869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BC1759D7-0D8A-B399-3248-B5D44C4E1C68}"/>
              </a:ext>
            </a:extLst>
          </p:cNvPr>
          <p:cNvCxnSpPr>
            <a:cxnSpLocks/>
          </p:cNvCxnSpPr>
          <p:nvPr/>
        </p:nvCxnSpPr>
        <p:spPr>
          <a:xfrm flipH="1">
            <a:off x="4782082" y="3143390"/>
            <a:ext cx="591074" cy="3982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D0850927-4E56-0C29-F9BC-3122A3516BEE}"/>
              </a:ext>
            </a:extLst>
          </p:cNvPr>
          <p:cNvCxnSpPr>
            <a:cxnSpLocks/>
          </p:cNvCxnSpPr>
          <p:nvPr/>
        </p:nvCxnSpPr>
        <p:spPr>
          <a:xfrm>
            <a:off x="5373156" y="3143390"/>
            <a:ext cx="548640" cy="3869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891133" y="1667641"/>
            <a:ext cx="7619455" cy="2569931"/>
            <a:chOff x="973592" y="1225588"/>
            <a:chExt cx="9558634" cy="2232615"/>
          </a:xfrm>
        </p:grpSpPr>
        <p:sp>
          <p:nvSpPr>
            <p:cNvPr id="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9448185" cy="217641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10226694" y="3152670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74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页练习六第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8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0341" y="1044972"/>
            <a:ext cx="368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相遇问题</a:t>
            </a:r>
            <a:endParaRPr lang="zh-CN" altLang="en-US" sz="40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211007" y="2019424"/>
            <a:ext cx="6818568" cy="1643527"/>
            <a:chOff x="1391982" y="2609974"/>
            <a:chExt cx="6818568" cy="1643527"/>
          </a:xfrm>
        </p:grpSpPr>
        <p:sp>
          <p:nvSpPr>
            <p:cNvPr id="19" name="矩形 18"/>
            <p:cNvSpPr/>
            <p:nvPr/>
          </p:nvSpPr>
          <p:spPr>
            <a:xfrm>
              <a:off x="1724025" y="2609974"/>
              <a:ext cx="6486525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甲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走的路程    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+    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乙走的路程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总路程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        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1782EA5A-617A-BAD3-7207-8428AB8FD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6128" y="3121814"/>
              <a:ext cx="591074" cy="3982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C7AC7C23-53D0-ECD9-D348-4D99037E0243}"/>
                </a:ext>
              </a:extLst>
            </p:cNvPr>
            <p:cNvCxnSpPr>
              <a:cxnSpLocks/>
            </p:cNvCxnSpPr>
            <p:nvPr/>
          </p:nvCxnSpPr>
          <p:spPr>
            <a:xfrm>
              <a:off x="2957202" y="3133113"/>
              <a:ext cx="548640" cy="3869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BC1759D7-0D8A-B399-3248-B5D44C4E1C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2082" y="3143390"/>
              <a:ext cx="591074" cy="3982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D0850927-4E56-0C29-F9BC-3122A3516BEE}"/>
                </a:ext>
              </a:extLst>
            </p:cNvPr>
            <p:cNvCxnSpPr>
              <a:cxnSpLocks/>
            </p:cNvCxnSpPr>
            <p:nvPr/>
          </p:nvCxnSpPr>
          <p:spPr>
            <a:xfrm>
              <a:off x="5373156" y="3143390"/>
              <a:ext cx="548640" cy="3869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391982" y="3541639"/>
              <a:ext cx="5666043" cy="559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甲的速度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×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时间   乙的速度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×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时间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567520" y="98297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0">
            <a:extLst>
              <a:ext uri="{FF2B5EF4-FFF2-40B4-BE49-F238E27FC236}">
                <a16:creationId xmlns="" xmlns:a16="http://schemas.microsoft.com/office/drawing/2014/main" id="{7CBD72DE-1B10-D15E-19D6-66269117BA69}"/>
              </a:ext>
            </a:extLst>
          </p:cNvPr>
          <p:cNvSpPr txBox="1"/>
          <p:nvPr/>
        </p:nvSpPr>
        <p:spPr>
          <a:xfrm>
            <a:off x="855520" y="865991"/>
            <a:ext cx="7705193" cy="9541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淘气家到笑笑家的路程是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840 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，两人同时从家里出发。</a:t>
            </a:r>
          </a:p>
        </p:txBody>
      </p:sp>
      <p:pic>
        <p:nvPicPr>
          <p:cNvPr id="5" name="图片 18" descr="6.png">
            <a:extLst>
              <a:ext uri="{FF2B5EF4-FFF2-40B4-BE49-F238E27FC236}">
                <a16:creationId xmlns="" xmlns:a16="http://schemas.microsoft.com/office/drawing/2014/main" id="{56F2F237-B301-18A8-0AEE-88498A0D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67" y="2551842"/>
            <a:ext cx="101322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1" descr="9.png">
            <a:extLst>
              <a:ext uri="{FF2B5EF4-FFF2-40B4-BE49-F238E27FC236}">
                <a16:creationId xmlns="" xmlns:a16="http://schemas.microsoft.com/office/drawing/2014/main" id="{515ED8C2-7EA2-AD57-820B-C81DBE989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11" y="3506723"/>
            <a:ext cx="1031081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006955AC-DF9F-4CDB-423E-3BE01075665E}"/>
              </a:ext>
            </a:extLst>
          </p:cNvPr>
          <p:cNvCxnSpPr/>
          <p:nvPr/>
        </p:nvCxnSpPr>
        <p:spPr>
          <a:xfrm flipV="1">
            <a:off x="4970676" y="3320985"/>
            <a:ext cx="1754981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3DCA4A1B-D972-1827-3340-BD21762C3C6D}"/>
              </a:ext>
            </a:extLst>
          </p:cNvPr>
          <p:cNvCxnSpPr/>
          <p:nvPr/>
        </p:nvCxnSpPr>
        <p:spPr>
          <a:xfrm flipV="1">
            <a:off x="4974247" y="3324558"/>
            <a:ext cx="0" cy="70127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5A178848-E216-CD2F-9287-08091A7FCC3A}"/>
              </a:ext>
            </a:extLst>
          </p:cNvPr>
          <p:cNvCxnSpPr/>
          <p:nvPr/>
        </p:nvCxnSpPr>
        <p:spPr>
          <a:xfrm flipV="1">
            <a:off x="3215695" y="4027026"/>
            <a:ext cx="1754981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6E93D6C0-D3B6-B16F-A73F-1A8B4432ACF0}"/>
              </a:ext>
            </a:extLst>
          </p:cNvPr>
          <p:cNvSpPr/>
          <p:nvPr/>
        </p:nvSpPr>
        <p:spPr>
          <a:xfrm>
            <a:off x="3165688" y="3978210"/>
            <a:ext cx="80963" cy="82154"/>
          </a:xfrm>
          <a:prstGeom prst="ellipse">
            <a:avLst/>
          </a:prstGeom>
          <a:solidFill>
            <a:srgbClr val="CD2987"/>
          </a:solidFill>
          <a:ln w="25400" cap="flat" cmpd="sng" algn="ctr">
            <a:solidFill>
              <a:srgbClr val="CD298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DA3AC4D3-875A-1AD8-B070-4693BCF56A2C}"/>
              </a:ext>
            </a:extLst>
          </p:cNvPr>
          <p:cNvSpPr/>
          <p:nvPr/>
        </p:nvSpPr>
        <p:spPr>
          <a:xfrm>
            <a:off x="4919479" y="3971067"/>
            <a:ext cx="80963" cy="80963"/>
          </a:xfrm>
          <a:prstGeom prst="ellipse">
            <a:avLst/>
          </a:prstGeom>
          <a:solidFill>
            <a:srgbClr val="CD2987"/>
          </a:solidFill>
          <a:ln w="25400" cap="flat" cmpd="sng" algn="ctr">
            <a:solidFill>
              <a:srgbClr val="CD298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034ABE4A-92A9-4344-3A5A-8EF181EECB0D}"/>
              </a:ext>
            </a:extLst>
          </p:cNvPr>
          <p:cNvSpPr/>
          <p:nvPr/>
        </p:nvSpPr>
        <p:spPr>
          <a:xfrm>
            <a:off x="4933766" y="3280504"/>
            <a:ext cx="80963" cy="80963"/>
          </a:xfrm>
          <a:prstGeom prst="ellipse">
            <a:avLst/>
          </a:prstGeom>
          <a:solidFill>
            <a:srgbClr val="CD2987"/>
          </a:solidFill>
          <a:ln w="25400" cap="flat" cmpd="sng" algn="ctr">
            <a:solidFill>
              <a:srgbClr val="CD298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628BFD46-0890-4BFE-982D-1E9DE6C0EBB5}"/>
              </a:ext>
            </a:extLst>
          </p:cNvPr>
          <p:cNvSpPr/>
          <p:nvPr/>
        </p:nvSpPr>
        <p:spPr>
          <a:xfrm>
            <a:off x="6686366" y="3281695"/>
            <a:ext cx="80963" cy="80963"/>
          </a:xfrm>
          <a:prstGeom prst="ellipse">
            <a:avLst/>
          </a:prstGeom>
          <a:solidFill>
            <a:srgbClr val="CD2987"/>
          </a:solidFill>
          <a:ln w="25400" cap="flat" cmpd="sng" algn="ctr">
            <a:solidFill>
              <a:srgbClr val="CD2987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5" name="图片 19" descr="7.png">
            <a:extLst>
              <a:ext uri="{FF2B5EF4-FFF2-40B4-BE49-F238E27FC236}">
                <a16:creationId xmlns="" xmlns:a16="http://schemas.microsoft.com/office/drawing/2014/main" id="{44AEE1C7-A6DB-41E2-733C-CD7E13129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08" y="3028092"/>
            <a:ext cx="625078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0" descr="8.png">
            <a:extLst>
              <a:ext uri="{FF2B5EF4-FFF2-40B4-BE49-F238E27FC236}">
                <a16:creationId xmlns="" xmlns:a16="http://schemas.microsoft.com/office/drawing/2014/main" id="{F47DAF9E-DD1A-6F3A-4A74-E7C091813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35" y="2439923"/>
            <a:ext cx="615554" cy="8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2">
            <a:extLst>
              <a:ext uri="{FF2B5EF4-FFF2-40B4-BE49-F238E27FC236}">
                <a16:creationId xmlns="" xmlns:a16="http://schemas.microsoft.com/office/drawing/2014/main" id="{A564D491-E7F9-2ED4-7FB5-64DA2BEF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294" y="4063936"/>
            <a:ext cx="1194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淘气家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="" xmlns:a16="http://schemas.microsoft.com/office/drawing/2014/main" id="{CE0266A0-289B-BA07-16D9-953C955FD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354" y="3026901"/>
            <a:ext cx="1048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邮局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="" xmlns:a16="http://schemas.microsoft.com/office/drawing/2014/main" id="{5748DEC3-04F6-14A5-C2BB-0F8D5B3A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517" y="3386470"/>
            <a:ext cx="1121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笑笑家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="" xmlns:a16="http://schemas.microsoft.com/office/drawing/2014/main" id="{146333A2-4695-12AE-A182-A83B3BBC9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191" y="4291345"/>
            <a:ext cx="1048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商店</a:t>
            </a:r>
          </a:p>
        </p:txBody>
      </p:sp>
      <p:pic>
        <p:nvPicPr>
          <p:cNvPr id="21" name="图片 26" descr="10.png">
            <a:extLst>
              <a:ext uri="{FF2B5EF4-FFF2-40B4-BE49-F238E27FC236}">
                <a16:creationId xmlns="" xmlns:a16="http://schemas.microsoft.com/office/drawing/2014/main" id="{7764BEFA-103E-04F5-2DDB-7D547A9E3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22" y="1681496"/>
            <a:ext cx="1576388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7" descr="11.png">
            <a:extLst>
              <a:ext uri="{FF2B5EF4-FFF2-40B4-BE49-F238E27FC236}">
                <a16:creationId xmlns="" xmlns:a16="http://schemas.microsoft.com/office/drawing/2014/main" id="{D77A6F2D-EB91-88FD-5AE3-5AFD8891A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70" y="2040713"/>
            <a:ext cx="1702594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/>
      <p:bldP spid="10" grpId="0" animBg="1"/>
      <p:bldP spid="12" grpId="0" animBg="1"/>
      <p:bldP spid="13" grpId="0" animBg="1"/>
      <p:bldP spid="14" grpId="0" animBg="1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="" xmlns:a16="http://schemas.microsoft.com/office/drawing/2014/main" id="{58E7A50B-1E0E-4826-5D54-E6E9A53F6107}"/>
              </a:ext>
            </a:extLst>
          </p:cNvPr>
          <p:cNvGrpSpPr/>
          <p:nvPr/>
        </p:nvGrpSpPr>
        <p:grpSpPr>
          <a:xfrm>
            <a:off x="550014" y="448433"/>
            <a:ext cx="8059738" cy="521970"/>
            <a:chOff x="473037" y="3811150"/>
            <a:chExt cx="8059776" cy="522902"/>
          </a:xfrm>
        </p:grpSpPr>
        <p:pic>
          <p:nvPicPr>
            <p:cNvPr id="3" name="图片 9" descr="1.png">
              <a:extLst>
                <a:ext uri="{FF2B5EF4-FFF2-40B4-BE49-F238E27FC236}">
                  <a16:creationId xmlns="" xmlns:a16="http://schemas.microsoft.com/office/drawing/2014/main" id="{D005EFA4-5016-A0EF-6679-ED601010D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037" y="3893172"/>
              <a:ext cx="354547" cy="36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0">
              <a:extLst>
                <a:ext uri="{FF2B5EF4-FFF2-40B4-BE49-F238E27FC236}">
                  <a16:creationId xmlns="" xmlns:a16="http://schemas.microsoft.com/office/drawing/2014/main" id="{5830EB91-2D6F-72BA-0EB3-CF3BDF3F92A2}"/>
                </a:ext>
              </a:extLst>
            </p:cNvPr>
            <p:cNvSpPr txBox="1"/>
            <p:nvPr/>
          </p:nvSpPr>
          <p:spPr>
            <a:xfrm>
              <a:off x="827584" y="3811150"/>
              <a:ext cx="7705229" cy="5229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估计两人在何处相遇？说一说你的想法。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8919759-7C7F-E310-7C2E-031437850ABA}"/>
              </a:ext>
            </a:extLst>
          </p:cNvPr>
          <p:cNvGrpSpPr/>
          <p:nvPr/>
        </p:nvGrpSpPr>
        <p:grpSpPr>
          <a:xfrm>
            <a:off x="1947437" y="1064303"/>
            <a:ext cx="3334043" cy="1606658"/>
            <a:chOff x="9744" y="3577"/>
            <a:chExt cx="5008" cy="2481"/>
          </a:xfrm>
        </p:grpSpPr>
        <p:sp>
          <p:nvSpPr>
            <p:cNvPr id="6" name="云形标注 36">
              <a:extLst>
                <a:ext uri="{FF2B5EF4-FFF2-40B4-BE49-F238E27FC236}">
                  <a16:creationId xmlns="" xmlns:a16="http://schemas.microsoft.com/office/drawing/2014/main" id="{2D840B55-AE08-864E-CC4D-52EBD89878FE}"/>
                </a:ext>
              </a:extLst>
            </p:cNvPr>
            <p:cNvSpPr/>
            <p:nvPr/>
          </p:nvSpPr>
          <p:spPr>
            <a:xfrm>
              <a:off x="9744" y="3577"/>
              <a:ext cx="5008" cy="2481"/>
            </a:xfrm>
            <a:prstGeom prst="cloudCallout">
              <a:avLst>
                <a:gd name="adj1" fmla="val -28062"/>
                <a:gd name="adj2" fmla="val 73055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21">
              <a:extLst>
                <a:ext uri="{FF2B5EF4-FFF2-40B4-BE49-F238E27FC236}">
                  <a16:creationId xmlns="" xmlns:a16="http://schemas.microsoft.com/office/drawing/2014/main" id="{6B077D74-5D9D-BCEB-2602-02F4E0094D44}"/>
                </a:ext>
              </a:extLst>
            </p:cNvPr>
            <p:cNvSpPr/>
            <p:nvPr/>
          </p:nvSpPr>
          <p:spPr>
            <a:xfrm>
              <a:off x="10143" y="3818"/>
              <a:ext cx="4476" cy="18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我的速度比笑笑快一些，估计我们相遇的地点在邮局附近。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96508" y="2439923"/>
            <a:ext cx="5387504" cy="2313087"/>
            <a:chOff x="2096508" y="2439923"/>
            <a:chExt cx="5387504" cy="2313087"/>
          </a:xfrm>
        </p:grpSpPr>
        <p:pic>
          <p:nvPicPr>
            <p:cNvPr id="10" name="图片 18" descr="6.png">
              <a:extLst>
                <a:ext uri="{FF2B5EF4-FFF2-40B4-BE49-F238E27FC236}">
                  <a16:creationId xmlns="" xmlns:a16="http://schemas.microsoft.com/office/drawing/2014/main" id="{56F2F237-B301-18A8-0AEE-88498A0D9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167" y="2551842"/>
              <a:ext cx="1013222" cy="59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21" descr="9.png">
              <a:extLst>
                <a:ext uri="{FF2B5EF4-FFF2-40B4-BE49-F238E27FC236}">
                  <a16:creationId xmlns="" xmlns:a16="http://schemas.microsoft.com/office/drawing/2014/main" id="{515ED8C2-7EA2-AD57-820B-C81DBE989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911" y="3506723"/>
              <a:ext cx="1031081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006955AC-DF9F-4CDB-423E-3BE01075665E}"/>
                </a:ext>
              </a:extLst>
            </p:cNvPr>
            <p:cNvCxnSpPr/>
            <p:nvPr/>
          </p:nvCxnSpPr>
          <p:spPr>
            <a:xfrm flipV="1">
              <a:off x="4970676" y="3320985"/>
              <a:ext cx="1754981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3DCA4A1B-D972-1827-3340-BD21762C3C6D}"/>
                </a:ext>
              </a:extLst>
            </p:cNvPr>
            <p:cNvCxnSpPr/>
            <p:nvPr/>
          </p:nvCxnSpPr>
          <p:spPr>
            <a:xfrm flipV="1">
              <a:off x="4974247" y="3324558"/>
              <a:ext cx="0" cy="70127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5A178848-E216-CD2F-9287-08091A7FCC3A}"/>
                </a:ext>
              </a:extLst>
            </p:cNvPr>
            <p:cNvCxnSpPr/>
            <p:nvPr/>
          </p:nvCxnSpPr>
          <p:spPr>
            <a:xfrm flipV="1">
              <a:off x="3215695" y="4027026"/>
              <a:ext cx="1754981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6E93D6C0-D3B6-B16F-A73F-1A8B4432ACF0}"/>
                </a:ext>
              </a:extLst>
            </p:cNvPr>
            <p:cNvSpPr/>
            <p:nvPr/>
          </p:nvSpPr>
          <p:spPr>
            <a:xfrm>
              <a:off x="3165688" y="3978210"/>
              <a:ext cx="80963" cy="82154"/>
            </a:xfrm>
            <a:prstGeom prst="ellipse">
              <a:avLst/>
            </a:prstGeom>
            <a:solidFill>
              <a:srgbClr val="CD2987"/>
            </a:solidFill>
            <a:ln w="25400" cap="flat" cmpd="sng" algn="ctr">
              <a:solidFill>
                <a:srgbClr val="CD29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DA3AC4D3-875A-1AD8-B070-4693BCF56A2C}"/>
                </a:ext>
              </a:extLst>
            </p:cNvPr>
            <p:cNvSpPr/>
            <p:nvPr/>
          </p:nvSpPr>
          <p:spPr>
            <a:xfrm>
              <a:off x="4919479" y="3971067"/>
              <a:ext cx="80963" cy="80963"/>
            </a:xfrm>
            <a:prstGeom prst="ellipse">
              <a:avLst/>
            </a:prstGeom>
            <a:solidFill>
              <a:srgbClr val="CD2987"/>
            </a:solidFill>
            <a:ln w="25400" cap="flat" cmpd="sng" algn="ctr">
              <a:solidFill>
                <a:srgbClr val="CD29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034ABE4A-92A9-4344-3A5A-8EF181EECB0D}"/>
                </a:ext>
              </a:extLst>
            </p:cNvPr>
            <p:cNvSpPr/>
            <p:nvPr/>
          </p:nvSpPr>
          <p:spPr>
            <a:xfrm>
              <a:off x="4933766" y="3280504"/>
              <a:ext cx="80963" cy="80963"/>
            </a:xfrm>
            <a:prstGeom prst="ellipse">
              <a:avLst/>
            </a:prstGeom>
            <a:solidFill>
              <a:srgbClr val="CD2987"/>
            </a:solidFill>
            <a:ln w="25400" cap="flat" cmpd="sng" algn="ctr">
              <a:solidFill>
                <a:srgbClr val="CD29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628BFD46-0890-4BFE-982D-1E9DE6C0EBB5}"/>
                </a:ext>
              </a:extLst>
            </p:cNvPr>
            <p:cNvSpPr/>
            <p:nvPr/>
          </p:nvSpPr>
          <p:spPr>
            <a:xfrm>
              <a:off x="6686366" y="3281695"/>
              <a:ext cx="80963" cy="80963"/>
            </a:xfrm>
            <a:prstGeom prst="ellipse">
              <a:avLst/>
            </a:prstGeom>
            <a:solidFill>
              <a:srgbClr val="CD2987"/>
            </a:solidFill>
            <a:ln w="25400" cap="flat" cmpd="sng" algn="ctr">
              <a:solidFill>
                <a:srgbClr val="CD29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20" name="图片 19" descr="7.png">
              <a:extLst>
                <a:ext uri="{FF2B5EF4-FFF2-40B4-BE49-F238E27FC236}">
                  <a16:creationId xmlns="" xmlns:a16="http://schemas.microsoft.com/office/drawing/2014/main" id="{44AEE1C7-A6DB-41E2-733C-CD7E1312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508" y="3028092"/>
              <a:ext cx="625078" cy="97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20" descr="8.png">
              <a:extLst>
                <a:ext uri="{FF2B5EF4-FFF2-40B4-BE49-F238E27FC236}">
                  <a16:creationId xmlns="" xmlns:a16="http://schemas.microsoft.com/office/drawing/2014/main" id="{F47DAF9E-DD1A-6F3A-4A74-E7C091813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435" y="2439923"/>
              <a:ext cx="615554" cy="89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2">
              <a:extLst>
                <a:ext uri="{FF2B5EF4-FFF2-40B4-BE49-F238E27FC236}">
                  <a16:creationId xmlns="" xmlns:a16="http://schemas.microsoft.com/office/drawing/2014/main" id="{A564D491-E7F9-2ED4-7FB5-64DA2BEF6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294" y="4063936"/>
              <a:ext cx="11945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淘气家</a:t>
              </a:r>
            </a:p>
          </p:txBody>
        </p:sp>
        <p:sp>
          <p:nvSpPr>
            <p:cNvPr id="23" name="TextBox 23">
              <a:extLst>
                <a:ext uri="{FF2B5EF4-FFF2-40B4-BE49-F238E27FC236}">
                  <a16:creationId xmlns="" xmlns:a16="http://schemas.microsoft.com/office/drawing/2014/main" id="{CE0266A0-289B-BA07-16D9-953C955FD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354" y="3026901"/>
              <a:ext cx="10489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邮局</a:t>
              </a:r>
            </a:p>
          </p:txBody>
        </p:sp>
        <p:sp>
          <p:nvSpPr>
            <p:cNvPr id="24" name="TextBox 24">
              <a:extLst>
                <a:ext uri="{FF2B5EF4-FFF2-40B4-BE49-F238E27FC236}">
                  <a16:creationId xmlns="" xmlns:a16="http://schemas.microsoft.com/office/drawing/2014/main" id="{5748DEC3-04F6-14A5-C2BB-0F8D5B3AC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517" y="3386470"/>
              <a:ext cx="11214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笑笑家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="" xmlns:a16="http://schemas.microsoft.com/office/drawing/2014/main" id="{146333A2-4695-12AE-A182-A83B3BBC9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191" y="4291345"/>
              <a:ext cx="10489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商店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="" xmlns:a16="http://schemas.microsoft.com/office/drawing/2014/main" id="{58E7A50B-1E0E-4826-5D54-E6E9A53F6107}"/>
              </a:ext>
            </a:extLst>
          </p:cNvPr>
          <p:cNvGrpSpPr/>
          <p:nvPr/>
        </p:nvGrpSpPr>
        <p:grpSpPr>
          <a:xfrm>
            <a:off x="542131" y="608465"/>
            <a:ext cx="7372159" cy="954107"/>
            <a:chOff x="473037" y="3811150"/>
            <a:chExt cx="8059776" cy="955810"/>
          </a:xfrm>
        </p:grpSpPr>
        <p:pic>
          <p:nvPicPr>
            <p:cNvPr id="3" name="图片 9" descr="1.png">
              <a:extLst>
                <a:ext uri="{FF2B5EF4-FFF2-40B4-BE49-F238E27FC236}">
                  <a16:creationId xmlns="" xmlns:a16="http://schemas.microsoft.com/office/drawing/2014/main" id="{D005EFA4-5016-A0EF-6679-ED601010D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037" y="3893172"/>
              <a:ext cx="354547" cy="36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0">
              <a:extLst>
                <a:ext uri="{FF2B5EF4-FFF2-40B4-BE49-F238E27FC236}">
                  <a16:creationId xmlns="" xmlns:a16="http://schemas.microsoft.com/office/drawing/2014/main" id="{5830EB91-2D6F-72BA-0EB3-CF3BDF3F92A2}"/>
                </a:ext>
              </a:extLst>
            </p:cNvPr>
            <p:cNvSpPr txBox="1"/>
            <p:nvPr/>
          </p:nvSpPr>
          <p:spPr>
            <a:xfrm>
              <a:off x="827584" y="3811150"/>
              <a:ext cx="7705229" cy="9558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淘气和笑笑出发后多长时间相遇？想一想，与同伴交流。</a:t>
              </a:r>
            </a:p>
          </p:txBody>
        </p:sp>
      </p:grpSp>
      <p:sp>
        <p:nvSpPr>
          <p:cNvPr id="59" name="文本框 1">
            <a:extLst>
              <a:ext uri="{FF2B5EF4-FFF2-40B4-BE49-F238E27FC236}">
                <a16:creationId xmlns="" xmlns:a16="http://schemas.microsoft.com/office/drawing/2014/main" id="{3DA33DC8-B07E-5FF4-7315-AE8FE448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635" y="3120986"/>
            <a:ext cx="514665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淘气走的路程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笑笑走的路程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=840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C02EF217-7257-0E2A-D030-57A36B3E6220}"/>
              </a:ext>
            </a:extLst>
          </p:cNvPr>
          <p:cNvGrpSpPr/>
          <p:nvPr/>
        </p:nvGrpSpPr>
        <p:grpSpPr>
          <a:xfrm>
            <a:off x="2018635" y="4185239"/>
            <a:ext cx="4743450" cy="851535"/>
            <a:chOff x="6801" y="5099"/>
            <a:chExt cx="7470" cy="1341"/>
          </a:xfrm>
        </p:grpSpPr>
        <p:sp>
          <p:nvSpPr>
            <p:cNvPr id="61" name="云形标注 2">
              <a:extLst>
                <a:ext uri="{FF2B5EF4-FFF2-40B4-BE49-F238E27FC236}">
                  <a16:creationId xmlns="" xmlns:a16="http://schemas.microsoft.com/office/drawing/2014/main" id="{791880C4-AFA9-F589-7305-7013D32429ED}"/>
                </a:ext>
              </a:extLst>
            </p:cNvPr>
            <p:cNvSpPr/>
            <p:nvPr/>
          </p:nvSpPr>
          <p:spPr>
            <a:xfrm>
              <a:off x="6801" y="5099"/>
              <a:ext cx="5698" cy="1020"/>
            </a:xfrm>
            <a:prstGeom prst="cloudCallout">
              <a:avLst>
                <a:gd name="adj1" fmla="val 61148"/>
                <a:gd name="adj2" fmla="val 13145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矩形 22">
              <a:extLst>
                <a:ext uri="{FF2B5EF4-FFF2-40B4-BE49-F238E27FC236}">
                  <a16:creationId xmlns="" xmlns:a16="http://schemas.microsoft.com/office/drawing/2014/main" id="{099425B2-DE57-9460-A069-59A783F0C7AE}"/>
                </a:ext>
              </a:extLst>
            </p:cNvPr>
            <p:cNvSpPr/>
            <p:nvPr/>
          </p:nvSpPr>
          <p:spPr>
            <a:xfrm>
              <a:off x="7147" y="5247"/>
              <a:ext cx="5352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别忘了，路</a:t>
              </a:r>
              <a:r>
                <a:rPr lang="zh-CN" altLang="en-US" sz="2000" b="1" spc="6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程</a:t>
              </a:r>
              <a:r>
                <a:rPr lang="en-US" altLang="zh-CN" sz="2000" b="1" spc="6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速度×时间</a:t>
              </a:r>
            </a:p>
          </p:txBody>
        </p:sp>
        <p:pic>
          <p:nvPicPr>
            <p:cNvPr id="63" name="图片 62" descr="智慧老人">
              <a:extLst>
                <a:ext uri="{FF2B5EF4-FFF2-40B4-BE49-F238E27FC236}">
                  <a16:creationId xmlns="" xmlns:a16="http://schemas.microsoft.com/office/drawing/2014/main" id="{8271102B-4CC9-9872-380B-E25AEB5B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3263" y="5174"/>
              <a:ext cx="1008" cy="12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" name="矩形 15"/>
          <p:cNvSpPr/>
          <p:nvPr/>
        </p:nvSpPr>
        <p:spPr>
          <a:xfrm>
            <a:off x="4309080" y="2459376"/>
            <a:ext cx="351155" cy="13779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24985" y="2458741"/>
            <a:ext cx="379730" cy="13843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48"/>
          <p:cNvGrpSpPr/>
          <p:nvPr/>
        </p:nvGrpSpPr>
        <p:grpSpPr bwMode="auto">
          <a:xfrm>
            <a:off x="4653885" y="2126636"/>
            <a:ext cx="292735" cy="348615"/>
            <a:chOff x="5459001" y="2510576"/>
            <a:chExt cx="458246" cy="567944"/>
          </a:xfrm>
        </p:grpSpPr>
        <p:sp>
          <p:nvSpPr>
            <p:cNvPr id="20" name="等腰三角形 19"/>
            <p:cNvSpPr/>
            <p:nvPr/>
          </p:nvSpPr>
          <p:spPr>
            <a:xfrm rot="5400000" flipH="1">
              <a:off x="5508064" y="2461513"/>
              <a:ext cx="360120" cy="458246"/>
            </a:xfrm>
            <a:prstGeom prst="triangl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连接符 20"/>
            <p:cNvCxnSpPr>
              <a:stCxn id="20" idx="4"/>
            </p:cNvCxnSpPr>
            <p:nvPr/>
          </p:nvCxnSpPr>
          <p:spPr>
            <a:xfrm>
              <a:off x="5459001" y="2510576"/>
              <a:ext cx="0" cy="567944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22" name="组合 51"/>
          <p:cNvGrpSpPr/>
          <p:nvPr/>
        </p:nvGrpSpPr>
        <p:grpSpPr bwMode="auto">
          <a:xfrm>
            <a:off x="2018635" y="2447946"/>
            <a:ext cx="4678680" cy="156210"/>
            <a:chOff x="1564873" y="5736387"/>
            <a:chExt cx="5760000" cy="19263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564873" y="5925838"/>
              <a:ext cx="576000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1572812" y="5736387"/>
              <a:ext cx="0" cy="17989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>
            <a:xfrm>
              <a:off x="7323286" y="5749123"/>
              <a:ext cx="0" cy="17989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1478063" y="2642961"/>
            <a:ext cx="1400175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淘气家</a:t>
            </a:r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6107055" y="2596362"/>
            <a:ext cx="1398587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笑笑家</a:t>
            </a: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026890" y="2402226"/>
            <a:ext cx="2609850" cy="133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stealth" w="lg" len="med"/>
          </a:ln>
          <a:effectLst/>
        </p:spPr>
      </p:cxnSp>
      <p:cxnSp>
        <p:nvCxnSpPr>
          <p:cNvPr id="29" name="直接箭头连接符 28"/>
          <p:cNvCxnSpPr/>
          <p:nvPr/>
        </p:nvCxnSpPr>
        <p:spPr>
          <a:xfrm flipH="1">
            <a:off x="4666585" y="2395876"/>
            <a:ext cx="2049145" cy="13335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stealth" w="lg" len="med"/>
          </a:ln>
          <a:effectLst/>
        </p:spPr>
      </p:cxnSp>
      <p:sp>
        <p:nvSpPr>
          <p:cNvPr id="30" name="左大括号 29"/>
          <p:cNvSpPr/>
          <p:nvPr/>
        </p:nvSpPr>
        <p:spPr>
          <a:xfrm rot="5400000">
            <a:off x="4197320" y="-234294"/>
            <a:ext cx="293370" cy="4650740"/>
          </a:xfrm>
          <a:prstGeom prst="leftBrace">
            <a:avLst>
              <a:gd name="adj1" fmla="val 32898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48"/>
          <p:cNvSpPr txBox="1">
            <a:spLocks noChangeArrowheads="1"/>
          </p:cNvSpPr>
          <p:nvPr/>
        </p:nvSpPr>
        <p:spPr bwMode="auto">
          <a:xfrm>
            <a:off x="3771843" y="1595751"/>
            <a:ext cx="1400175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840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</a:p>
        </p:txBody>
      </p:sp>
      <p:sp>
        <p:nvSpPr>
          <p:cNvPr id="32" name="矩形 31"/>
          <p:cNvSpPr/>
          <p:nvPr/>
        </p:nvSpPr>
        <p:spPr>
          <a:xfrm>
            <a:off x="2405350" y="2458741"/>
            <a:ext cx="381000" cy="13525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86350" y="2459376"/>
            <a:ext cx="380365" cy="13208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66715" y="2459376"/>
            <a:ext cx="381000" cy="13779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47715" y="2459376"/>
            <a:ext cx="380365" cy="13779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28080" y="2458741"/>
            <a:ext cx="381000" cy="13525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06485" y="2458741"/>
            <a:ext cx="293370" cy="131445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23910" y="2457471"/>
            <a:ext cx="293370" cy="122555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31175" y="2457471"/>
            <a:ext cx="292735" cy="122555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7805" y="2457471"/>
            <a:ext cx="293370" cy="122555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46340" y="2457471"/>
            <a:ext cx="291465" cy="122555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53605" y="2457471"/>
            <a:ext cx="292735" cy="122555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60235" y="2457471"/>
            <a:ext cx="293370" cy="122555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69"/>
          <p:cNvSpPr txBox="1">
            <a:spLocks noChangeArrowheads="1"/>
          </p:cNvSpPr>
          <p:nvPr/>
        </p:nvSpPr>
        <p:spPr bwMode="auto">
          <a:xfrm>
            <a:off x="5831175" y="1727856"/>
            <a:ext cx="111188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</a:p>
        </p:txBody>
      </p:sp>
      <p:sp>
        <p:nvSpPr>
          <p:cNvPr id="45" name="TextBox 53"/>
          <p:cNvSpPr txBox="1">
            <a:spLocks noChangeArrowheads="1"/>
          </p:cNvSpPr>
          <p:nvPr/>
        </p:nvSpPr>
        <p:spPr bwMode="auto">
          <a:xfrm>
            <a:off x="1767175" y="1727856"/>
            <a:ext cx="117094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</a:p>
        </p:txBody>
      </p:sp>
      <p:sp>
        <p:nvSpPr>
          <p:cNvPr id="46" name="TextBox 67"/>
          <p:cNvSpPr txBox="1"/>
          <p:nvPr/>
        </p:nvSpPr>
        <p:spPr>
          <a:xfrm>
            <a:off x="686246" y="3613816"/>
            <a:ext cx="790098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淘气的速度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4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笑笑的速度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4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840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</a:p>
        </p:txBody>
      </p:sp>
    </p:spTree>
    <p:extLst>
      <p:ext uri="{BB962C8B-B14F-4D97-AF65-F5344CB8AC3E}">
        <p14:creationId xmlns:p14="http://schemas.microsoft.com/office/powerpoint/2010/main" val="70464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6" grpId="0"/>
      <p:bldP spid="27" grpId="0"/>
      <p:bldP spid="30" grpId="0" bldLvl="0" animBg="1"/>
      <p:bldP spid="31" grpId="0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1">
            <a:extLst>
              <a:ext uri="{FF2B5EF4-FFF2-40B4-BE49-F238E27FC236}">
                <a16:creationId xmlns="" xmlns:a16="http://schemas.microsoft.com/office/drawing/2014/main" id="{1493F4B9-E77B-D843-D3AF-28417611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561" y="1618612"/>
            <a:ext cx="642982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解：设出发后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分相遇，那么淘气走了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米。</a:t>
            </a:r>
          </a:p>
        </p:txBody>
      </p:sp>
      <p:grpSp>
        <p:nvGrpSpPr>
          <p:cNvPr id="2" name="组合 11">
            <a:extLst>
              <a:ext uri="{FF2B5EF4-FFF2-40B4-BE49-F238E27FC236}">
                <a16:creationId xmlns="" xmlns:a16="http://schemas.microsoft.com/office/drawing/2014/main" id="{58E7A50B-1E0E-4826-5D54-E6E9A53F6107}"/>
              </a:ext>
            </a:extLst>
          </p:cNvPr>
          <p:cNvGrpSpPr/>
          <p:nvPr/>
        </p:nvGrpSpPr>
        <p:grpSpPr>
          <a:xfrm>
            <a:off x="542131" y="608465"/>
            <a:ext cx="7372159" cy="954107"/>
            <a:chOff x="473037" y="3811150"/>
            <a:chExt cx="8059776" cy="955810"/>
          </a:xfrm>
        </p:grpSpPr>
        <p:pic>
          <p:nvPicPr>
            <p:cNvPr id="3" name="图片 9" descr="1.png">
              <a:extLst>
                <a:ext uri="{FF2B5EF4-FFF2-40B4-BE49-F238E27FC236}">
                  <a16:creationId xmlns="" xmlns:a16="http://schemas.microsoft.com/office/drawing/2014/main" id="{D005EFA4-5016-A0EF-6679-ED601010D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037" y="3893172"/>
              <a:ext cx="354547" cy="36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0">
              <a:extLst>
                <a:ext uri="{FF2B5EF4-FFF2-40B4-BE49-F238E27FC236}">
                  <a16:creationId xmlns="" xmlns:a16="http://schemas.microsoft.com/office/drawing/2014/main" id="{5830EB91-2D6F-72BA-0EB3-CF3BDF3F92A2}"/>
                </a:ext>
              </a:extLst>
            </p:cNvPr>
            <p:cNvSpPr txBox="1"/>
            <p:nvPr/>
          </p:nvSpPr>
          <p:spPr>
            <a:xfrm>
              <a:off x="827584" y="3811150"/>
              <a:ext cx="7705229" cy="9558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淘气和笑笑出发后多长时间相遇？想一想，与同伴交流。</a:t>
              </a:r>
            </a:p>
          </p:txBody>
        </p:sp>
      </p:grpSp>
      <p:sp>
        <p:nvSpPr>
          <p:cNvPr id="53" name="文本框 1">
            <a:extLst>
              <a:ext uri="{FF2B5EF4-FFF2-40B4-BE49-F238E27FC236}">
                <a16:creationId xmlns="" xmlns:a16="http://schemas.microsoft.com/office/drawing/2014/main" id="{140FD42D-589B-FBB1-D4C6-B5D34E08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271" y="2478185"/>
            <a:ext cx="2013094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+50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=840</a:t>
            </a:r>
          </a:p>
        </p:txBody>
      </p:sp>
      <p:sp>
        <p:nvSpPr>
          <p:cNvPr id="55" name="文本框 1">
            <a:extLst>
              <a:ext uri="{FF2B5EF4-FFF2-40B4-BE49-F238E27FC236}">
                <a16:creationId xmlns="" xmlns:a16="http://schemas.microsoft.com/office/drawing/2014/main" id="{37EB03A8-E9A6-11DB-1EB3-784A281D8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248" y="2904525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=840</a:t>
            </a:r>
          </a:p>
        </p:txBody>
      </p:sp>
      <p:sp>
        <p:nvSpPr>
          <p:cNvPr id="56" name="文本框 1">
            <a:extLst>
              <a:ext uri="{FF2B5EF4-FFF2-40B4-BE49-F238E27FC236}">
                <a16:creationId xmlns="" xmlns:a16="http://schemas.microsoft.com/office/drawing/2014/main" id="{34C45C10-6905-BBF9-79FC-6185DC61C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225" y="3327146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</a:t>
            </a:r>
          </a:p>
        </p:txBody>
      </p:sp>
      <p:sp>
        <p:nvSpPr>
          <p:cNvPr id="58" name="文本框 1">
            <a:extLst>
              <a:ext uri="{FF2B5EF4-FFF2-40B4-BE49-F238E27FC236}">
                <a16:creationId xmlns="" xmlns:a16="http://schemas.microsoft.com/office/drawing/2014/main" id="{14B126C6-A953-998C-A65D-79DE53438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09" y="3749768"/>
            <a:ext cx="3931395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答：出发后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分相遇。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C02EF217-7257-0E2A-D030-57A36B3E6220}"/>
              </a:ext>
            </a:extLst>
          </p:cNvPr>
          <p:cNvGrpSpPr/>
          <p:nvPr/>
        </p:nvGrpSpPr>
        <p:grpSpPr>
          <a:xfrm>
            <a:off x="2018635" y="4185239"/>
            <a:ext cx="4743450" cy="851535"/>
            <a:chOff x="6801" y="5099"/>
            <a:chExt cx="7470" cy="1341"/>
          </a:xfrm>
        </p:grpSpPr>
        <p:sp>
          <p:nvSpPr>
            <p:cNvPr id="61" name="云形标注 2">
              <a:extLst>
                <a:ext uri="{FF2B5EF4-FFF2-40B4-BE49-F238E27FC236}">
                  <a16:creationId xmlns="" xmlns:a16="http://schemas.microsoft.com/office/drawing/2014/main" id="{791880C4-AFA9-F589-7305-7013D32429ED}"/>
                </a:ext>
              </a:extLst>
            </p:cNvPr>
            <p:cNvSpPr/>
            <p:nvPr/>
          </p:nvSpPr>
          <p:spPr>
            <a:xfrm>
              <a:off x="6801" y="5099"/>
              <a:ext cx="5698" cy="1020"/>
            </a:xfrm>
            <a:prstGeom prst="cloudCallout">
              <a:avLst>
                <a:gd name="adj1" fmla="val 61148"/>
                <a:gd name="adj2" fmla="val 13145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矩形 22">
              <a:extLst>
                <a:ext uri="{FF2B5EF4-FFF2-40B4-BE49-F238E27FC236}">
                  <a16:creationId xmlns="" xmlns:a16="http://schemas.microsoft.com/office/drawing/2014/main" id="{099425B2-DE57-9460-A069-59A783F0C7AE}"/>
                </a:ext>
              </a:extLst>
            </p:cNvPr>
            <p:cNvSpPr/>
            <p:nvPr/>
          </p:nvSpPr>
          <p:spPr>
            <a:xfrm>
              <a:off x="7147" y="5247"/>
              <a:ext cx="5352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别忘了，路</a:t>
              </a:r>
              <a:r>
                <a:rPr lang="zh-CN" altLang="en-US" sz="2000" b="1" spc="6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程</a:t>
              </a:r>
              <a:r>
                <a:rPr lang="en-US" altLang="zh-CN" sz="2000" b="1" spc="6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速度×时间</a:t>
              </a:r>
            </a:p>
          </p:txBody>
        </p:sp>
        <p:pic>
          <p:nvPicPr>
            <p:cNvPr id="63" name="图片 62" descr="智慧老人">
              <a:extLst>
                <a:ext uri="{FF2B5EF4-FFF2-40B4-BE49-F238E27FC236}">
                  <a16:creationId xmlns="" xmlns:a16="http://schemas.microsoft.com/office/drawing/2014/main" id="{8271102B-4CC9-9872-380B-E25AEB5B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3263" y="5174"/>
              <a:ext cx="1008" cy="126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9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="" xmlns:a16="http://schemas.microsoft.com/office/drawing/2014/main" id="{7AF92886-E150-FB2E-A073-4E261C6F4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38" y="2199430"/>
            <a:ext cx="657438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解：设出发</a:t>
            </a:r>
            <a:r>
              <a:rPr lang="zh-CN" altLang="en-US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</a:t>
            </a:r>
            <a:r>
              <a:rPr lang="en-US" altLang="zh-CN" sz="2400" b="1" i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分相遇，那么淘气走了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i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笑笑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i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米。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="" xmlns:a16="http://schemas.microsoft.com/office/drawing/2014/main" id="{A9DF9EB7-AACC-27E4-25E4-3065CFA8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921" y="3472351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=840</a:t>
            </a:r>
          </a:p>
        </p:txBody>
      </p:sp>
      <p:sp>
        <p:nvSpPr>
          <p:cNvPr id="6" name="文本框 1">
            <a:extLst>
              <a:ext uri="{FF2B5EF4-FFF2-40B4-BE49-F238E27FC236}">
                <a16:creationId xmlns="" xmlns:a16="http://schemas.microsoft.com/office/drawing/2014/main" id="{AC8D9354-5D86-E131-B5D4-59AF2E73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191" y="3872081"/>
            <a:ext cx="182475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="" xmlns:a16="http://schemas.microsoft.com/office/drawing/2014/main" id="{7F589EEB-A4EC-4607-FFED-C6D5628D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134" y="4271811"/>
            <a:ext cx="3375530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答：出发后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分相遇。</a:t>
            </a:r>
          </a:p>
        </p:txBody>
      </p:sp>
      <p:sp>
        <p:nvSpPr>
          <p:cNvPr id="2" name="矩形 1"/>
          <p:cNvSpPr/>
          <p:nvPr/>
        </p:nvSpPr>
        <p:spPr>
          <a:xfrm>
            <a:off x="728528" y="516209"/>
            <a:ext cx="797494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如果淘气步行的速度是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分，笑笑步行的速度是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分，他们出发后多长时间相遇？先想一想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再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方程解决问题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">
            <a:extLst>
              <a:ext uri="{FF2B5EF4-FFF2-40B4-BE49-F238E27FC236}">
                <a16:creationId xmlns="" xmlns:a16="http://schemas.microsoft.com/office/drawing/2014/main" id="{5DB54F01-82FD-6C88-73EF-7007DE4E4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66" y="3068902"/>
            <a:ext cx="2039099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+60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=840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7633E13D-DA1C-2865-82B8-0900CD962A9B}"/>
              </a:ext>
            </a:extLst>
          </p:cNvPr>
          <p:cNvGrpSpPr/>
          <p:nvPr/>
        </p:nvGrpSpPr>
        <p:grpSpPr>
          <a:xfrm>
            <a:off x="5097898" y="3086907"/>
            <a:ext cx="2794000" cy="1598295"/>
            <a:chOff x="8950" y="3209"/>
            <a:chExt cx="4400" cy="2517"/>
          </a:xfrm>
        </p:grpSpPr>
        <p:pic>
          <p:nvPicPr>
            <p:cNvPr id="13" name="图片 12" descr="图片3_副本">
              <a:extLst>
                <a:ext uri="{FF2B5EF4-FFF2-40B4-BE49-F238E27FC236}">
                  <a16:creationId xmlns="" xmlns:a16="http://schemas.microsoft.com/office/drawing/2014/main" id="{315B2076-E324-794A-5185-F2BDC4C5D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41767" b="42101"/>
            <a:stretch>
              <a:fillRect/>
            </a:stretch>
          </p:blipFill>
          <p:spPr>
            <a:xfrm>
              <a:off x="11987" y="3920"/>
              <a:ext cx="1363" cy="1806"/>
            </a:xfrm>
            <a:prstGeom prst="rect">
              <a:avLst/>
            </a:prstGeom>
          </p:spPr>
        </p:pic>
        <p:sp>
          <p:nvSpPr>
            <p:cNvPr id="16" name="云形标注 5">
              <a:extLst>
                <a:ext uri="{FF2B5EF4-FFF2-40B4-BE49-F238E27FC236}">
                  <a16:creationId xmlns="" xmlns:a16="http://schemas.microsoft.com/office/drawing/2014/main" id="{3C4CBC0F-8C70-253C-25F4-FC28B84E71C3}"/>
                </a:ext>
              </a:extLst>
            </p:cNvPr>
            <p:cNvSpPr/>
            <p:nvPr/>
          </p:nvSpPr>
          <p:spPr>
            <a:xfrm>
              <a:off x="8950" y="3209"/>
              <a:ext cx="2874" cy="1202"/>
            </a:xfrm>
            <a:prstGeom prst="cloudCallout">
              <a:avLst>
                <a:gd name="adj1" fmla="val 55152"/>
                <a:gd name="adj2" fmla="val 54864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9235BEE5-1BD0-F47B-6278-2E63DD2731F0}"/>
                </a:ext>
              </a:extLst>
            </p:cNvPr>
            <p:cNvSpPr txBox="1"/>
            <p:nvPr/>
          </p:nvSpPr>
          <p:spPr>
            <a:xfrm>
              <a:off x="9138" y="3252"/>
              <a:ext cx="2740" cy="11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 kern="0" dirty="0">
                  <a:solidFill>
                    <a:prstClr val="black"/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等量关系没有变！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6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258" y="516209"/>
            <a:ext cx="786789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请举出生活中的其他情境，也可以用类似的等量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关系列方程解决。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84257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C080187-F935-3D01-3950-58AE0552D05C}"/>
              </a:ext>
            </a:extLst>
          </p:cNvPr>
          <p:cNvGrpSpPr/>
          <p:nvPr/>
        </p:nvGrpSpPr>
        <p:grpSpPr>
          <a:xfrm>
            <a:off x="4091211" y="2124135"/>
            <a:ext cx="4224655" cy="2642870"/>
            <a:chOff x="6675" y="2359"/>
            <a:chExt cx="6653" cy="4162"/>
          </a:xfrm>
        </p:grpSpPr>
        <p:sp>
          <p:nvSpPr>
            <p:cNvPr id="6" name="云形标注 1">
              <a:extLst>
                <a:ext uri="{FF2B5EF4-FFF2-40B4-BE49-F238E27FC236}">
                  <a16:creationId xmlns="" xmlns:a16="http://schemas.microsoft.com/office/drawing/2014/main" id="{109BA42B-B0F6-4C9C-B52D-5CF5DA3E28E2}"/>
                </a:ext>
              </a:extLst>
            </p:cNvPr>
            <p:cNvSpPr/>
            <p:nvPr/>
          </p:nvSpPr>
          <p:spPr>
            <a:xfrm>
              <a:off x="6675" y="2359"/>
              <a:ext cx="4206" cy="2495"/>
            </a:xfrm>
            <a:prstGeom prst="cloudCallout">
              <a:avLst>
                <a:gd name="adj1" fmla="val 66679"/>
                <a:gd name="adj2" fmla="val 38022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22">
              <a:extLst>
                <a:ext uri="{FF2B5EF4-FFF2-40B4-BE49-F238E27FC236}">
                  <a16:creationId xmlns="" xmlns:a16="http://schemas.microsoft.com/office/drawing/2014/main" id="{C3930270-F464-C545-05A8-065969CD994D}"/>
                </a:ext>
              </a:extLst>
            </p:cNvPr>
            <p:cNvSpPr/>
            <p:nvPr/>
          </p:nvSpPr>
          <p:spPr>
            <a:xfrm>
              <a:off x="7108" y="2578"/>
              <a:ext cx="3911" cy="18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还可以是两个人同时做一件事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</a:p>
          </p:txBody>
        </p:sp>
        <p:pic>
          <p:nvPicPr>
            <p:cNvPr id="8" name="图片 7" descr="图片2_副本">
              <a:extLst>
                <a:ext uri="{FF2B5EF4-FFF2-40B4-BE49-F238E27FC236}">
                  <a16:creationId xmlns="" xmlns:a16="http://schemas.microsoft.com/office/drawing/2014/main" id="{95870FF3-173C-286D-15A0-88ACA2415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6000" contrast="12000"/>
            </a:blip>
            <a:srcRect r="50483" b="51932"/>
            <a:stretch>
              <a:fillRect/>
            </a:stretch>
          </p:blipFill>
          <p:spPr>
            <a:xfrm>
              <a:off x="11279" y="3868"/>
              <a:ext cx="2049" cy="2653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059B585-863D-8616-AB55-334E2B5BA2EB}"/>
              </a:ext>
            </a:extLst>
          </p:cNvPr>
          <p:cNvGrpSpPr/>
          <p:nvPr/>
        </p:nvGrpSpPr>
        <p:grpSpPr>
          <a:xfrm>
            <a:off x="791564" y="1523999"/>
            <a:ext cx="3940175" cy="2432505"/>
            <a:chOff x="752" y="2706"/>
            <a:chExt cx="6205" cy="3986"/>
          </a:xfrm>
        </p:grpSpPr>
        <p:sp>
          <p:nvSpPr>
            <p:cNvPr id="10" name="云形标注 17">
              <a:extLst>
                <a:ext uri="{FF2B5EF4-FFF2-40B4-BE49-F238E27FC236}">
                  <a16:creationId xmlns="" xmlns:a16="http://schemas.microsoft.com/office/drawing/2014/main" id="{4222CB56-8468-1324-FAA0-74AE71ECFBC0}"/>
                </a:ext>
              </a:extLst>
            </p:cNvPr>
            <p:cNvSpPr/>
            <p:nvPr/>
          </p:nvSpPr>
          <p:spPr>
            <a:xfrm>
              <a:off x="2732" y="2706"/>
              <a:ext cx="3821" cy="1868"/>
            </a:xfrm>
            <a:prstGeom prst="cloudCallout">
              <a:avLst>
                <a:gd name="adj1" fmla="val -44151"/>
                <a:gd name="adj2" fmla="val 97951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22">
              <a:extLst>
                <a:ext uri="{FF2B5EF4-FFF2-40B4-BE49-F238E27FC236}">
                  <a16:creationId xmlns="" xmlns:a16="http://schemas.microsoft.com/office/drawing/2014/main" id="{990586AF-6E8E-87E1-BE52-600A2B5143A1}"/>
                </a:ext>
              </a:extLst>
            </p:cNvPr>
            <p:cNvSpPr/>
            <p:nvPr/>
          </p:nvSpPr>
          <p:spPr>
            <a:xfrm>
              <a:off x="3151" y="2986"/>
              <a:ext cx="3806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可以是两辆车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2" name="图片 11" descr="淘气1_conew1">
              <a:extLst>
                <a:ext uri="{FF2B5EF4-FFF2-40B4-BE49-F238E27FC236}">
                  <a16:creationId xmlns="" xmlns:a16="http://schemas.microsoft.com/office/drawing/2014/main" id="{0612656B-77ED-CFCB-CB74-852896AAE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" y="4390"/>
              <a:ext cx="2399" cy="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9028" y="815505"/>
            <a:ext cx="8134427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张叔叔要给王阿姨送一份材料，他们约定两人同时开车出发。公园距天桥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50km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844CFC50-CBB7-807B-DCA2-C4B9CF35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14" y="2994157"/>
            <a:ext cx="7947548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估计两人在哪个地方相遇？在图上标出来，再与同伴说一说你的想法。</a:t>
            </a:r>
          </a:p>
        </p:txBody>
      </p:sp>
      <p:pic>
        <p:nvPicPr>
          <p:cNvPr id="3" name="图片 3" descr="13.png">
            <a:extLst>
              <a:ext uri="{FF2B5EF4-FFF2-40B4-BE49-F238E27FC236}">
                <a16:creationId xmlns="" xmlns:a16="http://schemas.microsoft.com/office/drawing/2014/main" id="{EE37FBE5-5845-D0D6-AA18-8907F72F2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554480"/>
            <a:ext cx="5655212" cy="139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">
            <a:extLst>
              <a:ext uri="{FF2B5EF4-FFF2-40B4-BE49-F238E27FC236}">
                <a16:creationId xmlns="" xmlns:a16="http://schemas.microsoft.com/office/drawing/2014/main" id="{9AB1D4BC-57A4-87B4-1276-AD698217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96" y="3930504"/>
            <a:ext cx="821518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张叔叔的速度比王阿姨快一些，估计相遇的地点在李村附近。</a:t>
            </a:r>
          </a:p>
        </p:txBody>
      </p:sp>
      <p:sp>
        <p:nvSpPr>
          <p:cNvPr id="14" name="文本框 1">
            <a:extLst>
              <a:ext uri="{FF2B5EF4-FFF2-40B4-BE49-F238E27FC236}">
                <a16:creationId xmlns="" xmlns:a16="http://schemas.microsoft.com/office/drawing/2014/main" id="{76490507-E8AF-E494-1333-EA000167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629" y="2420739"/>
            <a:ext cx="1498034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相遇地点</a:t>
            </a: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5309</TotalTime>
  <Words>1297</Words>
  <Application>Microsoft Office PowerPoint</Application>
  <PresentationFormat>全屏显示(16:9)</PresentationFormat>
  <Paragraphs>172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1296</cp:revision>
  <dcterms:created xsi:type="dcterms:W3CDTF">2019-09-02T08:53:00Z</dcterms:created>
  <dcterms:modified xsi:type="dcterms:W3CDTF">2024-02-03T04:28:58Z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