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7"/>
  </p:notesMasterIdLst>
  <p:sldIdLst>
    <p:sldId id="256" r:id="rId2"/>
    <p:sldId id="313" r:id="rId3"/>
    <p:sldId id="260" r:id="rId4"/>
    <p:sldId id="370" r:id="rId5"/>
    <p:sldId id="363" r:id="rId6"/>
    <p:sldId id="346" r:id="rId7"/>
    <p:sldId id="355" r:id="rId8"/>
    <p:sldId id="325" r:id="rId9"/>
    <p:sldId id="365" r:id="rId10"/>
    <p:sldId id="364" r:id="rId11"/>
    <p:sldId id="332" r:id="rId12"/>
    <p:sldId id="366" r:id="rId13"/>
    <p:sldId id="367" r:id="rId14"/>
    <p:sldId id="368" r:id="rId15"/>
    <p:sldId id="369" r:id="rId16"/>
    <p:sldId id="292" r:id="rId17"/>
    <p:sldId id="340" r:id="rId18"/>
    <p:sldId id="371" r:id="rId19"/>
    <p:sldId id="372" r:id="rId20"/>
    <p:sldId id="373" r:id="rId21"/>
    <p:sldId id="320" r:id="rId22"/>
    <p:sldId id="259" r:id="rId23"/>
    <p:sldId id="322" r:id="rId24"/>
    <p:sldId id="308" r:id="rId25"/>
    <p:sldId id="26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905"/>
    <a:srgbClr val="FFFFC1"/>
    <a:srgbClr val="B4A1F8"/>
    <a:srgbClr val="F3AF71"/>
    <a:srgbClr val="00B050"/>
    <a:srgbClr val="FFC000"/>
    <a:srgbClr val="4472C4"/>
    <a:srgbClr val="D533BE"/>
    <a:srgbClr val="FBEBD8"/>
    <a:srgbClr val="F95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 varScale="1">
        <p:scale>
          <a:sx n="152" d="100"/>
          <a:sy n="152" d="100"/>
        </p:scale>
        <p:origin x="-444" y="-156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6457" y="1735187"/>
            <a:ext cx="6820424" cy="746358"/>
          </a:xfrm>
          <a:prstGeom prst="rect">
            <a:avLst/>
          </a:prstGeom>
        </p:spPr>
        <p:txBody>
          <a:bodyPr wrap="square" lIns="68580" tIns="34290" rIns="68580" bIns="34290" numCol="1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第七单元 用方程</a:t>
            </a:r>
            <a:r>
              <a:rPr lang="zh-CN" altLang="en-US" sz="4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解决问题</a:t>
            </a:r>
            <a:endParaRPr lang="zh-CN" altLang="en-US" sz="4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8232" y="2955120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邮票的张数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40476" y="560897"/>
            <a:ext cx="134275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解方程。</a:t>
            </a:r>
          </a:p>
        </p:txBody>
      </p:sp>
      <p:sp>
        <p:nvSpPr>
          <p:cNvPr id="30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46" y="1861197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</a:t>
            </a:r>
          </a:p>
        </p:txBody>
      </p:sp>
      <p:sp>
        <p:nvSpPr>
          <p:cNvPr id="31" name="文本框 1">
            <a:extLst>
              <a:ext uri="{FF2B5EF4-FFF2-40B4-BE49-F238E27FC236}">
                <a16:creationId xmlns="" xmlns:a16="http://schemas.microsoft.com/office/drawing/2014/main" id="{08876647-CFE3-21B1-139C-C57F305D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828" y="2196821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="" xmlns:a16="http://schemas.microsoft.com/office/drawing/2014/main" id="{48A93F47-454C-72B2-ACF5-B84DD5F64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5" y="1408318"/>
            <a:ext cx="13427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2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+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=3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="" xmlns:a16="http://schemas.microsoft.com/office/drawing/2014/main" id="{5B549056-0D39-0364-7D79-0BC19E66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651" y="1408318"/>
            <a:ext cx="14688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2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+3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=70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37" name="文本框 1">
            <a:extLst>
              <a:ext uri="{FF2B5EF4-FFF2-40B4-BE49-F238E27FC236}">
                <a16:creationId xmlns="" xmlns:a16="http://schemas.microsoft.com/office/drawing/2014/main" id="{C986FA95-394C-FBB1-B429-CE2F2F1B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44" y="1851525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=70</a:t>
            </a:r>
          </a:p>
        </p:txBody>
      </p:sp>
      <p:sp>
        <p:nvSpPr>
          <p:cNvPr id="38" name="文本框 1">
            <a:extLst>
              <a:ext uri="{FF2B5EF4-FFF2-40B4-BE49-F238E27FC236}">
                <a16:creationId xmlns="" xmlns:a16="http://schemas.microsoft.com/office/drawing/2014/main" id="{63ADEE4B-D75C-CD5A-FE46-23986612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826" y="2187149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=14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="" xmlns:a16="http://schemas.microsoft.com/office/drawing/2014/main" id="{98175E3F-6455-62D8-3389-ECEC9695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211" y="1408318"/>
            <a:ext cx="14688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5</a:t>
            </a:r>
            <a:r>
              <a:rPr lang="en-US" altLang="zh-CN" sz="2400" b="1" i="1" dirty="0">
                <a:latin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</a:rPr>
              <a:t>+</a:t>
            </a:r>
            <a:r>
              <a:rPr lang="en-US" altLang="zh-CN" sz="2400" b="1" i="1" dirty="0">
                <a:latin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</a:rPr>
              <a:t>=96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40" name="文本框 1">
            <a:extLst>
              <a:ext uri="{FF2B5EF4-FFF2-40B4-BE49-F238E27FC236}">
                <a16:creationId xmlns="" xmlns:a16="http://schemas.microsoft.com/office/drawing/2014/main" id="{24D0B5B6-3324-9AA0-9D71-337A89A96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428" y="1851525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=96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1">
            <a:extLst>
              <a:ext uri="{FF2B5EF4-FFF2-40B4-BE49-F238E27FC236}">
                <a16:creationId xmlns="" xmlns:a16="http://schemas.microsoft.com/office/drawing/2014/main" id="{FC2EA5C6-31B9-1FD7-E59D-63F1DF49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0" y="2187149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=16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="" xmlns:a16="http://schemas.microsoft.com/office/drawing/2014/main" id="{D76D9DFB-5855-79DE-726A-D48029902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5" y="2748887"/>
            <a:ext cx="13427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4</a:t>
            </a:r>
            <a:r>
              <a:rPr lang="en-US" altLang="zh-CN" sz="2400" b="1" i="1" dirty="0">
                <a:latin typeface="Times New Roman" pitchFamily="18" charset="0"/>
              </a:rPr>
              <a:t>m</a:t>
            </a:r>
            <a:r>
              <a:rPr lang="en-US" altLang="zh-CN" sz="2400" b="1" dirty="0">
                <a:latin typeface="Times New Roman" pitchFamily="18" charset="0"/>
              </a:rPr>
              <a:t>–</a:t>
            </a:r>
            <a:r>
              <a:rPr lang="en-US" altLang="zh-CN" sz="2400" b="1" i="1" dirty="0">
                <a:latin typeface="Times New Roman" pitchFamily="18" charset="0"/>
              </a:rPr>
              <a:t>m</a:t>
            </a:r>
            <a:r>
              <a:rPr lang="en-US" altLang="zh-CN" sz="2400" b="1" dirty="0">
                <a:latin typeface="Times New Roman" pitchFamily="18" charset="0"/>
              </a:rPr>
              <a:t>=9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43" name="文本框 1">
            <a:extLst>
              <a:ext uri="{FF2B5EF4-FFF2-40B4-BE49-F238E27FC236}">
                <a16:creationId xmlns="" xmlns:a16="http://schemas.microsoft.com/office/drawing/2014/main" id="{ADD84D67-8C3F-1754-58A2-05570F7D2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277" y="3195427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</a:t>
            </a:r>
          </a:p>
        </p:txBody>
      </p:sp>
      <p:sp>
        <p:nvSpPr>
          <p:cNvPr id="44" name="文本框 1">
            <a:extLst>
              <a:ext uri="{FF2B5EF4-FFF2-40B4-BE49-F238E27FC236}">
                <a16:creationId xmlns="" xmlns:a16="http://schemas.microsoft.com/office/drawing/2014/main" id="{016DB371-39E0-DD42-A398-E9C043DB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29" y="3531051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</a:t>
            </a:r>
          </a:p>
        </p:txBody>
      </p:sp>
      <p:sp>
        <p:nvSpPr>
          <p:cNvPr id="46" name="TextBox 9">
            <a:extLst>
              <a:ext uri="{FF2B5EF4-FFF2-40B4-BE49-F238E27FC236}">
                <a16:creationId xmlns="" xmlns:a16="http://schemas.microsoft.com/office/drawing/2014/main" id="{E99A4931-7647-A6F1-F4C3-C9ADC04C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682" y="2748887"/>
            <a:ext cx="13427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3</a:t>
            </a:r>
            <a:r>
              <a:rPr lang="en-US" altLang="zh-CN" sz="2400" b="1" i="1" dirty="0">
                <a:latin typeface="Times New Roman" pitchFamily="18" charset="0"/>
              </a:rPr>
              <a:t>n</a:t>
            </a:r>
            <a:r>
              <a:rPr lang="en-US" altLang="zh-CN" sz="2400" b="1" dirty="0">
                <a:latin typeface="Times New Roman" pitchFamily="18" charset="0"/>
              </a:rPr>
              <a:t>–</a:t>
            </a:r>
            <a:r>
              <a:rPr lang="en-US" altLang="zh-CN" sz="2400" b="1" i="1" dirty="0">
                <a:latin typeface="Times New Roman" pitchFamily="18" charset="0"/>
              </a:rPr>
              <a:t>n</a:t>
            </a:r>
            <a:r>
              <a:rPr lang="en-US" altLang="zh-CN" sz="2400" b="1" dirty="0">
                <a:latin typeface="Times New Roman" pitchFamily="18" charset="0"/>
              </a:rPr>
              <a:t>=50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47" name="文本框 1">
            <a:extLst>
              <a:ext uri="{FF2B5EF4-FFF2-40B4-BE49-F238E27FC236}">
                <a16:creationId xmlns="" xmlns:a16="http://schemas.microsoft.com/office/drawing/2014/main" id="{18179EBD-ED1B-29A6-311B-770AF4EF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494" y="3185403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=50</a:t>
            </a:r>
          </a:p>
        </p:txBody>
      </p:sp>
      <p:sp>
        <p:nvSpPr>
          <p:cNvPr id="48" name="文本框 1">
            <a:extLst>
              <a:ext uri="{FF2B5EF4-FFF2-40B4-BE49-F238E27FC236}">
                <a16:creationId xmlns="" xmlns:a16="http://schemas.microsoft.com/office/drawing/2014/main" id="{E0FA06B5-4621-9B2E-82BD-89E46B38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176" y="3521027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=25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="" xmlns:a16="http://schemas.microsoft.com/office/drawing/2014/main" id="{F566854F-59F6-10CD-883A-4E998D8F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241" y="2748887"/>
            <a:ext cx="163273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6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–3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=4.8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50" name="文本框 1">
            <a:extLst>
              <a:ext uri="{FF2B5EF4-FFF2-40B4-BE49-F238E27FC236}">
                <a16:creationId xmlns="" xmlns:a16="http://schemas.microsoft.com/office/drawing/2014/main" id="{F58838FE-80B0-CA26-E643-61C315851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438" y="3195427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=4.8</a:t>
            </a:r>
          </a:p>
        </p:txBody>
      </p:sp>
      <p:sp>
        <p:nvSpPr>
          <p:cNvPr id="51" name="文本框 1">
            <a:extLst>
              <a:ext uri="{FF2B5EF4-FFF2-40B4-BE49-F238E27FC236}">
                <a16:creationId xmlns="" xmlns:a16="http://schemas.microsoft.com/office/drawing/2014/main" id="{431786EF-3663-2417-F4C2-0B9A38EA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120" y="3531051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=1.6</a:t>
            </a:r>
          </a:p>
        </p:txBody>
      </p:sp>
      <p:sp>
        <p:nvSpPr>
          <p:cNvPr id="27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76" y="1861197"/>
            <a:ext cx="7357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762" y="1853011"/>
            <a:ext cx="7357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980" y="1852832"/>
            <a:ext cx="7357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76" y="3203880"/>
            <a:ext cx="7357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762" y="3195957"/>
            <a:ext cx="7357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48" y="3203880"/>
            <a:ext cx="7357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31846" y="597657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957310" y="612693"/>
            <a:ext cx="726419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妈妈的年龄比小丽年龄的</a:t>
            </a:r>
            <a:r>
              <a:rPr lang="en-US" altLang="zh-CN" sz="2400" b="1" dirty="0">
                <a:latin typeface="Times New Roman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</a:rPr>
              <a:t>倍多</a:t>
            </a:r>
            <a:r>
              <a:rPr lang="en-US" altLang="zh-CN" sz="2400" b="1" dirty="0">
                <a:latin typeface="Times New Roman" pitchFamily="18" charset="0"/>
              </a:rPr>
              <a:t>4</a:t>
            </a:r>
            <a:r>
              <a:rPr lang="zh-CN" altLang="en-US" sz="2400" b="1" dirty="0">
                <a:latin typeface="Times New Roman" pitchFamily="18" charset="0"/>
              </a:rPr>
              <a:t>岁，妈妈今年</a:t>
            </a:r>
            <a:r>
              <a:rPr lang="en-US" altLang="zh-CN" sz="2400" b="1" dirty="0">
                <a:latin typeface="Times New Roman" pitchFamily="18" charset="0"/>
              </a:rPr>
              <a:t>37</a:t>
            </a:r>
            <a:r>
              <a:rPr lang="zh-CN" altLang="en-US" sz="2400" b="1" dirty="0">
                <a:latin typeface="Times New Roman" pitchFamily="18" charset="0"/>
              </a:rPr>
              <a:t>岁，小丽今年几</a:t>
            </a:r>
            <a:r>
              <a:rPr lang="zh-CN" altLang="en-US" sz="2400" b="1" dirty="0" smtClean="0">
                <a:latin typeface="Times New Roman" pitchFamily="18" charset="0"/>
              </a:rPr>
              <a:t>岁呢？</a:t>
            </a:r>
            <a:r>
              <a:rPr lang="zh-CN" altLang="en-US" sz="2400" b="1" dirty="0">
                <a:latin typeface="Times New Roman" pitchFamily="18" charset="0"/>
              </a:rPr>
              <a:t>列方程解决问题。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549738D-5095-147C-98C7-D15D8866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116" y="2761071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+4=37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C93CBD7-0F55-5B62-025C-FC814B1C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534" y="2326079"/>
            <a:ext cx="35363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解：设小丽今年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8D0D0818-E922-A758-0F51-38233150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29" y="3196063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=33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="" xmlns:a16="http://schemas.microsoft.com/office/drawing/2014/main" id="{8D34F1CC-F411-3F0A-DFED-763FC583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584" y="3631055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=11 </a:t>
            </a:r>
          </a:p>
        </p:txBody>
      </p:sp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9F29183C-8A6C-D20F-C4D8-022138FB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191" y="4066048"/>
            <a:ext cx="3443544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答：小丽今年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46" y="1673591"/>
            <a:ext cx="4215189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小丽的年龄</a:t>
            </a:r>
            <a:r>
              <a:rPr lang="en-US" altLang="zh-CN" sz="2400" b="1" dirty="0" smtClean="0">
                <a:latin typeface="Times New Roman" pitchFamily="18" charset="0"/>
              </a:rPr>
              <a:t>×3+4=</a:t>
            </a:r>
            <a:r>
              <a:rPr lang="zh-CN" altLang="en-US" sz="2400" b="1" dirty="0" smtClean="0">
                <a:latin typeface="Times New Roman" pitchFamily="18" charset="0"/>
              </a:rPr>
              <a:t>妈妈的年龄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云形标注 25">
            <a:extLst>
              <a:ext uri="{FF2B5EF4-FFF2-40B4-BE49-F238E27FC236}">
                <a16:creationId xmlns="" xmlns:a16="http://schemas.microsoft.com/office/drawing/2014/main" id="{2BA2072D-8655-81FA-54BE-C9542F81E136}"/>
              </a:ext>
            </a:extLst>
          </p:cNvPr>
          <p:cNvSpPr/>
          <p:nvPr/>
        </p:nvSpPr>
        <p:spPr>
          <a:xfrm>
            <a:off x="1990641" y="1319002"/>
            <a:ext cx="2319448" cy="986029"/>
          </a:xfrm>
          <a:prstGeom prst="cloudCallout">
            <a:avLst>
              <a:gd name="adj1" fmla="val -54920"/>
              <a:gd name="adj2" fmla="val 49340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31846" y="597657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957310" y="612693"/>
            <a:ext cx="765211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平均每盘有几个橘子？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549738D-5095-147C-98C7-D15D8866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592" y="2360306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+2=50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C93CBD7-0F55-5B62-025C-FC814B1C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010" y="1936081"/>
            <a:ext cx="37683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解：设平均每盘有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个橘子。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8D0D0818-E922-A758-0F51-38233150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18" y="2784531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="" xmlns:a16="http://schemas.microsoft.com/office/drawing/2014/main" id="{8D34F1CC-F411-3F0A-DFED-763FC583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39" y="3208756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 </a:t>
            </a:r>
          </a:p>
        </p:txBody>
      </p:sp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9F29183C-8A6C-D20F-C4D8-022138FB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281" y="3632982"/>
            <a:ext cx="387743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答：平均每盘有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个橘子。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5F4A28D-85BA-9397-0766-2649CF276F26}"/>
              </a:ext>
            </a:extLst>
          </p:cNvPr>
          <p:cNvGrpSpPr/>
          <p:nvPr/>
        </p:nvGrpSpPr>
        <p:grpSpPr>
          <a:xfrm>
            <a:off x="436188" y="1498811"/>
            <a:ext cx="3723744" cy="2405016"/>
            <a:chOff x="1451754" y="1661679"/>
            <a:chExt cx="7261023" cy="3867150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E2158F2-7C61-CB91-74CA-38C30CEA6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1754" y="1661679"/>
              <a:ext cx="5898947" cy="386715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30F8410D-BD3A-638B-1DA8-49915727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50702" y="1661679"/>
              <a:ext cx="1362075" cy="386715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2EE7EC9-3CCC-A4E1-5D7D-10906ABCD964}"/>
              </a:ext>
            </a:extLst>
          </p:cNvPr>
          <p:cNvSpPr txBox="1"/>
          <p:nvPr/>
        </p:nvSpPr>
        <p:spPr>
          <a:xfrm>
            <a:off x="2172934" y="1476880"/>
            <a:ext cx="206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一共买</a:t>
            </a:r>
            <a:r>
              <a:rPr lang="zh-CN" altLang="en-US" sz="2000" b="1" kern="0" spc="3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000" b="1" kern="0" spc="3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个橘子</a:t>
            </a:r>
            <a:r>
              <a: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</a:t>
            </a:r>
            <a:r>
              <a:rPr lang="zh-CN" altLang="en-US" sz="2000" b="1" kern="0" spc="3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剩</a:t>
            </a:r>
            <a:r>
              <a:rPr lang="en-US" altLang="zh-CN" sz="2000" b="1" kern="0" spc="3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个。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369" y="960553"/>
            <a:ext cx="2764063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每盘个数</a:t>
            </a:r>
            <a:r>
              <a:rPr lang="en-US" altLang="zh-CN" sz="2400" b="1" dirty="0" smtClean="0">
                <a:latin typeface="Times New Roman" pitchFamily="18" charset="0"/>
              </a:rPr>
              <a:t>×4+2=50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31846" y="597657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957309" y="612693"/>
            <a:ext cx="785260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如图，正方形的周长比等边三角形的周长多</a:t>
            </a:r>
            <a:r>
              <a:rPr lang="en-US" altLang="zh-CN" sz="2400" b="1" dirty="0">
                <a:latin typeface="Times New Roman" pitchFamily="18" charset="0"/>
              </a:rPr>
              <a:t>5cm</a:t>
            </a:r>
            <a:r>
              <a:rPr lang="zh-CN" altLang="en-US" sz="2400" b="1" dirty="0">
                <a:latin typeface="Times New Roman" pitchFamily="18" charset="0"/>
              </a:rPr>
              <a:t>，</a:t>
            </a:r>
            <a:r>
              <a:rPr lang="zh-CN" altLang="en-US" sz="2400" b="1" dirty="0" smtClean="0">
                <a:latin typeface="Times New Roman" pitchFamily="18" charset="0"/>
              </a:rPr>
              <a:t>正方形</a:t>
            </a:r>
            <a:r>
              <a:rPr lang="zh-CN" altLang="en-US" sz="2400" b="1" dirty="0">
                <a:latin typeface="Times New Roman" pitchFamily="18" charset="0"/>
              </a:rPr>
              <a:t>和三角形周长各是多少厘米？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549738D-5095-147C-98C7-D15D8866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70" y="2135277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−3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C93CBD7-0F55-5B62-025C-FC814B1C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88" y="1698963"/>
            <a:ext cx="37683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解：设正方形边长是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8D0D0818-E922-A758-0F51-38233150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497" y="2534199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="" xmlns:a16="http://schemas.microsoft.com/office/drawing/2014/main" id="{8D34F1CC-F411-3F0A-DFED-763FC583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210" y="2936186"/>
            <a:ext cx="450570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正方形周长：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4×5=20(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9F29183C-8A6C-D20F-C4D8-022138FB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278" y="3964531"/>
            <a:ext cx="73242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答：正方形和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三角形的周长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1A368A72-D916-CE4C-78D1-1B91E99C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6" y="1815703"/>
            <a:ext cx="2637235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">
            <a:extLst>
              <a:ext uri="{FF2B5EF4-FFF2-40B4-BE49-F238E27FC236}">
                <a16:creationId xmlns="" xmlns:a16="http://schemas.microsoft.com/office/drawing/2014/main" id="{758DEE68-4850-4D35-F7E9-47EC6DEC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210" y="3401836"/>
            <a:ext cx="450570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三角形周长：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169081" y="1917812"/>
            <a:ext cx="0" cy="1329656"/>
          </a:xfrm>
          <a:prstGeom prst="line">
            <a:avLst/>
          </a:prstGeom>
          <a:ln w="12700">
            <a:solidFill>
              <a:srgbClr val="241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24665" y="324746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935812" y="32501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00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31846" y="597657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823313" y="2698061"/>
            <a:ext cx="765211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如果它们都在生长旺盛期，开始时竹子高</a:t>
            </a:r>
            <a:r>
              <a:rPr lang="en-US" altLang="zh-CN" sz="2400" b="1" dirty="0" smtClean="0">
                <a:latin typeface="Times New Roman" pitchFamily="18" charset="0"/>
              </a:rPr>
              <a:t>32 cm</a:t>
            </a:r>
            <a:r>
              <a:rPr lang="zh-CN" altLang="en-US" sz="2400" b="1" dirty="0">
                <a:latin typeface="Times New Roman" pitchFamily="18" charset="0"/>
              </a:rPr>
              <a:t>，钟状菌高</a:t>
            </a:r>
            <a:r>
              <a:rPr lang="en-US" altLang="zh-CN" sz="2400" b="1" dirty="0" smtClean="0">
                <a:latin typeface="Times New Roman" pitchFamily="18" charset="0"/>
              </a:rPr>
              <a:t>0.5 cm</a:t>
            </a:r>
            <a:r>
              <a:rPr lang="zh-CN" altLang="en-US" sz="2400" b="1" dirty="0">
                <a:latin typeface="Times New Roman" pitchFamily="18" charset="0"/>
              </a:rPr>
              <a:t>。几时后钟状菌的高度能赶上竹子？先说一说等量关系，再列方程解决。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5010DC8-F211-F16B-0F2E-7505D9F4A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1" contrast="40000"/>
          </a:blip>
          <a:srcRect l="817" t="3010" r="82021" b="2166"/>
          <a:stretch/>
        </p:blipFill>
        <p:spPr>
          <a:xfrm>
            <a:off x="1401677" y="813952"/>
            <a:ext cx="1211356" cy="16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51418" y="1123416"/>
            <a:ext cx="1725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latin typeface="Times New Roman" pitchFamily="18" charset="0"/>
              </a:rPr>
              <a:t>竹子在生长旺盛期每时约增高</a:t>
            </a:r>
            <a:r>
              <a:rPr lang="en-US" altLang="zh-CN" sz="2000" b="1" dirty="0" smtClean="0">
                <a:latin typeface="Times New Roman" pitchFamily="18" charset="0"/>
              </a:rPr>
              <a:t>4 cm</a:t>
            </a:r>
            <a:r>
              <a:rPr lang="zh-CN" altLang="en-US" sz="2000" b="1" dirty="0" smtClean="0">
                <a:latin typeface="Times New Roman" pitchFamily="18" charset="0"/>
              </a:rPr>
              <a:t>。</a:t>
            </a:r>
            <a:endParaRPr lang="zh-CN" altLang="en-US" sz="2000" b="1" dirty="0">
              <a:latin typeface="Times New Roman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861237" y="1007488"/>
            <a:ext cx="17256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latin typeface="Times New Roman" pitchFamily="18" charset="0"/>
              </a:rPr>
              <a:t>钟状菌生长更快，生长旺盛期每时约增高</a:t>
            </a:r>
            <a:r>
              <a:rPr lang="en-US" altLang="zh-CN" sz="2000" b="1" dirty="0" smtClean="0">
                <a:latin typeface="Times New Roman" pitchFamily="18" charset="0"/>
              </a:rPr>
              <a:t>25 cm</a:t>
            </a:r>
            <a:r>
              <a:rPr lang="zh-CN" altLang="en-US" sz="2000" b="1" dirty="0" smtClean="0">
                <a:latin typeface="Times New Roman" pitchFamily="18" charset="0"/>
              </a:rPr>
              <a:t>。</a:t>
            </a:r>
            <a:endParaRPr lang="zh-CN" altLang="en-US" sz="2000" b="1" dirty="0">
              <a:latin typeface="Times New Roman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5010DC8-F211-F16B-0F2E-7505D9F4A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1" contrast="40000"/>
          </a:blip>
          <a:srcRect l="82444" t="3948" r="394" b="1227"/>
          <a:stretch/>
        </p:blipFill>
        <p:spPr>
          <a:xfrm>
            <a:off x="6625301" y="813952"/>
            <a:ext cx="1211356" cy="16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7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9675A52-15C0-B295-4717-A0702250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556" y="1902392"/>
            <a:ext cx="25611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+32=25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+0.5 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691DF12C-933D-9BD8-88D3-EC8087A2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051" y="1396885"/>
            <a:ext cx="623912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时后钟状菌的高度能赶上竹子。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B6FA712E-2351-C078-A97B-7B3B4249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669" y="2336386"/>
            <a:ext cx="227386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−4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=32−0.5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35E9E295-3F3D-706C-52F3-A3CAB572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181" y="2770380"/>
            <a:ext cx="18718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=31.5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="" xmlns:a16="http://schemas.microsoft.com/office/drawing/2014/main" id="{0E31A539-9693-EE34-F5B4-6E313814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487" y="3699743"/>
            <a:ext cx="55348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时后钟状菌的高度能赶上竹子。</a:t>
            </a:r>
          </a:p>
        </p:txBody>
      </p:sp>
      <p:sp>
        <p:nvSpPr>
          <p:cNvPr id="11" name="文本框 1">
            <a:extLst>
              <a:ext uri="{FF2B5EF4-FFF2-40B4-BE49-F238E27FC236}">
                <a16:creationId xmlns="" xmlns:a16="http://schemas.microsoft.com/office/drawing/2014/main" id="{9FC3E668-A937-7BC8-9DF7-73A28714C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958" y="3204375"/>
            <a:ext cx="14705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=1.5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37" y="705049"/>
            <a:ext cx="7780040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竹子高</a:t>
            </a:r>
            <a:r>
              <a:rPr lang="en-US" altLang="zh-CN" sz="2400" b="1" dirty="0">
                <a:latin typeface="Times New Roman" pitchFamily="18" charset="0"/>
              </a:rPr>
              <a:t>+</a:t>
            </a:r>
            <a:r>
              <a:rPr lang="zh-CN" altLang="en-US" sz="2400" b="1" dirty="0">
                <a:latin typeface="Times New Roman" pitchFamily="18" charset="0"/>
              </a:rPr>
              <a:t>几时共增高的高度</a:t>
            </a:r>
            <a:r>
              <a:rPr lang="en-US" altLang="zh-CN" sz="2400" b="1" dirty="0">
                <a:latin typeface="Times New Roman" pitchFamily="18" charset="0"/>
              </a:rPr>
              <a:t>=</a:t>
            </a:r>
            <a:r>
              <a:rPr lang="zh-CN" altLang="en-US" sz="2400" b="1" dirty="0">
                <a:latin typeface="Times New Roman" pitchFamily="18" charset="0"/>
              </a:rPr>
              <a:t>钟状菌高</a:t>
            </a:r>
            <a:r>
              <a:rPr lang="en-US" altLang="zh-CN" sz="2400" b="1" dirty="0">
                <a:latin typeface="Times New Roman" pitchFamily="18" charset="0"/>
              </a:rPr>
              <a:t>+</a:t>
            </a:r>
            <a:r>
              <a:rPr lang="zh-CN" altLang="en-US" sz="2400" b="1" dirty="0">
                <a:latin typeface="Times New Roman" pitchFamily="18" charset="0"/>
              </a:rPr>
              <a:t>几时共增高的高度</a:t>
            </a:r>
          </a:p>
        </p:txBody>
      </p:sp>
    </p:spTree>
    <p:extLst>
      <p:ext uri="{BB962C8B-B14F-4D97-AF65-F5344CB8AC3E}">
        <p14:creationId xmlns:p14="http://schemas.microsoft.com/office/powerpoint/2010/main" val="37586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76212" y="623076"/>
            <a:ext cx="8103011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已知鸡和兔的数量相等，两种动物的脚加起来共有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48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只。鸡和兔各有多少只？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DA50530-21AB-C296-A1EE-B53CE6484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77" y="2709857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900FBFAD-D45B-45C7-15F5-ADB00DA61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362" y="2294402"/>
            <a:ext cx="456297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解：设鸡有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只，则兔也有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只。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="" xmlns:a16="http://schemas.microsoft.com/office/drawing/2014/main" id="{4D90085D-F44E-F34A-9604-F442CF57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770" y="3069643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33105BF2-B46F-5960-EB6B-A1AB2B49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925" y="3429429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 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2E2E5077-A092-2066-3C59-BA012115D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080" y="3900554"/>
            <a:ext cx="39370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答：鸡有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只，兔有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只。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356" y="1750986"/>
            <a:ext cx="4460094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鸡的只</a:t>
            </a:r>
            <a:r>
              <a:rPr lang="zh-CN" altLang="en-US" sz="2400" b="1" dirty="0" smtClean="0">
                <a:latin typeface="Times New Roman" pitchFamily="18" charset="0"/>
              </a:rPr>
              <a:t>数</a:t>
            </a:r>
            <a:r>
              <a:rPr lang="en-US" altLang="zh-CN" sz="2400" b="1" dirty="0" smtClean="0">
                <a:latin typeface="Times New Roman" pitchFamily="18" charset="0"/>
              </a:rPr>
              <a:t>×</a:t>
            </a:r>
            <a:r>
              <a:rPr lang="en-US" altLang="zh-CN" sz="2400" b="1" dirty="0" smtClean="0">
                <a:latin typeface="Times New Roman" pitchFamily="18" charset="0"/>
              </a:rPr>
              <a:t>2+</a:t>
            </a:r>
            <a:r>
              <a:rPr lang="zh-CN" altLang="en-US" sz="2400" b="1" dirty="0" smtClean="0">
                <a:latin typeface="Times New Roman" pitchFamily="18" charset="0"/>
              </a:rPr>
              <a:t>兔的只</a:t>
            </a:r>
            <a:r>
              <a:rPr lang="zh-CN" altLang="en-US" sz="2400" b="1" dirty="0" smtClean="0">
                <a:latin typeface="Times New Roman" pitchFamily="18" charset="0"/>
              </a:rPr>
              <a:t>数</a:t>
            </a:r>
            <a:r>
              <a:rPr lang="en-US" altLang="zh-CN" sz="2400" b="1" dirty="0" smtClean="0">
                <a:latin typeface="Times New Roman" pitchFamily="18" charset="0"/>
              </a:rPr>
              <a:t>×4 = 48</a:t>
            </a:r>
            <a:endParaRPr lang="zh-CN" alt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59653" y="573370"/>
            <a:ext cx="787324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妈妈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买回一些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苹果，按计划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天数吃，如果每天吃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4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个，那么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多出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48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个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苹果；如果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每天吃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6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个，那么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又少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8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个苹果。妈妈买回多少个苹果？计划吃多少天？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1BFA4DD-072E-301D-2682-F8F8C0AB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225" y="2368716"/>
            <a:ext cx="25611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+48=6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–8 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27659D8-5BF0-9B45-B69C-F5EC0368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225" y="1995298"/>
            <a:ext cx="27378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解：设计划吃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61EF16A9-3CBE-EC80-AF32-208D8055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7" y="2742134"/>
            <a:ext cx="227386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−4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=48+8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="" xmlns:a16="http://schemas.microsoft.com/office/drawing/2014/main" id="{FC072136-B910-9000-B549-50C5A15A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682" y="3115552"/>
            <a:ext cx="117193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=56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8968AA9E-5E25-1C5B-6569-F740168C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759" y="4327517"/>
            <a:ext cx="557196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答：妈妈买回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个苹果，计划吃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D5301E8E-DB2B-D061-F754-13ED9605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699" y="3488971"/>
            <a:ext cx="14705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=28 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A43AC9BB-2567-BF56-5AA7-54EB6F5E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310" y="3862388"/>
            <a:ext cx="5177506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苹果的个数：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4×28 +48=160(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6177311-3652-19E7-3668-9BB0FD033C9B}"/>
              </a:ext>
            </a:extLst>
          </p:cNvPr>
          <p:cNvGrpSpPr/>
          <p:nvPr/>
        </p:nvGrpSpPr>
        <p:grpSpPr>
          <a:xfrm>
            <a:off x="4762192" y="2013310"/>
            <a:ext cx="2682489" cy="1292322"/>
            <a:chOff x="-1970" y="4277"/>
            <a:chExt cx="4122" cy="1925"/>
          </a:xfrm>
        </p:grpSpPr>
        <p:sp>
          <p:nvSpPr>
            <p:cNvPr id="11" name="云形标注 25">
              <a:extLst>
                <a:ext uri="{FF2B5EF4-FFF2-40B4-BE49-F238E27FC236}">
                  <a16:creationId xmlns="" xmlns:a16="http://schemas.microsoft.com/office/drawing/2014/main" id="{2BA2072D-8655-81FA-54BE-C9542F81E136}"/>
                </a:ext>
              </a:extLst>
            </p:cNvPr>
            <p:cNvSpPr/>
            <p:nvPr/>
          </p:nvSpPr>
          <p:spPr>
            <a:xfrm>
              <a:off x="-1970" y="4277"/>
              <a:ext cx="4122" cy="1925"/>
            </a:xfrm>
            <a:prstGeom prst="cloudCallout">
              <a:avLst>
                <a:gd name="adj1" fmla="val 44510"/>
                <a:gd name="adj2" fmla="val 60829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21">
              <a:extLst>
                <a:ext uri="{FF2B5EF4-FFF2-40B4-BE49-F238E27FC236}">
                  <a16:creationId xmlns="" xmlns:a16="http://schemas.microsoft.com/office/drawing/2014/main" id="{C3989A23-E219-467B-DC00-17FECFF5149B}"/>
                </a:ext>
              </a:extLst>
            </p:cNvPr>
            <p:cNvSpPr/>
            <p:nvPr/>
          </p:nvSpPr>
          <p:spPr>
            <a:xfrm>
              <a:off x="-1543" y="4483"/>
              <a:ext cx="3675" cy="15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4×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计划吃的天数＋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48=6×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计划吃的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天数－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en-US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" b="99844" l="2239" r="96269">
                        <a14:foregroundMark x1="48507" y1="39036" x2="54851" y2="5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16" y="2798958"/>
            <a:ext cx="1132772" cy="13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59653" y="573370"/>
            <a:ext cx="78732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一幅长方形的画，周长是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1.8 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，长是宽的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倍。这幅画的长、宽、面积分别是多少？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1BFA4DD-072E-301D-2682-F8F8C0AB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437" y="1980206"/>
            <a:ext cx="25611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)×2=1.8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27659D8-5BF0-9B45-B69C-F5EC0368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61" y="1552099"/>
            <a:ext cx="606182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设长方形的宽是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，则长是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61EF16A9-3CBE-EC80-AF32-208D8055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407" y="2400921"/>
            <a:ext cx="227386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×2=1.8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="" xmlns:a16="http://schemas.microsoft.com/office/drawing/2014/main" id="{FC072136-B910-9000-B549-50C5A15A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701" y="2836419"/>
            <a:ext cx="117193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=1.8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8968AA9E-5E25-1C5B-6569-F740168C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053" y="4120740"/>
            <a:ext cx="723301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：这幅画的长是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0.6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，宽是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0.3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，面积是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0.18 m²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D5301E8E-DB2B-D061-F754-13ED9605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54" y="3264526"/>
            <a:ext cx="14705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=0.3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A43AC9BB-2567-BF56-5AA7-54EB6F5E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58" y="3692634"/>
            <a:ext cx="269206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2×0.3 =0.6(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6177311-3652-19E7-3668-9BB0FD033C9B}"/>
              </a:ext>
            </a:extLst>
          </p:cNvPr>
          <p:cNvGrpSpPr/>
          <p:nvPr/>
        </p:nvGrpSpPr>
        <p:grpSpPr>
          <a:xfrm>
            <a:off x="4942653" y="2027368"/>
            <a:ext cx="2254250" cy="1222375"/>
            <a:chOff x="-1763" y="4366"/>
            <a:chExt cx="3550" cy="1925"/>
          </a:xfrm>
        </p:grpSpPr>
        <p:sp>
          <p:nvSpPr>
            <p:cNvPr id="11" name="云形标注 25">
              <a:extLst>
                <a:ext uri="{FF2B5EF4-FFF2-40B4-BE49-F238E27FC236}">
                  <a16:creationId xmlns="" xmlns:a16="http://schemas.microsoft.com/office/drawing/2014/main" id="{2BA2072D-8655-81FA-54BE-C9542F81E136}"/>
                </a:ext>
              </a:extLst>
            </p:cNvPr>
            <p:cNvSpPr/>
            <p:nvPr/>
          </p:nvSpPr>
          <p:spPr>
            <a:xfrm>
              <a:off x="-1763" y="4366"/>
              <a:ext cx="3550" cy="1925"/>
            </a:xfrm>
            <a:prstGeom prst="cloudCallout">
              <a:avLst>
                <a:gd name="adj1" fmla="val 44510"/>
                <a:gd name="adj2" fmla="val 60829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21">
              <a:extLst>
                <a:ext uri="{FF2B5EF4-FFF2-40B4-BE49-F238E27FC236}">
                  <a16:creationId xmlns="" xmlns:a16="http://schemas.microsoft.com/office/drawing/2014/main" id="{C3989A23-E219-467B-DC00-17FECFF5149B}"/>
                </a:ext>
              </a:extLst>
            </p:cNvPr>
            <p:cNvSpPr/>
            <p:nvPr/>
          </p:nvSpPr>
          <p:spPr>
            <a:xfrm>
              <a:off x="-1408" y="4483"/>
              <a:ext cx="3195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长方形的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周长公式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就是此题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的等量关系</a:t>
              </a:r>
              <a:r>
                <a:rPr lang="en-US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" b="99844" l="2239" r="96269">
                        <a14:foregroundMark x1="48507" y1="39036" x2="54851" y2="5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12" y="2683321"/>
            <a:ext cx="1132772" cy="1358904"/>
          </a:xfrm>
          <a:prstGeom prst="rect">
            <a:avLst/>
          </a:prstGeom>
        </p:spPr>
      </p:pic>
      <p:sp>
        <p:nvSpPr>
          <p:cNvPr id="14" name="文本框 1">
            <a:extLst>
              <a:ext uri="{FF2B5EF4-FFF2-40B4-BE49-F238E27FC236}">
                <a16:creationId xmlns="" xmlns:a16="http://schemas.microsoft.com/office/drawing/2014/main" id="{A43AC9BB-2567-BF56-5AA7-54EB6F5E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526" y="3720228"/>
            <a:ext cx="269206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0.6×0.3 =0.18(m²)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59653" y="573370"/>
            <a:ext cx="787324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4.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超市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采购果汁和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矿泉水共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1200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瓶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，果汁有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23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箱，矿泉水有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27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箱，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如果果汁和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矿泉水每箱的瓶数相同，那么每箱有多少瓶？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1BFA4DD-072E-301D-2682-F8F8C0AB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432" y="3048556"/>
            <a:ext cx="25611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+27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=1200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27659D8-5BF0-9B45-B69C-F5EC0368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325" y="2617539"/>
            <a:ext cx="34605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设每箱有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瓶。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61EF16A9-3CBE-EC80-AF32-208D8055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060" y="3479573"/>
            <a:ext cx="227386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=1200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8968AA9E-5E25-1C5B-6569-F740168C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587" y="4341606"/>
            <a:ext cx="26217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：每箱有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瓶。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D5301E8E-DB2B-D061-F754-13ED9605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549" y="3910590"/>
            <a:ext cx="14705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=24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55" y="1995298"/>
            <a:ext cx="7110248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果汁</a:t>
            </a:r>
            <a:r>
              <a:rPr lang="zh-CN" altLang="en-US" sz="2400" b="1" dirty="0" smtClean="0">
                <a:latin typeface="Times New Roman" pitchFamily="18" charset="0"/>
              </a:rPr>
              <a:t>箱</a:t>
            </a:r>
            <a:r>
              <a:rPr lang="zh-CN" altLang="en-US" sz="2400" b="1" dirty="0" smtClean="0">
                <a:latin typeface="Times New Roman" pitchFamily="18" charset="0"/>
              </a:rPr>
              <a:t>数</a:t>
            </a:r>
            <a:r>
              <a:rPr lang="en-US" altLang="zh-CN" sz="2400" b="1" dirty="0" smtClean="0">
                <a:latin typeface="Times New Roman" pitchFamily="18" charset="0"/>
              </a:rPr>
              <a:t>×</a:t>
            </a:r>
            <a:r>
              <a:rPr lang="zh-CN" altLang="en-US" sz="2400" b="1" dirty="0" smtClean="0">
                <a:latin typeface="Times New Roman" pitchFamily="18" charset="0"/>
              </a:rPr>
              <a:t>每箱瓶数</a:t>
            </a:r>
            <a:r>
              <a:rPr lang="en-US" altLang="zh-CN" sz="2400" b="1" dirty="0" smtClean="0">
                <a:latin typeface="Times New Roman" pitchFamily="18" charset="0"/>
              </a:rPr>
              <a:t>+</a:t>
            </a:r>
            <a:r>
              <a:rPr lang="zh-CN" altLang="en-US" sz="2400" b="1" dirty="0" smtClean="0">
                <a:latin typeface="Times New Roman" pitchFamily="18" charset="0"/>
              </a:rPr>
              <a:t>矿泉水箱数</a:t>
            </a:r>
            <a:r>
              <a:rPr lang="en-US" altLang="zh-CN" sz="2400" b="1" dirty="0" smtClean="0">
                <a:latin typeface="Times New Roman" pitchFamily="18" charset="0"/>
              </a:rPr>
              <a:t>×</a:t>
            </a:r>
            <a:r>
              <a:rPr lang="zh-CN" altLang="en-US" sz="2400" b="1" dirty="0">
                <a:latin typeface="Times New Roman" pitchFamily="18" charset="0"/>
              </a:rPr>
              <a:t>每箱瓶数</a:t>
            </a:r>
            <a:r>
              <a:rPr lang="en-US" altLang="zh-CN" sz="2400" b="1" dirty="0" smtClean="0">
                <a:latin typeface="Times New Roman" pitchFamily="18" charset="0"/>
              </a:rPr>
              <a:t>= 1200</a:t>
            </a:r>
            <a:endParaRPr lang="zh-CN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 descr="5.png">
            <a:extLst>
              <a:ext uri="{FF2B5EF4-FFF2-40B4-BE49-F238E27FC236}">
                <a16:creationId xmlns="" xmlns:a16="http://schemas.microsoft.com/office/drawing/2014/main" id="{0B56741D-1F46-E585-25A4-A1D03D2C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46" y="2083472"/>
            <a:ext cx="4146550" cy="2274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6.png">
            <a:extLst>
              <a:ext uri="{FF2B5EF4-FFF2-40B4-BE49-F238E27FC236}">
                <a16:creationId xmlns="" xmlns:a16="http://schemas.microsoft.com/office/drawing/2014/main" id="{2726219D-9213-7720-E0CB-23456C43D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20" y="1126976"/>
            <a:ext cx="3087688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7.png">
            <a:extLst>
              <a:ext uri="{FF2B5EF4-FFF2-40B4-BE49-F238E27FC236}">
                <a16:creationId xmlns="" xmlns:a16="http://schemas.microsoft.com/office/drawing/2014/main" id="{9A93F42F-8267-E9B9-4A57-0330E935B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305" y="835259"/>
            <a:ext cx="3135313" cy="15478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59653" y="573370"/>
            <a:ext cx="787324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有甲、乙两袋大米，甲袋大米的质量是乙袋的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倍。如果从甲袋中取出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15 kg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大米装到乙袋里，那么这两袋大米就一样重了。两袋大米原来各有多少千克？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1BFA4DD-072E-301D-2682-F8F8C0AB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432" y="3048556"/>
            <a:ext cx="2561102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27659D8-5BF0-9B45-B69C-F5EC0368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645" y="2617539"/>
            <a:ext cx="5766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设原来乙袋有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kg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，则甲袋有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kg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61EF16A9-3CBE-EC80-AF32-208D8055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04" y="3479573"/>
            <a:ext cx="9148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8968AA9E-5E25-1C5B-6569-F740168C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145" y="4341607"/>
            <a:ext cx="661363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：甲袋原来有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千克，乙袋原来有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千克。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D5301E8E-DB2B-D061-F754-13ED9605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432" y="3931781"/>
            <a:ext cx="302094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=2×30=60(kg)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942" y="2023270"/>
            <a:ext cx="5898493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甲袋大米的质量－</a:t>
            </a:r>
            <a:r>
              <a:rPr lang="en-US" altLang="zh-CN" sz="2400" b="1" dirty="0" smtClean="0">
                <a:latin typeface="Times New Roman" pitchFamily="18" charset="0"/>
              </a:rPr>
              <a:t>15= </a:t>
            </a:r>
            <a:r>
              <a:rPr lang="zh-CN" altLang="en-US" sz="2400" b="1" dirty="0" smtClean="0">
                <a:latin typeface="Times New Roman" pitchFamily="18" charset="0"/>
              </a:rPr>
              <a:t>乙袋大米的质量</a:t>
            </a:r>
            <a:r>
              <a:rPr lang="en-US" altLang="zh-CN" sz="2400" b="1" dirty="0" smtClean="0">
                <a:latin typeface="Times New Roman" pitchFamily="18" charset="0"/>
              </a:rPr>
              <a:t>+15</a:t>
            </a:r>
            <a:endParaRPr lang="zh-CN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568097" y="635518"/>
            <a:ext cx="800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在下面各题的两个括号里填入相同的数，使等式成立。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                 24×(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－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)×15=18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                 19×(      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－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)×6=78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80CD846-5407-F99C-D0DC-C6B172F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27" y="2562360"/>
            <a:ext cx="2561102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=18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6A78A83D-3557-2847-B76F-C779076F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052" y="3471350"/>
            <a:ext cx="14705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80CD846-5407-F99C-D0DC-C6B172F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27" y="3059227"/>
            <a:ext cx="25611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=18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">
            <a:extLst>
              <a:ext uri="{FF2B5EF4-FFF2-40B4-BE49-F238E27FC236}">
                <a16:creationId xmlns="" xmlns:a16="http://schemas.microsoft.com/office/drawing/2014/main" id="{6A78A83D-3557-2847-B76F-C779076F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879" y="1244915"/>
            <a:ext cx="4958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6A78A83D-3557-2847-B76F-C779076F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72" y="1244915"/>
            <a:ext cx="4958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80CD846-5407-F99C-D0DC-C6B172F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720" y="2562360"/>
            <a:ext cx="2561102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=78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="" xmlns:a16="http://schemas.microsoft.com/office/drawing/2014/main" id="{6A78A83D-3557-2847-B76F-C779076F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438" y="3471350"/>
            <a:ext cx="14705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6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80CD846-5407-F99C-D0DC-C6B172F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720" y="3059227"/>
            <a:ext cx="2561102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=78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="" xmlns:a16="http://schemas.microsoft.com/office/drawing/2014/main" id="{6A78A83D-3557-2847-B76F-C779076F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879" y="1854312"/>
            <a:ext cx="49582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="" xmlns:a16="http://schemas.microsoft.com/office/drawing/2014/main" id="{6A78A83D-3557-2847-B76F-C779076F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72" y="1854312"/>
            <a:ext cx="49582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6177311-3652-19E7-3668-9BB0FD033C9B}"/>
              </a:ext>
            </a:extLst>
          </p:cNvPr>
          <p:cNvGrpSpPr/>
          <p:nvPr/>
        </p:nvGrpSpPr>
        <p:grpSpPr>
          <a:xfrm>
            <a:off x="3077959" y="2671476"/>
            <a:ext cx="2254250" cy="1222375"/>
            <a:chOff x="-1763" y="4366"/>
            <a:chExt cx="3550" cy="1925"/>
          </a:xfrm>
        </p:grpSpPr>
        <p:sp>
          <p:nvSpPr>
            <p:cNvPr id="19" name="云形标注 25">
              <a:extLst>
                <a:ext uri="{FF2B5EF4-FFF2-40B4-BE49-F238E27FC236}">
                  <a16:creationId xmlns="" xmlns:a16="http://schemas.microsoft.com/office/drawing/2014/main" id="{2BA2072D-8655-81FA-54BE-C9542F81E136}"/>
                </a:ext>
              </a:extLst>
            </p:cNvPr>
            <p:cNvSpPr/>
            <p:nvPr/>
          </p:nvSpPr>
          <p:spPr>
            <a:xfrm>
              <a:off x="-1763" y="4366"/>
              <a:ext cx="3550" cy="1925"/>
            </a:xfrm>
            <a:prstGeom prst="cloudCallout">
              <a:avLst>
                <a:gd name="adj1" fmla="val 44510"/>
                <a:gd name="adj2" fmla="val 60829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21">
              <a:extLst>
                <a:ext uri="{FF2B5EF4-FFF2-40B4-BE49-F238E27FC236}">
                  <a16:creationId xmlns="" xmlns:a16="http://schemas.microsoft.com/office/drawing/2014/main" id="{C3989A23-E219-467B-DC00-17FECFF5149B}"/>
                </a:ext>
              </a:extLst>
            </p:cNvPr>
            <p:cNvSpPr/>
            <p:nvPr/>
          </p:nvSpPr>
          <p:spPr>
            <a:xfrm>
              <a:off x="-1408" y="4483"/>
              <a:ext cx="3195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设括号里填</a:t>
              </a:r>
              <a:r>
                <a:rPr lang="en-US" altLang="zh-CN" sz="2000" b="1" i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，解含有</a:t>
              </a:r>
              <a:r>
                <a:rPr lang="en-US" altLang="zh-CN" sz="2000" b="1" i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的方程即可</a:t>
              </a:r>
              <a:r>
                <a:rPr lang="en-US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" b="99844" l="2239" r="96269">
                        <a14:foregroundMark x1="48507" y1="39036" x2="54851" y2="5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48" y="3414139"/>
            <a:ext cx="1132772" cy="13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429805" y="1768423"/>
            <a:ext cx="6437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解形如“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400" b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这样的方程，要逆用乘法分配律，并根据等式的性质来解，具体步骤如下：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</a:p>
          <a:p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解：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±1)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÷(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±1)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41176" y="1497244"/>
            <a:ext cx="7008727" cy="2382702"/>
            <a:chOff x="973592" y="1225588"/>
            <a:chExt cx="8792473" cy="2069961"/>
          </a:xfrm>
        </p:grpSpPr>
        <p:sp>
          <p:nvSpPr>
            <p:cNvPr id="14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667292" cy="1957562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9460533" y="2990017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73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页练习六第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111" y="1208211"/>
            <a:ext cx="547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解形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如“</a:t>
            </a:r>
            <a:r>
              <a:rPr lang="en-US" altLang="zh-C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方程</a:t>
            </a:r>
            <a:endParaRPr lang="zh-CN" alt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79027" y="2039169"/>
            <a:ext cx="5399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   ax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解：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±1)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lvl="0">
              <a:lnSpc>
                <a:spcPct val="150000"/>
              </a:lnSpc>
            </a:pP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            x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÷(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±1)</a:t>
            </a: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567520" y="90803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5830EB91-2D6F-72BA-0EB3-CF3BDF3F92A2}"/>
              </a:ext>
            </a:extLst>
          </p:cNvPr>
          <p:cNvSpPr txBox="1"/>
          <p:nvPr/>
        </p:nvSpPr>
        <p:spPr>
          <a:xfrm>
            <a:off x="912442" y="791051"/>
            <a:ext cx="770519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弟弟和姐姐各有多少张邮票？尝试用方程解决。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1B38CCED-AFEC-A307-7C99-B5B776AA450F}"/>
              </a:ext>
            </a:extLst>
          </p:cNvPr>
          <p:cNvGrpSpPr/>
          <p:nvPr/>
        </p:nvGrpSpPr>
        <p:grpSpPr>
          <a:xfrm>
            <a:off x="1778184" y="1827646"/>
            <a:ext cx="2713990" cy="1616075"/>
            <a:chOff x="3311" y="4469"/>
            <a:chExt cx="4274" cy="2545"/>
          </a:xfrm>
        </p:grpSpPr>
        <p:sp>
          <p:nvSpPr>
            <p:cNvPr id="9" name="云形标注 8">
              <a:extLst>
                <a:ext uri="{FF2B5EF4-FFF2-40B4-BE49-F238E27FC236}">
                  <a16:creationId xmlns="" xmlns:a16="http://schemas.microsoft.com/office/drawing/2014/main" id="{179FE75F-FCE4-0753-A815-25DE22253E81}"/>
                </a:ext>
              </a:extLst>
            </p:cNvPr>
            <p:cNvSpPr/>
            <p:nvPr/>
          </p:nvSpPr>
          <p:spPr>
            <a:xfrm>
              <a:off x="3311" y="4469"/>
              <a:ext cx="4274" cy="2545"/>
            </a:xfrm>
            <a:prstGeom prst="cloudCallout">
              <a:avLst>
                <a:gd name="adj1" fmla="val -53776"/>
                <a:gd name="adj2" fmla="val 54514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23">
              <a:extLst>
                <a:ext uri="{FF2B5EF4-FFF2-40B4-BE49-F238E27FC236}">
                  <a16:creationId xmlns="" xmlns:a16="http://schemas.microsoft.com/office/drawing/2014/main" id="{1600C922-C763-0303-EBCB-E3C4FA412713}"/>
                </a:ext>
              </a:extLst>
            </p:cNvPr>
            <p:cNvSpPr/>
            <p:nvPr/>
          </p:nvSpPr>
          <p:spPr>
            <a:xfrm>
              <a:off x="3702" y="4745"/>
              <a:ext cx="3759" cy="18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弟弟和姐姐的邮票张数都不知道，怎么办呢？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1AA72F7-E7CC-19FB-F15A-AF08FAFB58C5}"/>
              </a:ext>
            </a:extLst>
          </p:cNvPr>
          <p:cNvGrpSpPr/>
          <p:nvPr/>
        </p:nvGrpSpPr>
        <p:grpSpPr>
          <a:xfrm>
            <a:off x="4869570" y="1960793"/>
            <a:ext cx="2146225" cy="1142365"/>
            <a:chOff x="7033" y="5054"/>
            <a:chExt cx="3468" cy="1799"/>
          </a:xfrm>
        </p:grpSpPr>
        <p:sp>
          <p:nvSpPr>
            <p:cNvPr id="13" name="云形标注 17">
              <a:extLst>
                <a:ext uri="{FF2B5EF4-FFF2-40B4-BE49-F238E27FC236}">
                  <a16:creationId xmlns="" xmlns:a16="http://schemas.microsoft.com/office/drawing/2014/main" id="{FC8EC71F-F289-D886-B570-374800727039}"/>
                </a:ext>
              </a:extLst>
            </p:cNvPr>
            <p:cNvSpPr/>
            <p:nvPr/>
          </p:nvSpPr>
          <p:spPr>
            <a:xfrm>
              <a:off x="7033" y="5054"/>
              <a:ext cx="3240" cy="1799"/>
            </a:xfrm>
            <a:prstGeom prst="cloudCallout">
              <a:avLst>
                <a:gd name="adj1" fmla="val 63950"/>
                <a:gd name="adj2" fmla="val 27572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22">
              <a:extLst>
                <a:ext uri="{FF2B5EF4-FFF2-40B4-BE49-F238E27FC236}">
                  <a16:creationId xmlns="" xmlns:a16="http://schemas.microsoft.com/office/drawing/2014/main" id="{13B1D1AD-D02F-3409-10D3-96F636198189}"/>
                </a:ext>
              </a:extLst>
            </p:cNvPr>
            <p:cNvSpPr/>
            <p:nvPr/>
          </p:nvSpPr>
          <p:spPr>
            <a:xfrm>
              <a:off x="7404" y="5201"/>
              <a:ext cx="3097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先找一找等量关系吧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8" b="100000" l="381" r="100000">
                        <a14:foregroundMark x1="28190" y1="31843" x2="37333" y2="42755"/>
                        <a14:foregroundMark x1="46857" y1="28086" x2="55619" y2="41324"/>
                        <a14:foregroundMark x1="30286" y1="26655" x2="38286" y2="40787"/>
                        <a14:foregroundMark x1="52000" y1="27013" x2="56000" y2="4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520" y="3032266"/>
            <a:ext cx="1041227" cy="11086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2" b="100000" l="0" r="98807">
                        <a14:foregroundMark x1="39761" y1="31459" x2="47117" y2="47276"/>
                        <a14:foregroundMark x1="57654" y1="26714" x2="63419" y2="45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5795" y="2296433"/>
            <a:ext cx="1206254" cy="136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567520" y="90803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5830EB91-2D6F-72BA-0EB3-CF3BDF3F92A2}"/>
              </a:ext>
            </a:extLst>
          </p:cNvPr>
          <p:cNvSpPr txBox="1"/>
          <p:nvPr/>
        </p:nvSpPr>
        <p:spPr>
          <a:xfrm>
            <a:off x="912442" y="791051"/>
            <a:ext cx="770519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弟弟和姐姐各有多少张邮票？尝试用方程解决。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84419"/>
              </p:ext>
            </p:extLst>
          </p:nvPr>
        </p:nvGraphicFramePr>
        <p:xfrm>
          <a:off x="855520" y="1476828"/>
          <a:ext cx="732312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445"/>
                <a:gridCol w="2845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问题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①姐姐的邮票张数是弟弟的</a:t>
                      </a:r>
                      <a:r>
                        <a:rPr lang="en-US" altLang="zh-CN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倍</a:t>
                      </a:r>
                      <a:endParaRPr lang="en-US" altLang="zh-CN" sz="2400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②弟弟和姐姐一共有</a:t>
                      </a:r>
                      <a:r>
                        <a:rPr lang="en-US" altLang="zh-CN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180</a:t>
                      </a:r>
                      <a:r>
                        <a:rPr lang="zh-CN" altLang="en-US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张邮票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弟弟和姐姐各有多少张邮票？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31" y="3610597"/>
            <a:ext cx="529720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弟弟的邮票张数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姐姐的邮票张数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=180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="" xmlns:a16="http://schemas.microsoft.com/office/drawing/2014/main" id="{A3F80507-2B83-8830-1B42-EA8782AB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453" y="3000464"/>
            <a:ext cx="529720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姐姐的邮票张数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弟弟的邮票张数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×3</a:t>
            </a:r>
          </a:p>
        </p:txBody>
      </p:sp>
    </p:spTree>
    <p:extLst>
      <p:ext uri="{BB962C8B-B14F-4D97-AF65-F5344CB8AC3E}">
        <p14:creationId xmlns:p14="http://schemas.microsoft.com/office/powerpoint/2010/main" val="37060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9">
            <a:extLst>
              <a:ext uri="{FF2B5EF4-FFF2-40B4-BE49-F238E27FC236}">
                <a16:creationId xmlns="" xmlns:a16="http://schemas.microsoft.com/office/drawing/2014/main" id="{A3F80507-2B83-8830-1B42-EA8782AB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974" y="3083730"/>
            <a:ext cx="529720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姐姐的邮票张数</a:t>
            </a:r>
            <a:r>
              <a:rPr lang="en-US" altLang="zh-CN" sz="2400" b="1" dirty="0">
                <a:latin typeface="Times New Roman" pitchFamily="18" charset="0"/>
              </a:rPr>
              <a:t>=</a:t>
            </a:r>
            <a:r>
              <a:rPr lang="zh-CN" altLang="en-US" sz="2400" b="1" dirty="0">
                <a:latin typeface="Times New Roman" pitchFamily="18" charset="0"/>
              </a:rPr>
              <a:t>弟弟的邮票张数</a:t>
            </a:r>
            <a:r>
              <a:rPr lang="en-US" altLang="zh-CN" sz="2400" b="1" dirty="0">
                <a:latin typeface="Times New Roman" pitchFamily="18" charset="0"/>
              </a:rPr>
              <a:t>×3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974" y="3905377"/>
            <a:ext cx="529720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弟弟的邮票张数</a:t>
            </a:r>
            <a:r>
              <a:rPr lang="en-US" altLang="zh-CN" sz="2400" b="1" dirty="0">
                <a:latin typeface="Times New Roman" pitchFamily="18" charset="0"/>
              </a:rPr>
              <a:t>+</a:t>
            </a:r>
            <a:r>
              <a:rPr lang="zh-CN" altLang="en-US" sz="2400" b="1" dirty="0">
                <a:latin typeface="Times New Roman" pitchFamily="18" charset="0"/>
              </a:rPr>
              <a:t>姐姐的邮票张数</a:t>
            </a:r>
            <a:r>
              <a:rPr lang="en-US" altLang="zh-CN" sz="2400" b="1" dirty="0">
                <a:latin typeface="Times New Roman" pitchFamily="18" charset="0"/>
              </a:rPr>
              <a:t>=180</a:t>
            </a:r>
          </a:p>
        </p:txBody>
      </p:sp>
      <p:sp>
        <p:nvSpPr>
          <p:cNvPr id="37" name="文本框 1">
            <a:extLst>
              <a:ext uri="{FF2B5EF4-FFF2-40B4-BE49-F238E27FC236}">
                <a16:creationId xmlns="" xmlns:a16="http://schemas.microsoft.com/office/drawing/2014/main" id="{500B75F6-FFD0-5E5D-1DCB-B0CA7155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751" y="3414459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1">
            <a:extLst>
              <a:ext uri="{FF2B5EF4-FFF2-40B4-BE49-F238E27FC236}">
                <a16:creationId xmlns="" xmlns:a16="http://schemas.microsoft.com/office/drawing/2014/main" id="{C94C9288-EE63-EFC9-3E03-CBBE1DAC3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328" y="3412229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1">
            <a:extLst>
              <a:ext uri="{FF2B5EF4-FFF2-40B4-BE49-F238E27FC236}">
                <a16:creationId xmlns="" xmlns:a16="http://schemas.microsoft.com/office/drawing/2014/main" id="{3F9F1B9C-D911-0C43-3E70-378295B3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915" y="4266522"/>
            <a:ext cx="23308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=180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9206B199-CE3A-2C2D-65A0-390ACCE49E37}"/>
              </a:ext>
            </a:extLst>
          </p:cNvPr>
          <p:cNvGrpSpPr/>
          <p:nvPr/>
        </p:nvGrpSpPr>
        <p:grpSpPr>
          <a:xfrm>
            <a:off x="5339363" y="1478425"/>
            <a:ext cx="3025719" cy="1436029"/>
            <a:chOff x="9744" y="3479"/>
            <a:chExt cx="4280" cy="2112"/>
          </a:xfrm>
        </p:grpSpPr>
        <p:sp>
          <p:nvSpPr>
            <p:cNvPr id="41" name="云形标注 36">
              <a:extLst>
                <a:ext uri="{FF2B5EF4-FFF2-40B4-BE49-F238E27FC236}">
                  <a16:creationId xmlns="" xmlns:a16="http://schemas.microsoft.com/office/drawing/2014/main" id="{63D1C36C-8E02-7CAB-BD78-32A5EA038728}"/>
                </a:ext>
              </a:extLst>
            </p:cNvPr>
            <p:cNvSpPr/>
            <p:nvPr/>
          </p:nvSpPr>
          <p:spPr>
            <a:xfrm>
              <a:off x="9744" y="3479"/>
              <a:ext cx="4280" cy="2112"/>
            </a:xfrm>
            <a:prstGeom prst="cloudCallout">
              <a:avLst>
                <a:gd name="adj1" fmla="val 21756"/>
                <a:gd name="adj2" fmla="val 69457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矩形 21">
              <a:extLst>
                <a:ext uri="{FF2B5EF4-FFF2-40B4-BE49-F238E27FC236}">
                  <a16:creationId xmlns="" xmlns:a16="http://schemas.microsoft.com/office/drawing/2014/main" id="{3E06DF9F-3892-4C07-E77E-850FEC4D45C9}"/>
                </a:ext>
              </a:extLst>
            </p:cNvPr>
            <p:cNvSpPr/>
            <p:nvPr/>
          </p:nvSpPr>
          <p:spPr>
            <a:xfrm>
              <a:off x="10090" y="3851"/>
              <a:ext cx="3566" cy="14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我知道了，如果设弟弟的邮票为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张，姐姐就有</a:t>
              </a:r>
              <a:r>
                <a:rPr lang="en-US" altLang="zh-CN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张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……</a:t>
              </a:r>
              <a:endPara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58BBED43-76B2-3F12-2EE2-0CEEDFB7B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078" y="1548202"/>
            <a:ext cx="93703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弟弟</a:t>
            </a: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EA4DA3C6-BD34-EA0E-AEB2-773643D3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078" y="2191075"/>
            <a:ext cx="88076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姐姐</a:t>
            </a: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75AE248-1CC1-0751-A289-3654B6FC6705}"/>
              </a:ext>
            </a:extLst>
          </p:cNvPr>
          <p:cNvSpPr/>
          <p:nvPr/>
        </p:nvSpPr>
        <p:spPr>
          <a:xfrm>
            <a:off x="2419111" y="1724354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93BDC8C-53C3-2C38-B449-71CDC980FCDB}"/>
              </a:ext>
            </a:extLst>
          </p:cNvPr>
          <p:cNvGrpSpPr/>
          <p:nvPr/>
        </p:nvGrpSpPr>
        <p:grpSpPr>
          <a:xfrm>
            <a:off x="2418756" y="2349461"/>
            <a:ext cx="647645" cy="216000"/>
            <a:chOff x="1899110" y="4151951"/>
            <a:chExt cx="647645" cy="216000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51F6588B-5C84-C818-3215-C0E5BB53DDDA}"/>
                </a:ext>
              </a:extLst>
            </p:cNvPr>
            <p:cNvSpPr/>
            <p:nvPr/>
          </p:nvSpPr>
          <p:spPr>
            <a:xfrm>
              <a:off x="1899110" y="4151951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863E0BB6-70BE-17A0-24BD-17A209687A09}"/>
                </a:ext>
              </a:extLst>
            </p:cNvPr>
            <p:cNvSpPr/>
            <p:nvPr/>
          </p:nvSpPr>
          <p:spPr>
            <a:xfrm>
              <a:off x="2114755" y="4151951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606C62F-42FD-43FD-226D-C912E0298B21}"/>
                </a:ext>
              </a:extLst>
            </p:cNvPr>
            <p:cNvSpPr/>
            <p:nvPr/>
          </p:nvSpPr>
          <p:spPr>
            <a:xfrm>
              <a:off x="2330755" y="4151951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右大括号 10">
            <a:extLst>
              <a:ext uri="{FF2B5EF4-FFF2-40B4-BE49-F238E27FC236}">
                <a16:creationId xmlns="" xmlns:a16="http://schemas.microsoft.com/office/drawing/2014/main" id="{BD82F54D-590F-CAC8-E58C-7E3E2493D945}"/>
              </a:ext>
            </a:extLst>
          </p:cNvPr>
          <p:cNvSpPr/>
          <p:nvPr/>
        </p:nvSpPr>
        <p:spPr>
          <a:xfrm>
            <a:off x="3115425" y="1775234"/>
            <a:ext cx="243511" cy="644649"/>
          </a:xfrm>
          <a:prstGeom prst="rightBrace">
            <a:avLst>
              <a:gd name="adj1" fmla="val 3590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F5D1A44C-91F0-6EE5-096B-2829E07EF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265" y="1604062"/>
            <a:ext cx="1089797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一共</a:t>
            </a:r>
            <a:r>
              <a:rPr lang="en-US" altLang="zh-CN" sz="2400" b="1" dirty="0">
                <a:latin typeface="Times New Roman" pitchFamily="18" charset="0"/>
              </a:rPr>
              <a:t>180</a:t>
            </a:r>
            <a:r>
              <a:rPr lang="zh-CN" altLang="en-US" sz="2400" b="1" dirty="0">
                <a:latin typeface="Times New Roman" pitchFamily="18" charset="0"/>
              </a:rPr>
              <a:t>张</a:t>
            </a: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67520" y="90803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5830EB91-2D6F-72BA-0EB3-CF3BDF3F92A2}"/>
              </a:ext>
            </a:extLst>
          </p:cNvPr>
          <p:cNvSpPr txBox="1"/>
          <p:nvPr/>
        </p:nvSpPr>
        <p:spPr>
          <a:xfrm>
            <a:off x="912442" y="791051"/>
            <a:ext cx="770519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弟弟和姐姐各有多少张邮票？尝试用方程解决。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2" b="100000" l="0" r="98807">
                        <a14:foregroundMark x1="39761" y1="31459" x2="47117" y2="47276"/>
                        <a14:foregroundMark x1="57654" y1="26714" x2="63419" y2="45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8906" y="2688152"/>
            <a:ext cx="1206254" cy="13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" grpId="0"/>
      <p:bldP spid="5" grpId="0"/>
      <p:bldP spid="6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9" y="516209"/>
            <a:ext cx="4645330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列方程解决问题。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5DB54F01-82FD-6C88-73EF-7007DE4E4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878" y="1570054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=180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7AF92886-E150-FB2E-A073-4E261C6F4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28" y="1127026"/>
            <a:ext cx="57762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解：设弟弟有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张邮票，姐姐有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张邮票。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="" xmlns:a16="http://schemas.microsoft.com/office/drawing/2014/main" id="{A9DF9EB7-AACC-27E4-25E4-3065CFA8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17" y="2013082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=180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="" xmlns:a16="http://schemas.microsoft.com/office/drawing/2014/main" id="{AC8D9354-5D86-E131-B5D4-59AF2E73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579" y="2390697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=45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4D5B4B85-B3BB-A6E1-B5A6-AE12AC3C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403" y="2883845"/>
            <a:ext cx="3103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=3×45=135(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7F589EEB-A4EC-4607-FFED-C6D5628D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878" y="3544010"/>
            <a:ext cx="577620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答：弟弟有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张邮票，姐姐有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6177311-3652-19E7-3668-9BB0FD033C9B}"/>
              </a:ext>
            </a:extLst>
          </p:cNvPr>
          <p:cNvGrpSpPr/>
          <p:nvPr/>
        </p:nvGrpSpPr>
        <p:grpSpPr>
          <a:xfrm>
            <a:off x="5141380" y="1811330"/>
            <a:ext cx="2617470" cy="1222375"/>
            <a:chOff x="-1861" y="4366"/>
            <a:chExt cx="4122" cy="1925"/>
          </a:xfrm>
        </p:grpSpPr>
        <p:sp>
          <p:nvSpPr>
            <p:cNvPr id="10" name="云形标注 25">
              <a:extLst>
                <a:ext uri="{FF2B5EF4-FFF2-40B4-BE49-F238E27FC236}">
                  <a16:creationId xmlns="" xmlns:a16="http://schemas.microsoft.com/office/drawing/2014/main" id="{2BA2072D-8655-81FA-54BE-C9542F81E136}"/>
                </a:ext>
              </a:extLst>
            </p:cNvPr>
            <p:cNvSpPr/>
            <p:nvPr/>
          </p:nvSpPr>
          <p:spPr>
            <a:xfrm>
              <a:off x="-1861" y="4366"/>
              <a:ext cx="4122" cy="1925"/>
            </a:xfrm>
            <a:prstGeom prst="cloudCallout">
              <a:avLst>
                <a:gd name="adj1" fmla="val 44510"/>
                <a:gd name="adj2" fmla="val 60829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21">
              <a:extLst>
                <a:ext uri="{FF2B5EF4-FFF2-40B4-BE49-F238E27FC236}">
                  <a16:creationId xmlns="" xmlns:a16="http://schemas.microsoft.com/office/drawing/2014/main" id="{C3989A23-E219-467B-DC00-17FECFF5149B}"/>
                </a:ext>
              </a:extLst>
            </p:cNvPr>
            <p:cNvSpPr/>
            <p:nvPr/>
          </p:nvSpPr>
          <p:spPr>
            <a:xfrm>
              <a:off x="-1380" y="4544"/>
              <a:ext cx="3540" cy="14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en-US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b="1" i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b="1" i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合起来</a:t>
              </a:r>
              <a:r>
                <a:rPr lang="zh-CN" altLang="en-US" sz="24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是</a:t>
              </a:r>
              <a:r>
                <a:rPr lang="en-US" altLang="zh-CN" sz="24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4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" b="99844" l="2239" r="96269">
                        <a14:foregroundMark x1="48507" y1="39036" x2="54851" y2="5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69" y="2467283"/>
            <a:ext cx="1132772" cy="13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257" y="550858"/>
            <a:ext cx="780170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如果把“我和姐姐一共有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张邮票”改为“姐姐比我多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张邮票”，可以怎样列方程呢？想一想，与同伴交流。</a:t>
            </a:r>
          </a:p>
        </p:txBody>
      </p:sp>
      <p:sp>
        <p:nvSpPr>
          <p:cNvPr id="53" name="椭圆 52"/>
          <p:cNvSpPr/>
          <p:nvPr/>
        </p:nvSpPr>
        <p:spPr>
          <a:xfrm>
            <a:off x="384257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F17B92C4-9136-DC43-F6E4-CA68A25F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109" y="2449284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=90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8CCAF47B-A62F-DA6B-E44F-3D3B1533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352" y="2048639"/>
            <a:ext cx="57762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解：设弟弟有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张邮票，姐姐有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张邮票。</a:t>
            </a:r>
          </a:p>
        </p:txBody>
      </p: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5CE3FCB8-4DD7-8931-8F31-4531C60C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522" y="2892312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=90</a:t>
            </a:r>
          </a:p>
        </p:txBody>
      </p:sp>
      <p:sp>
        <p:nvSpPr>
          <p:cNvPr id="20" name="文本框 1">
            <a:extLst>
              <a:ext uri="{FF2B5EF4-FFF2-40B4-BE49-F238E27FC236}">
                <a16:creationId xmlns="" xmlns:a16="http://schemas.microsoft.com/office/drawing/2014/main" id="{81B15D6E-B870-E24A-3757-A7951B9B1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021" y="3269927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=45</a:t>
            </a:r>
          </a:p>
        </p:txBody>
      </p:sp>
      <p:sp>
        <p:nvSpPr>
          <p:cNvPr id="21" name="文本框 1">
            <a:extLst>
              <a:ext uri="{FF2B5EF4-FFF2-40B4-BE49-F238E27FC236}">
                <a16:creationId xmlns="" xmlns:a16="http://schemas.microsoft.com/office/drawing/2014/main" id="{428B8F79-F990-9F2F-23B7-0FA79AB8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34" y="3763075"/>
            <a:ext cx="3103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=3×45=135(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1">
            <a:extLst>
              <a:ext uri="{FF2B5EF4-FFF2-40B4-BE49-F238E27FC236}">
                <a16:creationId xmlns="" xmlns:a16="http://schemas.microsoft.com/office/drawing/2014/main" id="{7CD985A6-6EED-0A57-4F43-DD8D8F92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165" y="4206103"/>
            <a:ext cx="577620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答：弟弟有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张邮票，姐姐有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张邮票。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890" y="1529587"/>
            <a:ext cx="5350413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姐姐的</a:t>
            </a:r>
            <a:r>
              <a:rPr lang="zh-CN" altLang="en-US" sz="2400" b="1" dirty="0">
                <a:latin typeface="Times New Roman" pitchFamily="18" charset="0"/>
              </a:rPr>
              <a:t>邮票张</a:t>
            </a:r>
            <a:r>
              <a:rPr lang="zh-CN" altLang="en-US" sz="2400" b="1" dirty="0" smtClean="0">
                <a:latin typeface="Times New Roman" pitchFamily="18" charset="0"/>
              </a:rPr>
              <a:t>数－弟弟的</a:t>
            </a:r>
            <a:r>
              <a:rPr lang="zh-CN" altLang="en-US" sz="2400" b="1" dirty="0">
                <a:latin typeface="Times New Roman" pitchFamily="18" charset="0"/>
              </a:rPr>
              <a:t>邮票张数</a:t>
            </a:r>
            <a:r>
              <a:rPr lang="en-US" altLang="zh-CN" sz="2400" b="1" dirty="0" smtClean="0">
                <a:latin typeface="Times New Roman" pitchFamily="18" charset="0"/>
              </a:rPr>
              <a:t>=90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751196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8914" y="812751"/>
            <a:ext cx="81344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列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中的信息写出等量关系，再列方程解决问题。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844CFC50-CBB7-807B-DCA2-C4B9CF35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28" y="1328463"/>
            <a:ext cx="4963316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这幅画的长、宽各是多少厘米？</a:t>
            </a:r>
          </a:p>
        </p:txBody>
      </p:sp>
      <p:pic>
        <p:nvPicPr>
          <p:cNvPr id="2" name="图片 8" descr="9.png">
            <a:extLst>
              <a:ext uri="{FF2B5EF4-FFF2-40B4-BE49-F238E27FC236}">
                <a16:creationId xmlns="" xmlns:a16="http://schemas.microsoft.com/office/drawing/2014/main" id="{15497D82-3277-A0A9-FBE1-89B6D4E6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86" y="1284379"/>
            <a:ext cx="2840203" cy="1410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">
            <a:extLst>
              <a:ext uri="{FF2B5EF4-FFF2-40B4-BE49-F238E27FC236}">
                <a16:creationId xmlns="" xmlns:a16="http://schemas.microsoft.com/office/drawing/2014/main" id="{7D4BA0D3-E357-94A9-F58B-7E9AC010E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957" y="2361560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)=162</a:t>
            </a:r>
          </a:p>
        </p:txBody>
      </p:sp>
      <p:sp>
        <p:nvSpPr>
          <p:cNvPr id="15" name="文本框 1">
            <a:extLst>
              <a:ext uri="{FF2B5EF4-FFF2-40B4-BE49-F238E27FC236}">
                <a16:creationId xmlns="" xmlns:a16="http://schemas.microsoft.com/office/drawing/2014/main" id="{9AB1D4BC-57A4-87B4-1276-AD698217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607" y="1903090"/>
            <a:ext cx="57762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解：设宽为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厘米，长为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16" name="文本框 1">
            <a:extLst>
              <a:ext uri="{FF2B5EF4-FFF2-40B4-BE49-F238E27FC236}">
                <a16:creationId xmlns="" xmlns:a16="http://schemas.microsoft.com/office/drawing/2014/main" id="{9DB7EC5B-61BA-0C1D-B89B-9FCD868C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07" y="2820030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=162</a:t>
            </a:r>
          </a:p>
        </p:txBody>
      </p:sp>
      <p:sp>
        <p:nvSpPr>
          <p:cNvPr id="17" name="文本框 1">
            <a:extLst>
              <a:ext uri="{FF2B5EF4-FFF2-40B4-BE49-F238E27FC236}">
                <a16:creationId xmlns="" xmlns:a16="http://schemas.microsoft.com/office/drawing/2014/main" id="{52A7F742-EC43-4247-3370-F97D75AE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215" y="3278500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=27</a:t>
            </a:r>
          </a:p>
        </p:txBody>
      </p:sp>
      <p:sp>
        <p:nvSpPr>
          <p:cNvPr id="18" name="文本框 1">
            <a:extLst>
              <a:ext uri="{FF2B5EF4-FFF2-40B4-BE49-F238E27FC236}">
                <a16:creationId xmlns="" xmlns:a16="http://schemas.microsoft.com/office/drawing/2014/main" id="{27E455FF-B665-E4F9-0017-2EB706FC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94" y="3736970"/>
            <a:ext cx="310368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27×2=54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（厘米）</a:t>
            </a:r>
          </a:p>
        </p:txBody>
      </p: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E2FF6CB3-A134-CE4D-80F6-84B01889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606" y="4153057"/>
            <a:ext cx="577620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答：宽为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厘米，长为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779" y="2989543"/>
            <a:ext cx="3363237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</a:t>
            </a:r>
            <a:r>
              <a:rPr lang="zh-CN" altLang="en-US" sz="2400" b="1" dirty="0" smtClean="0">
                <a:latin typeface="Times New Roman" pitchFamily="18" charset="0"/>
              </a:rPr>
              <a:t>长</a:t>
            </a:r>
            <a:r>
              <a:rPr lang="en-US" altLang="zh-CN" sz="2400" b="1" dirty="0" smtClean="0">
                <a:latin typeface="Times New Roman" pitchFamily="18" charset="0"/>
              </a:rPr>
              <a:t>+</a:t>
            </a:r>
            <a:r>
              <a:rPr lang="zh-CN" altLang="en-US" sz="2400" b="1" dirty="0" smtClean="0">
                <a:latin typeface="Times New Roman" pitchFamily="18" charset="0"/>
              </a:rPr>
              <a:t>宽</a:t>
            </a:r>
            <a:r>
              <a:rPr lang="en-US" altLang="zh-CN" sz="2400" b="1" dirty="0" smtClean="0">
                <a:latin typeface="Times New Roman" pitchFamily="18" charset="0"/>
              </a:rPr>
              <a:t>)×2=</a:t>
            </a:r>
            <a:r>
              <a:rPr lang="zh-CN" altLang="en-US" sz="2400" b="1" dirty="0" smtClean="0">
                <a:latin typeface="Times New Roman" pitchFamily="18" charset="0"/>
              </a:rPr>
              <a:t>木条的长度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70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4" name="文本框 1">
            <a:extLst>
              <a:ext uri="{FF2B5EF4-FFF2-40B4-BE49-F238E27FC236}">
                <a16:creationId xmlns="" xmlns:a16="http://schemas.microsoft.com/office/drawing/2014/main" id="{7D4BA0D3-E357-94A9-F58B-7E9AC010E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062" y="1773155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=88</a:t>
            </a:r>
          </a:p>
        </p:txBody>
      </p:sp>
      <p:sp>
        <p:nvSpPr>
          <p:cNvPr id="15" name="文本框 1">
            <a:extLst>
              <a:ext uri="{FF2B5EF4-FFF2-40B4-BE49-F238E27FC236}">
                <a16:creationId xmlns="" xmlns:a16="http://schemas.microsoft.com/office/drawing/2014/main" id="{9AB1D4BC-57A4-87B4-1276-AD698217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12" y="1415578"/>
            <a:ext cx="57762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解：设黑键有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白键有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+16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" name="文本框 1">
            <a:extLst>
              <a:ext uri="{FF2B5EF4-FFF2-40B4-BE49-F238E27FC236}">
                <a16:creationId xmlns="" xmlns:a16="http://schemas.microsoft.com/office/drawing/2014/main" id="{9DB7EC5B-61BA-0C1D-B89B-9FCD868C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908" y="2130732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16+2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=88</a:t>
            </a:r>
          </a:p>
        </p:txBody>
      </p:sp>
      <p:sp>
        <p:nvSpPr>
          <p:cNvPr id="17" name="文本框 1">
            <a:extLst>
              <a:ext uri="{FF2B5EF4-FFF2-40B4-BE49-F238E27FC236}">
                <a16:creationId xmlns="" xmlns:a16="http://schemas.microsoft.com/office/drawing/2014/main" id="{52A7F742-EC43-4247-3370-F97D75AE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473" y="2488309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=88−16</a:t>
            </a:r>
          </a:p>
        </p:txBody>
      </p:sp>
      <p:sp>
        <p:nvSpPr>
          <p:cNvPr id="18" name="文本框 1">
            <a:extLst>
              <a:ext uri="{FF2B5EF4-FFF2-40B4-BE49-F238E27FC236}">
                <a16:creationId xmlns="" xmlns:a16="http://schemas.microsoft.com/office/drawing/2014/main" id="{27E455FF-B665-E4F9-0017-2EB706FC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29" y="2845886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=72</a:t>
            </a:r>
          </a:p>
        </p:txBody>
      </p: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E2FF6CB3-A134-CE4D-80F6-84B01889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64" y="4023665"/>
            <a:ext cx="57762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答：黑键有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白键有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个。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D3AD5A6D-4322-B763-736E-D9DBFA40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16" y="657516"/>
            <a:ext cx="4963316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白键和黑键各有多少？</a:t>
            </a:r>
          </a:p>
        </p:txBody>
      </p:sp>
      <p:pic>
        <p:nvPicPr>
          <p:cNvPr id="7" name="图片 4" descr="10.png">
            <a:extLst>
              <a:ext uri="{FF2B5EF4-FFF2-40B4-BE49-F238E27FC236}">
                <a16:creationId xmlns="" xmlns:a16="http://schemas.microsoft.com/office/drawing/2014/main" id="{85616F40-B142-F986-E6B2-0657F4E5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51" y="568672"/>
            <a:ext cx="2483046" cy="11302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0F23D329-B61B-9D09-068D-65783FFA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050" y="3203463"/>
            <a:ext cx="12298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=36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97522B49-4A1D-0072-6A70-D6BEAEDDC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923" y="3561040"/>
            <a:ext cx="2124476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36+16=52(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="" xmlns:a16="http://schemas.microsoft.com/office/drawing/2014/main" id="{2F6583F4-A3E9-0149-3BE4-D622D39A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720" y="2462685"/>
            <a:ext cx="3395348" cy="535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白键个数</a:t>
            </a:r>
            <a:r>
              <a:rPr lang="en-US" altLang="zh-CN" sz="2400" b="1" dirty="0" smtClean="0">
                <a:latin typeface="Times New Roman" pitchFamily="18" charset="0"/>
              </a:rPr>
              <a:t>+</a:t>
            </a:r>
            <a:r>
              <a:rPr lang="zh-CN" altLang="en-US" sz="2400" b="1" dirty="0" smtClean="0">
                <a:latin typeface="Times New Roman" pitchFamily="18" charset="0"/>
              </a:rPr>
              <a:t>黑键个数</a:t>
            </a:r>
            <a:r>
              <a:rPr lang="en-US" altLang="zh-CN" sz="2400" b="1" dirty="0" smtClean="0">
                <a:latin typeface="Times New Roman" pitchFamily="18" charset="0"/>
              </a:rPr>
              <a:t>=88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1500</Words>
  <Application>Microsoft Office PowerPoint</Application>
  <PresentationFormat>全屏显示(16:9)</PresentationFormat>
  <Paragraphs>201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1310</cp:revision>
  <dcterms:created xsi:type="dcterms:W3CDTF">2019-09-02T08:53:00Z</dcterms:created>
  <dcterms:modified xsi:type="dcterms:W3CDTF">2024-02-03T04:01:08Z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