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64" r:id="rId3"/>
    <p:sldId id="265" r:id="rId4"/>
    <p:sldId id="280" r:id="rId5"/>
    <p:sldId id="267" r:id="rId6"/>
    <p:sldId id="268" r:id="rId7"/>
    <p:sldId id="279" r:id="rId8"/>
    <p:sldId id="273" r:id="rId9"/>
    <p:sldId id="282" r:id="rId10"/>
    <p:sldId id="283" r:id="rId11"/>
    <p:sldId id="278" r:id="rId12"/>
    <p:sldId id="275" r:id="rId13"/>
    <p:sldId id="284" r:id="rId14"/>
    <p:sldId id="285" r:id="rId15"/>
    <p:sldId id="290" r:id="rId16"/>
    <p:sldId id="286" r:id="rId17"/>
    <p:sldId id="287" r:id="rId18"/>
    <p:sldId id="291" r:id="rId19"/>
    <p:sldId id="288" r:id="rId20"/>
    <p:sldId id="292" r:id="rId21"/>
    <p:sldId id="289" r:id="rId22"/>
    <p:sldId id="271" r:id="rId23"/>
    <p:sldId id="272" r:id="rId24"/>
    <p:sldId id="276" r:id="rId25"/>
    <p:sldId id="277" r:id="rId26"/>
    <p:sldId id="293" r:id="rId27"/>
    <p:sldId id="294" r:id="rId28"/>
    <p:sldId id="261" r:id="rId29"/>
    <p:sldId id="281" r:id="rId30"/>
    <p:sldId id="262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D0FF"/>
    <a:srgbClr val="7DC05F"/>
    <a:srgbClr val="A1D06A"/>
    <a:srgbClr val="FAC14D"/>
    <a:srgbClr val="F95647"/>
    <a:srgbClr val="00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40" d="100"/>
          <a:sy n="140" d="100"/>
        </p:scale>
        <p:origin x="-804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7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</a:t>
            </a:r>
            <a:r>
              <a:rPr lang="zh-CN" altLang="en-US" sz="2600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0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复习旧知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巩固练习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9" name="图片 18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20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itchFamily="49" charset="-122"/>
                <a:ea typeface="黑体" pitchFamily="49" charset="-122"/>
              </a:rPr>
              <a:t>课堂小结</a:t>
            </a:r>
            <a:endParaRPr lang="zh-CN" altLang="en-US" sz="2800" b="1" dirty="0">
              <a:solidFill>
                <a:schemeClr val="accent6">
                  <a:lumMod val="75000"/>
                </a:scheme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0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248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3" r:id="rId3"/>
    <p:sldLayoutId id="2147483685" r:id="rId4"/>
    <p:sldLayoutId id="2147483686" r:id="rId5"/>
    <p:sldLayoutId id="2147483687" r:id="rId6"/>
    <p:sldLayoutId id="2147483693" r:id="rId7"/>
    <p:sldLayoutId id="2147483690" r:id="rId8"/>
    <p:sldLayoutId id="2147483691" r:id="rId9"/>
    <p:sldLayoutId id="2147483692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1.png"/><Relationship Id="rId7" Type="http://schemas.openxmlformats.org/officeDocument/2006/relationships/image" Target="../media/image8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3.png"/><Relationship Id="rId10" Type="http://schemas.openxmlformats.org/officeDocument/2006/relationships/image" Target="../media/image43.png"/><Relationship Id="rId4" Type="http://schemas.openxmlformats.org/officeDocument/2006/relationships/image" Target="../media/image72.png"/><Relationship Id="rId9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51.jpe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43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87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43.png"/><Relationship Id="rId2" Type="http://schemas.openxmlformats.org/officeDocument/2006/relationships/image" Target="../media/image105.png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6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7.png"/><Relationship Id="rId4" Type="http://schemas.microsoft.com/office/2007/relationships/hdphoto" Target="../media/hdphoto2.wdp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6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7.png"/><Relationship Id="rId4" Type="http://schemas.microsoft.com/office/2007/relationships/hdphoto" Target="../media/hdphoto2.wdp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2.png"/><Relationship Id="rId7" Type="http://schemas.openxmlformats.org/officeDocument/2006/relationships/image" Target="../media/image123.jpeg"/><Relationship Id="rId12" Type="http://schemas.openxmlformats.org/officeDocument/2006/relationships/image" Target="../media/image131.png"/><Relationship Id="rId2" Type="http://schemas.openxmlformats.org/officeDocument/2006/relationships/image" Target="../media/image121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25.jpe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27.png"/><Relationship Id="rId4" Type="http://schemas.microsoft.com/office/2007/relationships/hdphoto" Target="../media/hdphoto4.wdp"/><Relationship Id="rId9" Type="http://schemas.openxmlformats.org/officeDocument/2006/relationships/image" Target="../media/image124.jpeg"/><Relationship Id="rId14" Type="http://schemas.openxmlformats.org/officeDocument/2006/relationships/image" Target="../media/image1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8.png"/><Relationship Id="rId7" Type="http://schemas.openxmlformats.org/officeDocument/2006/relationships/image" Target="../media/image141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3.png"/><Relationship Id="rId4" Type="http://schemas.openxmlformats.org/officeDocument/2006/relationships/image" Target="../media/image1310.png"/><Relationship Id="rId9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34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0.png"/><Relationship Id="rId5" Type="http://schemas.openxmlformats.org/officeDocument/2006/relationships/image" Target="../media/image145.png"/><Relationship Id="rId10" Type="http://schemas.openxmlformats.org/officeDocument/2006/relationships/image" Target="../media/image148.png"/><Relationship Id="rId4" Type="http://schemas.openxmlformats.org/officeDocument/2006/relationships/image" Target="../media/image136.png"/><Relationship Id="rId9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4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52.t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7" Type="http://schemas.openxmlformats.org/officeDocument/2006/relationships/image" Target="../media/image176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5.png"/><Relationship Id="rId5" Type="http://schemas.openxmlformats.org/officeDocument/2006/relationships/image" Target="../media/image155.png"/><Relationship Id="rId4" Type="http://schemas.openxmlformats.org/officeDocument/2006/relationships/image" Target="../media/image1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43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4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1.png"/><Relationship Id="rId7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43.png"/><Relationship Id="rId5" Type="http://schemas.openxmlformats.org/officeDocument/2006/relationships/image" Target="../media/image73.png"/><Relationship Id="rId10" Type="http://schemas.openxmlformats.org/officeDocument/2006/relationships/image" Target="../media/image82.png"/><Relationship Id="rId4" Type="http://schemas.openxmlformats.org/officeDocument/2006/relationships/image" Target="../media/image72.png"/><Relationship Id="rId9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16218" y="1652406"/>
            <a:ext cx="6749284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第一单元 分数加减法</a:t>
            </a:r>
            <a:endParaRPr lang="zh-CN" altLang="en-US" sz="54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4770" y="2981438"/>
            <a:ext cx="5040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课时        练习一</a:t>
            </a:r>
            <a:endParaRPr lang="zh-CN" altLang="zh-CN" sz="4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87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942063" y="151366"/>
            <a:ext cx="56781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下面是某班寒假读书情况统计表。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40397" y="25908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8849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244129"/>
              </p:ext>
            </p:extLst>
          </p:nvPr>
        </p:nvGraphicFramePr>
        <p:xfrm>
          <a:off x="942063" y="977903"/>
          <a:ext cx="729859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04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本书的人数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</a:t>
                      </a:r>
                      <a:endParaRPr lang="en-US" altLang="zh-CN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</a:t>
                      </a:r>
                      <a:endParaRPr lang="en-US" altLang="zh-CN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书及以上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851">
                <a:tc>
                  <a:txBody>
                    <a:bodyPr/>
                    <a:lstStyle/>
                    <a:p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占全班人数的几分之几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>
              <a:xfrm>
                <a:off x="2813730" y="1684162"/>
                <a:ext cx="505267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30" y="1684162"/>
                <a:ext cx="505267" cy="6724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4188573" y="1684162"/>
                <a:ext cx="377026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73" y="1684162"/>
                <a:ext cx="377026" cy="6689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5700101" y="1684162"/>
                <a:ext cx="377026" cy="672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01" y="1684162"/>
                <a:ext cx="377026" cy="6725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7135216" y="1671768"/>
                <a:ext cx="505267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216" y="1671768"/>
                <a:ext cx="505267" cy="6724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/>
          <p:cNvSpPr/>
          <p:nvPr/>
        </p:nvSpPr>
        <p:spPr>
          <a:xfrm>
            <a:off x="540397" y="2460973"/>
            <a:ext cx="7772689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请你再提出两个数学问题，并尝试解答。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839261" y="4060275"/>
            <a:ext cx="7839005" cy="793679"/>
            <a:chOff x="973684" y="3551158"/>
            <a:chExt cx="7839005" cy="7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矩形 79"/>
                <p:cNvSpPr/>
                <p:nvPr/>
              </p:nvSpPr>
              <p:spPr>
                <a:xfrm>
                  <a:off x="8077466" y="3551158"/>
                  <a:ext cx="444153" cy="793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矩形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7466" y="3551158"/>
                  <a:ext cx="444153" cy="79367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矩形 80"/>
            <p:cNvSpPr/>
            <p:nvPr/>
          </p:nvSpPr>
          <p:spPr>
            <a:xfrm>
              <a:off x="973684" y="3717166"/>
              <a:ext cx="78390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答：读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本书的人数比读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本书的人数多占全班人数的   。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/>
              <p:cNvSpPr/>
              <p:nvPr/>
            </p:nvSpPr>
            <p:spPr>
              <a:xfrm>
                <a:off x="2035433" y="3437862"/>
                <a:ext cx="185858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矩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433" y="3437862"/>
                <a:ext cx="1858583" cy="7886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576257" y="2900915"/>
            <a:ext cx="8024818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本书的人数比读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书的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人数多占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全班人数的几分之几？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377085" y="3449823"/>
                <a:ext cx="888305" cy="784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085" y="3449823"/>
                <a:ext cx="888305" cy="7841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900180" y="3437862"/>
                <a:ext cx="1858583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80" y="3437862"/>
                <a:ext cx="1858583" cy="7884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23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4" name="图片 2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6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51391" y="387012"/>
            <a:ext cx="1734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连一连。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0736" y="341659"/>
            <a:ext cx="405578" cy="523220"/>
            <a:chOff x="152631" y="723992"/>
            <a:chExt cx="405578" cy="523220"/>
          </a:xfrm>
        </p:grpSpPr>
        <p:sp>
          <p:nvSpPr>
            <p:cNvPr id="13" name="椭圆 12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849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66" y="1252671"/>
            <a:ext cx="7666667" cy="2142857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1561699" y="1929455"/>
            <a:ext cx="1106349" cy="636988"/>
          </a:xfrm>
          <a:prstGeom prst="line">
            <a:avLst/>
          </a:prstGeom>
          <a:ln w="285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68048" y="1929455"/>
            <a:ext cx="2399252" cy="636988"/>
          </a:xfrm>
          <a:prstGeom prst="line">
            <a:avLst/>
          </a:prstGeom>
          <a:ln w="285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1468422" y="1977877"/>
            <a:ext cx="2399252" cy="660403"/>
          </a:xfrm>
          <a:prstGeom prst="line">
            <a:avLst/>
          </a:prstGeom>
          <a:ln w="285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 flipV="1">
            <a:off x="5067300" y="1929455"/>
            <a:ext cx="2399252" cy="636988"/>
          </a:xfrm>
          <a:prstGeom prst="line">
            <a:avLst/>
          </a:prstGeom>
          <a:ln w="285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3867674" y="1977877"/>
            <a:ext cx="2399252" cy="636988"/>
          </a:xfrm>
          <a:prstGeom prst="line">
            <a:avLst/>
          </a:prstGeom>
          <a:ln w="285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6266926" y="1955308"/>
            <a:ext cx="1199626" cy="633704"/>
          </a:xfrm>
          <a:prstGeom prst="line">
            <a:avLst/>
          </a:prstGeom>
          <a:ln w="285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17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2" name="图片 21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89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8849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51391" y="387012"/>
            <a:ext cx="6035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在尺子上标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下面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各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数大致的位置。</a:t>
            </a: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xmlns="" id="{3620FC61-B878-4E23-B5FC-EE40F28FB6DE}"/>
              </a:ext>
            </a:extLst>
          </p:cNvPr>
          <p:cNvGrpSpPr>
            <a:grpSpLocks/>
          </p:cNvGrpSpPr>
          <p:nvPr/>
        </p:nvGrpSpPr>
        <p:grpSpPr bwMode="auto">
          <a:xfrm>
            <a:off x="793586" y="1531979"/>
            <a:ext cx="8185858" cy="2151245"/>
            <a:chOff x="-388" y="2631"/>
            <a:chExt cx="6497" cy="896"/>
          </a:xfrm>
        </p:grpSpPr>
        <p:pic>
          <p:nvPicPr>
            <p:cNvPr id="21" name="Picture 11" descr="chi6">
              <a:extLst>
                <a:ext uri="{FF2B5EF4-FFF2-40B4-BE49-F238E27FC236}">
                  <a16:creationId xmlns:a16="http://schemas.microsoft.com/office/drawing/2014/main" xmlns="" id="{F9E838B4-CADD-4B50-BB22-5CDB7D772A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8" y="3234"/>
              <a:ext cx="6497" cy="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 13">
              <a:extLst>
                <a:ext uri="{FF2B5EF4-FFF2-40B4-BE49-F238E27FC236}">
                  <a16:creationId xmlns:a16="http://schemas.microsoft.com/office/drawing/2014/main" xmlns="" id="{52E7D2B0-CFC9-40AB-9F28-E2489A5E4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4" y="2631"/>
              <a:ext cx="348" cy="235"/>
              <a:chOff x="666" y="1680"/>
              <a:chExt cx="348" cy="235"/>
            </a:xfrm>
          </p:grpSpPr>
          <p:sp>
            <p:nvSpPr>
              <p:cNvPr id="23" name="Text Box 14">
                <a:extLst>
                  <a:ext uri="{FF2B5EF4-FFF2-40B4-BE49-F238E27FC236}">
                    <a16:creationId xmlns:a16="http://schemas.microsoft.com/office/drawing/2014/main" xmlns="" id="{1EE6C9A7-3238-40CD-A287-04401BDEC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" y="1680"/>
                <a:ext cx="348" cy="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altLang="zh-CN" sz="2800" b="1" dirty="0">
                  <a:latin typeface="Times New Roman" pitchFamily="18" charset="0"/>
                </a:endParaRPr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xmlns="" id="{8C68B6F6-B957-44AC-A588-E8117709A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4" y="1909"/>
                <a:ext cx="1" cy="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 sz="2800" b="1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905196" y="975929"/>
            <a:ext cx="5675090" cy="901785"/>
            <a:chOff x="1645080" y="957485"/>
            <a:chExt cx="5675090" cy="901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xmlns="" id="{6D466F48-96EE-4A13-8AED-0A3A6EACF269}"/>
                    </a:ext>
                  </a:extLst>
                </p:cNvPr>
                <p:cNvSpPr/>
                <p:nvPr/>
              </p:nvSpPr>
              <p:spPr>
                <a:xfrm>
                  <a:off x="1645080" y="957485"/>
                  <a:ext cx="294510" cy="8989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466F48-96EE-4A13-8AED-0A3A6EACF2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080" y="957485"/>
                  <a:ext cx="294510" cy="89896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xmlns="" id="{8327943A-3D48-4222-B5D8-1E31A63C7C52}"/>
                    </a:ext>
                  </a:extLst>
                </p:cNvPr>
                <p:cNvSpPr/>
                <p:nvPr/>
              </p:nvSpPr>
              <p:spPr>
                <a:xfrm>
                  <a:off x="2211164" y="957485"/>
                  <a:ext cx="334467" cy="9002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327943A-3D48-4222-B5D8-1E31A63C7C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1164" y="957485"/>
                  <a:ext cx="334467" cy="9002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xmlns="" id="{C3C058A2-264A-40CC-9D20-D23B170536AB}"/>
                    </a:ext>
                  </a:extLst>
                </p:cNvPr>
                <p:cNvSpPr/>
                <p:nvPr/>
              </p:nvSpPr>
              <p:spPr>
                <a:xfrm>
                  <a:off x="2817205" y="957485"/>
                  <a:ext cx="334467" cy="9017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3C058A2-264A-40CC-9D20-D23B170536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7205" y="957485"/>
                  <a:ext cx="334467" cy="90178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32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xmlns="" id="{F2A5306A-899C-4E4C-B604-778D284358AF}"/>
                    </a:ext>
                  </a:extLst>
                </p:cNvPr>
                <p:cNvSpPr/>
                <p:nvPr/>
              </p:nvSpPr>
              <p:spPr>
                <a:xfrm>
                  <a:off x="2744480" y="1025993"/>
                  <a:ext cx="1324515" cy="778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zh-CN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2A5306A-899C-4E4C-B604-778D284358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480" y="1025993"/>
                  <a:ext cx="1324515" cy="77848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5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xmlns="" id="{4771D95B-225A-4EFA-B41A-82421BFE1290}"/>
                    </a:ext>
                  </a:extLst>
                </p:cNvPr>
                <p:cNvSpPr/>
                <p:nvPr/>
              </p:nvSpPr>
              <p:spPr>
                <a:xfrm>
                  <a:off x="4291932" y="1181803"/>
                  <a:ext cx="33446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771D95B-225A-4EFA-B41A-82421BFE1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932" y="1181803"/>
                  <a:ext cx="334467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r="-509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xmlns="" id="{C0051483-A213-4FCC-B782-D9CC8A46FDCF}"/>
                    </a:ext>
                  </a:extLst>
                </p:cNvPr>
                <p:cNvSpPr/>
                <p:nvPr/>
              </p:nvSpPr>
              <p:spPr>
                <a:xfrm>
                  <a:off x="4923099" y="1181803"/>
                  <a:ext cx="59293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0.08</m:t>
                        </m:r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0051483-A213-4FCC-B782-D9CC8A46FD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3099" y="1181803"/>
                  <a:ext cx="592931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63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xmlns="" id="{D1AEFCAE-9A8E-43DF-AF44-37B8C590D95F}"/>
                    </a:ext>
                  </a:extLst>
                </p:cNvPr>
                <p:cNvSpPr/>
                <p:nvPr/>
              </p:nvSpPr>
              <p:spPr>
                <a:xfrm>
                  <a:off x="5812730" y="1181803"/>
                  <a:ext cx="48220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1.6</m:t>
                        </m:r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1AEFCAE-9A8E-43DF-AF44-37B8C590D9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2730" y="1181803"/>
                  <a:ext cx="482203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r="-88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xmlns="" id="{A16D689B-5E3B-40FD-9DFD-E63DD4C3CC46}"/>
                    </a:ext>
                  </a:extLst>
                </p:cNvPr>
                <p:cNvSpPr/>
                <p:nvPr/>
              </p:nvSpPr>
              <p:spPr>
                <a:xfrm>
                  <a:off x="6591633" y="1181803"/>
                  <a:ext cx="72853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16D689B-5E3B-40FD-9DFD-E63DD4C3CC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633" y="1181803"/>
                  <a:ext cx="728537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组合 7"/>
          <p:cNvGrpSpPr/>
          <p:nvPr/>
        </p:nvGrpSpPr>
        <p:grpSpPr>
          <a:xfrm>
            <a:off x="2257641" y="3046235"/>
            <a:ext cx="294510" cy="1789558"/>
            <a:chOff x="2257641" y="3046235"/>
            <a:chExt cx="294510" cy="1789558"/>
          </a:xfrm>
        </p:grpSpPr>
        <p:sp>
          <p:nvSpPr>
            <p:cNvPr id="33" name="Line 61">
              <a:extLst>
                <a:ext uri="{FF2B5EF4-FFF2-40B4-BE49-F238E27FC236}">
                  <a16:creationId xmlns:a16="http://schemas.microsoft.com/office/drawing/2014/main" xmlns="" id="{0C9E19E0-21AE-40ED-8682-C0E474246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656" y="3046235"/>
              <a:ext cx="0" cy="91791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xmlns="" id="{6D466F48-96EE-4A13-8AED-0A3A6EACF269}"/>
                    </a:ext>
                  </a:extLst>
                </p:cNvPr>
                <p:cNvSpPr/>
                <p:nvPr/>
              </p:nvSpPr>
              <p:spPr>
                <a:xfrm>
                  <a:off x="2257641" y="3936829"/>
                  <a:ext cx="294510" cy="8989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D466F48-96EE-4A13-8AED-0A3A6EACF2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641" y="3936829"/>
                  <a:ext cx="294510" cy="89896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组合 6"/>
          <p:cNvGrpSpPr/>
          <p:nvPr/>
        </p:nvGrpSpPr>
        <p:grpSpPr>
          <a:xfrm>
            <a:off x="1531268" y="2067060"/>
            <a:ext cx="334467" cy="912688"/>
            <a:chOff x="1531268" y="2067060"/>
            <a:chExt cx="334467" cy="912688"/>
          </a:xfrm>
        </p:grpSpPr>
        <p:sp>
          <p:nvSpPr>
            <p:cNvPr id="34" name="Line 62">
              <a:extLst>
                <a:ext uri="{FF2B5EF4-FFF2-40B4-BE49-F238E27FC236}">
                  <a16:creationId xmlns:a16="http://schemas.microsoft.com/office/drawing/2014/main" xmlns="" id="{2CCC0C68-8FF9-41A0-84BF-041A00C01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1907" y="2501780"/>
              <a:ext cx="0" cy="4779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lg"/>
              <a:tailEnd type="non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xmlns="" id="{4771D95B-225A-4EFA-B41A-82421BFE1290}"/>
                    </a:ext>
                  </a:extLst>
                </p:cNvPr>
                <p:cNvSpPr/>
                <p:nvPr/>
              </p:nvSpPr>
              <p:spPr>
                <a:xfrm>
                  <a:off x="1531268" y="2067060"/>
                  <a:ext cx="33446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771D95B-225A-4EFA-B41A-82421BFE12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1268" y="2067060"/>
                  <a:ext cx="334467" cy="523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5272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组合 8"/>
          <p:cNvGrpSpPr/>
          <p:nvPr/>
        </p:nvGrpSpPr>
        <p:grpSpPr>
          <a:xfrm>
            <a:off x="3140214" y="3053841"/>
            <a:ext cx="334467" cy="1771637"/>
            <a:chOff x="3140214" y="3053841"/>
            <a:chExt cx="334467" cy="1771637"/>
          </a:xfrm>
        </p:grpSpPr>
        <p:sp>
          <p:nvSpPr>
            <p:cNvPr id="30" name="Line 58">
              <a:extLst>
                <a:ext uri="{FF2B5EF4-FFF2-40B4-BE49-F238E27FC236}">
                  <a16:creationId xmlns:a16="http://schemas.microsoft.com/office/drawing/2014/main" xmlns="" id="{7F9946C8-6F1C-496C-9FFA-47940A7990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1289" y="3053841"/>
              <a:ext cx="0" cy="90269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xmlns="" id="{8327943A-3D48-4222-B5D8-1E31A63C7C52}"/>
                    </a:ext>
                  </a:extLst>
                </p:cNvPr>
                <p:cNvSpPr/>
                <p:nvPr/>
              </p:nvSpPr>
              <p:spPr>
                <a:xfrm>
                  <a:off x="3140214" y="3925232"/>
                  <a:ext cx="334467" cy="9002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矩形 5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327943A-3D48-4222-B5D8-1E31A63C7C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214" y="3925232"/>
                  <a:ext cx="334467" cy="900246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/>
          <p:cNvGrpSpPr/>
          <p:nvPr/>
        </p:nvGrpSpPr>
        <p:grpSpPr>
          <a:xfrm>
            <a:off x="719674" y="2000184"/>
            <a:ext cx="592931" cy="1019486"/>
            <a:chOff x="719674" y="2000184"/>
            <a:chExt cx="592931" cy="1019486"/>
          </a:xfrm>
        </p:grpSpPr>
        <p:sp>
          <p:nvSpPr>
            <p:cNvPr id="31" name="Line 59">
              <a:extLst>
                <a:ext uri="{FF2B5EF4-FFF2-40B4-BE49-F238E27FC236}">
                  <a16:creationId xmlns:a16="http://schemas.microsoft.com/office/drawing/2014/main" xmlns="" id="{D6BF1E8C-C0F4-497E-B092-8CE3F68E5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4995" y="2443670"/>
              <a:ext cx="0" cy="576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xmlns="" id="{C0051483-A213-4FCC-B782-D9CC8A46FDCF}"/>
                    </a:ext>
                  </a:extLst>
                </p:cNvPr>
                <p:cNvSpPr/>
                <p:nvPr/>
              </p:nvSpPr>
              <p:spPr>
                <a:xfrm>
                  <a:off x="719674" y="2000184"/>
                  <a:ext cx="59293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0.08</m:t>
                        </m:r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矩形 5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0051483-A213-4FCC-B782-D9CC8A46FD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674" y="2000184"/>
                  <a:ext cx="592931" cy="52322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r="-175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组合 5"/>
          <p:cNvGrpSpPr/>
          <p:nvPr/>
        </p:nvGrpSpPr>
        <p:grpSpPr>
          <a:xfrm>
            <a:off x="904495" y="3053841"/>
            <a:ext cx="334467" cy="1523562"/>
            <a:chOff x="904495" y="3053841"/>
            <a:chExt cx="334467" cy="1523562"/>
          </a:xfrm>
        </p:grpSpPr>
        <p:sp>
          <p:nvSpPr>
            <p:cNvPr id="52" name="Line 61">
              <a:extLst>
                <a:ext uri="{FF2B5EF4-FFF2-40B4-BE49-F238E27FC236}">
                  <a16:creationId xmlns:a16="http://schemas.microsoft.com/office/drawing/2014/main" xmlns="" id="{0C9E19E0-21AE-40ED-8682-C0E4742465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4995" y="3053841"/>
              <a:ext cx="0" cy="6480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xmlns="" id="{C3C058A2-264A-40CC-9D20-D23B170536AB}"/>
                    </a:ext>
                  </a:extLst>
                </p:cNvPr>
                <p:cNvSpPr/>
                <p:nvPr/>
              </p:nvSpPr>
              <p:spPr>
                <a:xfrm>
                  <a:off x="904495" y="3675618"/>
                  <a:ext cx="334467" cy="9017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8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3C058A2-264A-40CC-9D20-D23B170536A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95" y="3675618"/>
                  <a:ext cx="334467" cy="90178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r="-3454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组合 58"/>
          <p:cNvGrpSpPr/>
          <p:nvPr/>
        </p:nvGrpSpPr>
        <p:grpSpPr>
          <a:xfrm>
            <a:off x="6654586" y="3053841"/>
            <a:ext cx="1324515" cy="1556237"/>
            <a:chOff x="6654586" y="3053841"/>
            <a:chExt cx="1324515" cy="1556237"/>
          </a:xfrm>
        </p:grpSpPr>
        <p:sp>
          <p:nvSpPr>
            <p:cNvPr id="35" name="Line 63">
              <a:extLst>
                <a:ext uri="{FF2B5EF4-FFF2-40B4-BE49-F238E27FC236}">
                  <a16:creationId xmlns:a16="http://schemas.microsoft.com/office/drawing/2014/main" xmlns="" id="{83704C1E-E23D-4A28-934E-62797361F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64854" y="3053841"/>
              <a:ext cx="9630" cy="9179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xmlns="" id="{F2A5306A-899C-4E4C-B604-778D284358AF}"/>
                    </a:ext>
                  </a:extLst>
                </p:cNvPr>
                <p:cNvSpPr/>
                <p:nvPr/>
              </p:nvSpPr>
              <p:spPr>
                <a:xfrm>
                  <a:off x="6654586" y="3831595"/>
                  <a:ext cx="1324515" cy="77848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altLang="zh-CN" sz="2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2A5306A-899C-4E4C-B604-778D284358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586" y="3831595"/>
                  <a:ext cx="1324515" cy="778483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94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组合 57"/>
          <p:cNvGrpSpPr/>
          <p:nvPr/>
        </p:nvGrpSpPr>
        <p:grpSpPr>
          <a:xfrm>
            <a:off x="5387661" y="1885008"/>
            <a:ext cx="482203" cy="1109213"/>
            <a:chOff x="5387661" y="1885008"/>
            <a:chExt cx="482203" cy="1109213"/>
          </a:xfrm>
        </p:grpSpPr>
        <p:sp>
          <p:nvSpPr>
            <p:cNvPr id="32" name="Line 60">
              <a:extLst>
                <a:ext uri="{FF2B5EF4-FFF2-40B4-BE49-F238E27FC236}">
                  <a16:creationId xmlns:a16="http://schemas.microsoft.com/office/drawing/2014/main" xmlns="" id="{3F85579D-B64F-4632-BBE4-1D8714980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7267" y="2334729"/>
              <a:ext cx="0" cy="6594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xmlns="" id="{D1AEFCAE-9A8E-43DF-AF44-37B8C590D95F}"/>
                    </a:ext>
                  </a:extLst>
                </p:cNvPr>
                <p:cNvSpPr/>
                <p:nvPr/>
              </p:nvSpPr>
              <p:spPr>
                <a:xfrm>
                  <a:off x="5387661" y="1885008"/>
                  <a:ext cx="48220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1.6</m:t>
                        </m:r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6" name="矩形 5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D1AEFCAE-9A8E-43DF-AF44-37B8C590D9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661" y="1885008"/>
                  <a:ext cx="482203" cy="52322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r="-88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组合 59"/>
          <p:cNvGrpSpPr/>
          <p:nvPr/>
        </p:nvGrpSpPr>
        <p:grpSpPr>
          <a:xfrm>
            <a:off x="7726822" y="1989127"/>
            <a:ext cx="728537" cy="1014886"/>
            <a:chOff x="7726822" y="1989127"/>
            <a:chExt cx="728537" cy="1014886"/>
          </a:xfrm>
        </p:grpSpPr>
        <p:sp>
          <p:nvSpPr>
            <p:cNvPr id="36" name="Line 64">
              <a:extLst>
                <a:ext uri="{FF2B5EF4-FFF2-40B4-BE49-F238E27FC236}">
                  <a16:creationId xmlns:a16="http://schemas.microsoft.com/office/drawing/2014/main" xmlns="" id="{2F877A0F-2576-41F1-8589-70977A3624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91091" y="2471467"/>
              <a:ext cx="303" cy="53254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2800" b="1"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xmlns="" id="{A16D689B-5E3B-40FD-9DFD-E63DD4C3CC46}"/>
                    </a:ext>
                  </a:extLst>
                </p:cNvPr>
                <p:cNvSpPr/>
                <p:nvPr/>
              </p:nvSpPr>
              <p:spPr>
                <a:xfrm>
                  <a:off x="7726822" y="1989127"/>
                  <a:ext cx="72853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zh-CN" sz="28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oMath>
                    </m:oMathPara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矩形 5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16D689B-5E3B-40FD-9DFD-E63DD4C3CC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6822" y="1989127"/>
                  <a:ext cx="728537" cy="52322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组合 44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46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47" name="图片 46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51391" y="387012"/>
            <a:ext cx="6806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算一算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，并与同伴说一说你是怎么算的。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872325" y="1106066"/>
                <a:ext cx="1638011" cy="974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altLang="zh-CN" sz="20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25" y="1106066"/>
                <a:ext cx="1638011" cy="9746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670190" y="1872079"/>
                <a:ext cx="1709936" cy="906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90" y="1872079"/>
                <a:ext cx="1709936" cy="906915"/>
              </a:xfrm>
              <a:prstGeom prst="rect">
                <a:avLst/>
              </a:prstGeom>
              <a:blipFill rotWithShape="0">
                <a:blip r:embed="rId3"/>
                <a:stretch>
                  <a:fillRect l="-5714" b="-5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653138" y="2767630"/>
                <a:ext cx="1483522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8" y="2767630"/>
                <a:ext cx="1483522" cy="684483"/>
              </a:xfrm>
              <a:prstGeom prst="rect">
                <a:avLst/>
              </a:prstGeom>
              <a:blipFill rotWithShape="0">
                <a:blip r:embed="rId4"/>
                <a:stretch>
                  <a:fillRect l="-6148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2295325" y="1338482"/>
                <a:ext cx="2267795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400" b="1" i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25" y="1338482"/>
                <a:ext cx="2267795" cy="6844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4516753" y="1338034"/>
                <a:ext cx="1874888" cy="688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753" y="1338034"/>
                <a:ext cx="1874888" cy="688650"/>
              </a:xfrm>
              <a:prstGeom prst="rect">
                <a:avLst/>
              </a:prstGeom>
              <a:blipFill rotWithShape="0">
                <a:blip r:embed="rId6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6736990" y="1338034"/>
                <a:ext cx="1874888" cy="713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en-US" altLang="zh-C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6990" y="1338034"/>
                <a:ext cx="1874888" cy="7130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2416618" y="2029947"/>
                <a:ext cx="2267795" cy="682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2400" b="1" i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618" y="2029947"/>
                <a:ext cx="2267795" cy="682046"/>
              </a:xfrm>
              <a:prstGeom prst="rect">
                <a:avLst/>
              </a:prstGeom>
              <a:blipFill rotWithShape="0">
                <a:blip r:embed="rId8"/>
                <a:stretch>
                  <a:fillRect l="-4032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2381078" y="2720583"/>
                <a:ext cx="983661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78" y="2720583"/>
                <a:ext cx="983661" cy="680699"/>
              </a:xfrm>
              <a:prstGeom prst="rect">
                <a:avLst/>
              </a:prstGeom>
              <a:blipFill rotWithShape="0">
                <a:blip r:embed="rId9"/>
                <a:stretch>
                  <a:fillRect l="-9938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2381078" y="3347425"/>
                <a:ext cx="785493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78" y="3347425"/>
                <a:ext cx="785493" cy="684483"/>
              </a:xfrm>
              <a:prstGeom prst="rect">
                <a:avLst/>
              </a:prstGeom>
              <a:blipFill rotWithShape="0">
                <a:blip r:embed="rId10"/>
                <a:stretch>
                  <a:fillRect l="-1250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4600363" y="2029947"/>
                <a:ext cx="1874888" cy="691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63" y="2029947"/>
                <a:ext cx="1874888" cy="691856"/>
              </a:xfrm>
              <a:prstGeom prst="rect">
                <a:avLst/>
              </a:prstGeom>
              <a:blipFill rotWithShape="0">
                <a:blip r:embed="rId11"/>
                <a:stretch>
                  <a:fillRect l="-5212" b="-12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4600363" y="2703877"/>
                <a:ext cx="761453" cy="684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63" y="2703877"/>
                <a:ext cx="761453" cy="684483"/>
              </a:xfrm>
              <a:prstGeom prst="rect">
                <a:avLst/>
              </a:prstGeom>
              <a:blipFill rotWithShape="0">
                <a:blip r:embed="rId12"/>
                <a:stretch>
                  <a:fillRect l="-1280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/>
              <p:cNvSpPr/>
              <p:nvPr/>
            </p:nvSpPr>
            <p:spPr>
              <a:xfrm>
                <a:off x="4600665" y="3343258"/>
                <a:ext cx="1008000" cy="78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矩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665" y="3343258"/>
                <a:ext cx="1008000" cy="7884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>
              <a:xfrm>
                <a:off x="6478792" y="2040076"/>
                <a:ext cx="2268000" cy="680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1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r>
                      <a:rPr lang="zh-CN" altLang="en-US" sz="2400" b="1" i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（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zh-CN" altLang="en-US" sz="2400" b="1" i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792" y="2040076"/>
                <a:ext cx="2268000" cy="680507"/>
              </a:xfrm>
              <a:prstGeom prst="rect">
                <a:avLst/>
              </a:prstGeom>
              <a:blipFill rotWithShape="1">
                <a:blip r:embed="rId14"/>
                <a:stretch>
                  <a:fillRect b="-7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6468758" y="2767775"/>
                <a:ext cx="22547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altLang="zh-CN" sz="2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758" y="2767775"/>
                <a:ext cx="2254755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6499265" y="3271105"/>
                <a:ext cx="7587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65" y="3271105"/>
                <a:ext cx="758786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本框 73"/>
          <p:cNvSpPr txBox="1"/>
          <p:nvPr/>
        </p:nvSpPr>
        <p:spPr>
          <a:xfrm>
            <a:off x="665699" y="3509259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新宋体" panose="02010609030101010101" charset="-122"/>
                <a:cs typeface="Times New Roman" panose="02020603050405020304" pitchFamily="18" charset="0"/>
              </a:rPr>
              <a:t>=2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23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4" name="图片 2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63" grpId="0"/>
      <p:bldP spid="65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51391" y="433927"/>
            <a:ext cx="7425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你能猜出被挡住的数字可能是什么吗？与同伴交流。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94447" y="994949"/>
            <a:ext cx="5439853" cy="990656"/>
            <a:chOff x="884747" y="624008"/>
            <a:chExt cx="5439853" cy="990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1"/>
                <p:cNvSpPr txBox="1"/>
                <p:nvPr/>
              </p:nvSpPr>
              <p:spPr>
                <a:xfrm>
                  <a:off x="884747" y="624008"/>
                  <a:ext cx="5439853" cy="990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zh-CN" altLang="en-US" sz="2800" b="1" dirty="0" smtClean="0">
                      <a:latin typeface="Times New Roman" pitchFamily="18" charset="0"/>
                      <a:ea typeface="宋体" pitchFamily="2" charset="-122"/>
                    </a:rPr>
                    <a:t>比</a:t>
                  </a:r>
                  <a:r>
                    <a:rPr lang="en-US" altLang="zh-CN" sz="2800" b="1" dirty="0" smtClean="0">
                      <a:latin typeface="Times New Roman" pitchFamily="18" charset="0"/>
                      <a:ea typeface="宋体" pitchFamily="2" charset="-122"/>
                    </a:rPr>
                    <a:t>0.      </a:t>
                  </a:r>
                  <a:r>
                    <a:rPr lang="zh-CN" altLang="en-US" sz="2800" b="1" dirty="0" smtClean="0">
                      <a:latin typeface="Times New Roman" pitchFamily="18" charset="0"/>
                      <a:ea typeface="宋体" pitchFamily="2" charset="-122"/>
                    </a:rPr>
                    <a:t>大       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dirty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800" b="1" dirty="0" smtClean="0">
                      <a:latin typeface="Times New Roman" pitchFamily="18" charset="0"/>
                      <a:ea typeface="宋体" pitchFamily="2" charset="-122"/>
                    </a:rPr>
                    <a:t> 比</a:t>
                  </a:r>
                  <a:r>
                    <a:rPr lang="en-US" altLang="zh-CN" sz="2800" b="1" dirty="0" smtClean="0">
                      <a:latin typeface="Times New Roman" pitchFamily="18" charset="0"/>
                      <a:ea typeface="宋体" pitchFamily="2" charset="-122"/>
                    </a:rPr>
                    <a:t>0.4</a:t>
                  </a:r>
                  <a:r>
                    <a:rPr lang="zh-CN" altLang="en-US" sz="2800" b="1" dirty="0" smtClean="0">
                      <a:latin typeface="Times New Roman" pitchFamily="18" charset="0"/>
                      <a:ea typeface="宋体" pitchFamily="2" charset="-122"/>
                    </a:rPr>
                    <a:t>小</a:t>
                  </a:r>
                  <a:r>
                    <a:rPr lang="en-US" altLang="zh-CN" sz="2800" b="1" dirty="0" smtClean="0">
                      <a:latin typeface="Times New Roman" pitchFamily="18" charset="0"/>
                      <a:ea typeface="宋体" pitchFamily="2" charset="-122"/>
                    </a:rPr>
                    <a:t> </a:t>
                  </a:r>
                  <a:endParaRPr lang="zh-CN" altLang="en-US" sz="2800" b="1" dirty="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23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747" y="624008"/>
                  <a:ext cx="5439853" cy="99065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6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745557" y="924938"/>
              <a:ext cx="465318" cy="47083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178216" y="689522"/>
              <a:ext cx="465318" cy="470831"/>
            </a:xfrm>
            <a:prstGeom prst="rect">
              <a:avLst/>
            </a:prstGeom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006" y="3431261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8" name="组合 4"/>
          <p:cNvGrpSpPr/>
          <p:nvPr/>
        </p:nvGrpSpPr>
        <p:grpSpPr bwMode="auto">
          <a:xfrm>
            <a:off x="5287957" y="2265673"/>
            <a:ext cx="2618458" cy="1531130"/>
            <a:chOff x="2161848" y="1095824"/>
            <a:chExt cx="2800996" cy="541063"/>
          </a:xfrm>
          <a:noFill/>
        </p:grpSpPr>
        <p:sp>
          <p:nvSpPr>
            <p:cNvPr id="29" name="云形标注 82"/>
            <p:cNvSpPr>
              <a:spLocks noChangeArrowheads="1"/>
            </p:cNvSpPr>
            <p:nvPr/>
          </p:nvSpPr>
          <p:spPr bwMode="auto">
            <a:xfrm>
              <a:off x="2161848" y="1095824"/>
              <a:ext cx="2800996" cy="541063"/>
            </a:xfrm>
            <a:prstGeom prst="cloudCallout">
              <a:avLst>
                <a:gd name="adj1" fmla="val 42614"/>
                <a:gd name="adj2" fmla="val 52471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4"/>
                <p:cNvSpPr>
                  <a:spLocks noChangeArrowheads="1"/>
                </p:cNvSpPr>
                <p:nvPr/>
              </p:nvSpPr>
              <p:spPr bwMode="auto">
                <a:xfrm>
                  <a:off x="2450191" y="1149892"/>
                  <a:ext cx="2443079" cy="42337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 </a:t>
                  </a: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小数未知，应先把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0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化成小数，</a:t>
                  </a:r>
                  <a:endParaRPr lang="en-US" altLang="zh-CN" sz="20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 smtClean="0">
                      <a:solidFill>
                        <a:srgbClr val="000000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再确定答案。</a:t>
                  </a:r>
                  <a:endParaRPr lang="zh-CN" altLang="en-US" sz="2000" b="1" dirty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mc:Choice>
          <mc:Fallback xmlns="">
            <p:sp>
              <p:nvSpPr>
                <p:cNvPr id="30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50191" y="1149892"/>
                  <a:ext cx="2443079" cy="4233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67" t="-2538" b="-8122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1842537" y="2107047"/>
                <a:ext cx="1051891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0.6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537" y="2107047"/>
                <a:ext cx="1051891" cy="684803"/>
              </a:xfrm>
              <a:prstGeom prst="rect">
                <a:avLst/>
              </a:prstGeom>
              <a:blipFill rotWithShape="0">
                <a:blip r:embed="rId8"/>
                <a:stretch>
                  <a:fillRect r="-8092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530923" y="2714028"/>
            <a:ext cx="4622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都大，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所以挡住的数字可能是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1~5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中的任意一个数字。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17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8" name="图片 17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6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51391" y="433927"/>
            <a:ext cx="7425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你能猜出被挡住的数字可能是什么吗？与同伴交流。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294447" y="994949"/>
            <a:ext cx="5439853" cy="990656"/>
            <a:chOff x="884747" y="624008"/>
            <a:chExt cx="5439853" cy="990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1"/>
                <p:cNvSpPr txBox="1"/>
                <p:nvPr/>
              </p:nvSpPr>
              <p:spPr>
                <a:xfrm>
                  <a:off x="884747" y="624008"/>
                  <a:ext cx="5439853" cy="990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zh-CN" altLang="en-US" sz="2800" b="1" dirty="0" smtClean="0">
                      <a:latin typeface="Times New Roman" pitchFamily="18" charset="0"/>
                      <a:ea typeface="宋体" pitchFamily="2" charset="-122"/>
                    </a:rPr>
                    <a:t>比</a:t>
                  </a:r>
                  <a:r>
                    <a:rPr lang="en-US" altLang="zh-CN" sz="2800" b="1" dirty="0" smtClean="0">
                      <a:latin typeface="Times New Roman" pitchFamily="18" charset="0"/>
                      <a:ea typeface="宋体" pitchFamily="2" charset="-122"/>
                    </a:rPr>
                    <a:t>0.      </a:t>
                  </a:r>
                  <a:r>
                    <a:rPr lang="zh-CN" altLang="en-US" sz="2800" b="1" dirty="0" smtClean="0">
                      <a:latin typeface="Times New Roman" pitchFamily="18" charset="0"/>
                      <a:ea typeface="宋体" pitchFamily="2" charset="-122"/>
                    </a:rPr>
                    <a:t>大          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dirty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dirty="0" smtClean="0">
                              <a:latin typeface="Times New Roman" panose="02020603050405020304" pitchFamily="18" charset="0"/>
                              <a:ea typeface="宋体" pitchFamily="2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r>
                    <a:rPr lang="zh-CN" altLang="en-US" sz="2800" b="1" dirty="0" smtClean="0">
                      <a:latin typeface="Times New Roman" pitchFamily="18" charset="0"/>
                      <a:ea typeface="宋体" pitchFamily="2" charset="-122"/>
                    </a:rPr>
                    <a:t> 比</a:t>
                  </a:r>
                  <a:r>
                    <a:rPr lang="en-US" altLang="zh-CN" sz="2800" b="1" dirty="0" smtClean="0">
                      <a:latin typeface="Times New Roman" pitchFamily="18" charset="0"/>
                      <a:ea typeface="宋体" pitchFamily="2" charset="-122"/>
                    </a:rPr>
                    <a:t>0.4</a:t>
                  </a:r>
                  <a:r>
                    <a:rPr lang="zh-CN" altLang="en-US" sz="2800" b="1" dirty="0" smtClean="0">
                      <a:latin typeface="Times New Roman" pitchFamily="18" charset="0"/>
                      <a:ea typeface="宋体" pitchFamily="2" charset="-122"/>
                    </a:rPr>
                    <a:t>小</a:t>
                  </a:r>
                  <a:r>
                    <a:rPr lang="en-US" altLang="zh-CN" sz="2800" b="1" dirty="0" smtClean="0">
                      <a:latin typeface="Times New Roman" pitchFamily="18" charset="0"/>
                      <a:ea typeface="宋体" pitchFamily="2" charset="-122"/>
                    </a:rPr>
                    <a:t> </a:t>
                  </a:r>
                  <a:endParaRPr lang="zh-CN" altLang="en-US" sz="2800" b="1" dirty="0">
                    <a:latin typeface="Times New Roman" pitchFamily="18" charset="0"/>
                    <a:ea typeface="宋体" pitchFamily="2" charset="-122"/>
                  </a:endParaRPr>
                </a:p>
              </p:txBody>
            </p:sp>
          </mc:Choice>
          <mc:Fallback xmlns="">
            <p:sp>
              <p:nvSpPr>
                <p:cNvPr id="23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747" y="624008"/>
                  <a:ext cx="5439853" cy="99065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6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745557" y="924938"/>
              <a:ext cx="465318" cy="47083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766" l="0" r="9786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178216" y="689522"/>
              <a:ext cx="465318" cy="470831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725" y1="41957" x2="38725" y2="51244"/>
                        <a14:foregroundMark x1="51633" y1="39303" x2="52411" y2="53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57076" y="3788255"/>
            <a:ext cx="1105890" cy="103709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7" name="组合 4"/>
          <p:cNvGrpSpPr/>
          <p:nvPr/>
        </p:nvGrpSpPr>
        <p:grpSpPr bwMode="auto">
          <a:xfrm>
            <a:off x="894224" y="2257943"/>
            <a:ext cx="2916000" cy="1404001"/>
            <a:chOff x="2132646" y="1095824"/>
            <a:chExt cx="3119280" cy="496139"/>
          </a:xfrm>
          <a:noFill/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>
              <a:off x="2132646" y="1095824"/>
              <a:ext cx="3119280" cy="496139"/>
            </a:xfrm>
            <a:prstGeom prst="cloudCallout">
              <a:avLst>
                <a:gd name="adj1" fmla="val -11738"/>
                <a:gd name="adj2" fmla="val 78285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矩形 4"/>
            <p:cNvSpPr>
              <a:spLocks noChangeArrowheads="1"/>
            </p:cNvSpPr>
            <p:nvPr/>
          </p:nvSpPr>
          <p:spPr bwMode="auto">
            <a:xfrm>
              <a:off x="2450191" y="1149892"/>
              <a:ext cx="2653072" cy="3589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 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分数未知，应先把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0.4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化成分母是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15</a:t>
              </a:r>
              <a:r>
                <a:rPr lang="zh-CN" altLang="en-US" sz="20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的分数，再确定答案。</a:t>
              </a:r>
              <a:endParaRPr lang="zh-CN" altLang="en-US" sz="20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826288" y="2049903"/>
                <a:ext cx="290801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288" y="2049903"/>
                <a:ext cx="2908012" cy="684803"/>
              </a:xfrm>
              <a:prstGeom prst="rect">
                <a:avLst/>
              </a:prstGeom>
              <a:blipFill rotWithShape="0">
                <a:blip r:embed="rId7"/>
                <a:stretch>
                  <a:fillRect l="-3354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209603" y="2799005"/>
                <a:ext cx="4562741" cy="1689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都比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宋体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小，所以挡住的数字可能是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1~8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中的任意一个数字。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03" y="2799005"/>
                <a:ext cx="4562741" cy="1689693"/>
              </a:xfrm>
              <a:prstGeom prst="rect">
                <a:avLst/>
              </a:prstGeom>
              <a:blipFill rotWithShape="0">
                <a:blip r:embed="rId8"/>
                <a:stretch>
                  <a:fillRect l="-2139" b="-3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27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8" name="图片 27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4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7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51392" y="387012"/>
            <a:ext cx="19870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森林医生。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10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1" y="1443232"/>
            <a:ext cx="1123950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3" b="42958" l="58139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8" b="52269"/>
          <a:stretch>
            <a:fillRect/>
          </a:stretch>
        </p:blipFill>
        <p:spPr>
          <a:xfrm>
            <a:off x="2256602" y="2470380"/>
            <a:ext cx="688101" cy="6757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3" b="42958" l="58139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8" b="52269"/>
          <a:stretch>
            <a:fillRect/>
          </a:stretch>
        </p:blipFill>
        <p:spPr>
          <a:xfrm>
            <a:off x="4360143" y="2531981"/>
            <a:ext cx="688101" cy="6757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3" b="42958" l="58139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8" b="52269"/>
          <a:stretch>
            <a:fillRect/>
          </a:stretch>
        </p:blipFill>
        <p:spPr>
          <a:xfrm>
            <a:off x="6234138" y="2488294"/>
            <a:ext cx="688101" cy="67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463225" y="3705331"/>
                <a:ext cx="1503938" cy="980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0.06 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方正书宋_GBK" panose="03000509000000000000" pitchFamily="65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书宋_GBK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25" y="3705331"/>
                <a:ext cx="1503938" cy="98097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7906943" y="3894487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943" y="3894487"/>
                <a:ext cx="795411" cy="788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连接符 25"/>
          <p:cNvCxnSpPr/>
          <p:nvPr/>
        </p:nvCxnSpPr>
        <p:spPr>
          <a:xfrm>
            <a:off x="7398402" y="4442608"/>
            <a:ext cx="538912" cy="15364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517968" y="4094288"/>
            <a:ext cx="299780" cy="94103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644096" y="3754405"/>
            <a:ext cx="419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582269" y="4562200"/>
            <a:ext cx="600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46542" y="1081863"/>
            <a:ext cx="1836900" cy="1869975"/>
            <a:chOff x="1816031" y="1141407"/>
            <a:chExt cx="1836900" cy="1869975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16031" y="1141407"/>
              <a:ext cx="1836900" cy="1869975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2134775" y="1662368"/>
                  <a:ext cx="1340066" cy="684483"/>
                </a:xfrm>
                <a:prstGeom prst="rect">
                  <a:avLst/>
                </a:prstGeom>
                <a:solidFill>
                  <a:srgbClr val="7DC05F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775" y="1662368"/>
                  <a:ext cx="1340066" cy="68448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组合 2"/>
          <p:cNvGrpSpPr/>
          <p:nvPr/>
        </p:nvGrpSpPr>
        <p:grpSpPr>
          <a:xfrm>
            <a:off x="2983442" y="1058541"/>
            <a:ext cx="1894142" cy="2034061"/>
            <a:chOff x="3719857" y="1154868"/>
            <a:chExt cx="1894142" cy="203406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19857" y="1154868"/>
              <a:ext cx="1894142" cy="2034061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4001890" y="1770711"/>
                  <a:ext cx="1330076" cy="684931"/>
                </a:xfrm>
                <a:prstGeom prst="rect">
                  <a:avLst/>
                </a:prstGeom>
                <a:solidFill>
                  <a:srgbClr val="7DC05F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pc="-30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pc="-3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pc="-30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2400" b="1" i="1" spc="-3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zh-CN" altLang="zh-CN" sz="2400" b="1" i="1" spc="-3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pc="-30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pc="-30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altLang="zh-CN" sz="2800" b="1" spc="-3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pc="-3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 spc="-30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pc="-30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pc="-30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a14:m>
                  <a:endParaRPr lang="zh-CN" altLang="en-US" sz="2400" b="1" spc="-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890" y="1770711"/>
                  <a:ext cx="1330076" cy="6849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4906114" y="1081863"/>
            <a:ext cx="1795555" cy="1888876"/>
            <a:chOff x="5069784" y="1170389"/>
            <a:chExt cx="1795555" cy="1888876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69784" y="1170389"/>
              <a:ext cx="1795555" cy="1888876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/>
                <p:cNvSpPr/>
                <p:nvPr/>
              </p:nvSpPr>
              <p:spPr>
                <a:xfrm>
                  <a:off x="5322525" y="1762910"/>
                  <a:ext cx="1255546" cy="684803"/>
                </a:xfrm>
                <a:prstGeom prst="rect">
                  <a:avLst/>
                </a:prstGeom>
                <a:solidFill>
                  <a:srgbClr val="7DC05F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b="1" dirty="0" smtClean="0"/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altLang="zh-CN" sz="24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0.4</a:t>
                  </a:r>
                  <a:endParaRPr lang="zh-CN" alt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矩形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2525" y="1762910"/>
                  <a:ext cx="1255546" cy="68480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组合 4"/>
          <p:cNvGrpSpPr/>
          <p:nvPr/>
        </p:nvGrpSpPr>
        <p:grpSpPr>
          <a:xfrm>
            <a:off x="6701670" y="1141227"/>
            <a:ext cx="1795555" cy="1888876"/>
            <a:chOff x="7088088" y="1069518"/>
            <a:chExt cx="1795555" cy="1888876"/>
          </a:xfrm>
        </p:grpSpPr>
        <p:pic>
          <p:nvPicPr>
            <p:cNvPr id="34" name="Pictur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8088" y="1069518"/>
              <a:ext cx="1795555" cy="1888876"/>
            </a:xfrm>
            <a:prstGeom prst="rect">
              <a:avLst/>
            </a:prstGeom>
            <a:noFill/>
            <a:ln w="9525"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/>
                <p:cNvSpPr/>
                <p:nvPr/>
              </p:nvSpPr>
              <p:spPr>
                <a:xfrm>
                  <a:off x="7337709" y="1670400"/>
                  <a:ext cx="1296312" cy="684739"/>
                </a:xfrm>
                <a:prstGeom prst="rect">
                  <a:avLst/>
                </a:prstGeom>
                <a:solidFill>
                  <a:srgbClr val="7DC05F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2400" b="1" spc="-15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0.06</a:t>
                  </a:r>
                  <a14:m>
                    <m:oMath xmlns:m="http://schemas.openxmlformats.org/officeDocument/2006/math">
                      <m:r>
                        <a:rPr lang="en-US" altLang="zh-CN" sz="2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 spc="-15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pc="-15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pc="-15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</m:oMath>
                  </a14:m>
                  <a:endParaRPr lang="zh-CN" altLang="en-US" sz="2400" b="1" spc="-1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矩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7709" y="1670400"/>
                  <a:ext cx="1296312" cy="68473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7042" b="-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3" b="42958" l="58139" r="953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8" b="52269"/>
          <a:stretch>
            <a:fillRect/>
          </a:stretch>
        </p:blipFill>
        <p:spPr>
          <a:xfrm>
            <a:off x="8018990" y="2488294"/>
            <a:ext cx="688101" cy="67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922658" y="3148661"/>
                <a:ext cx="2333608" cy="684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58" y="3148661"/>
                <a:ext cx="2333608" cy="68480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2482516" y="3909322"/>
                <a:ext cx="3344801" cy="684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16" y="3909322"/>
                <a:ext cx="3344801" cy="6849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5037880" y="3140861"/>
                <a:ext cx="1871025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4÷9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0.44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880" y="3140861"/>
                <a:ext cx="1871025" cy="684739"/>
              </a:xfrm>
              <a:prstGeom prst="rect">
                <a:avLst/>
              </a:prstGeom>
              <a:blipFill rotWithShape="0">
                <a:blip r:embed="rId16"/>
                <a:stretch>
                  <a:fillRect r="-5212" b="-7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39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  <p:bldP spid="36" grpId="0"/>
      <p:bldP spid="37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51391" y="387012"/>
            <a:ext cx="1596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解方程。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1168455" y="1219742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5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box>
                          <m:box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455" y="1219742"/>
                <a:ext cx="1692296" cy="642676"/>
              </a:xfrm>
              <a:prstGeom prst="rect">
                <a:avLst/>
              </a:prstGeom>
              <a:blipFill rotWithShape="1">
                <a:blip r:embed="rId2"/>
                <a:stretch>
                  <a:fillRect l="-577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789540" y="1862418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20463" y="186613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5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m:rPr>
                                <m:brk m:alnAt="63"/>
                              </m:r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63" y="1866137"/>
                <a:ext cx="1438751" cy="642612"/>
              </a:xfrm>
              <a:prstGeom prst="rect">
                <a:avLst/>
              </a:prstGeom>
              <a:blipFill rotWithShape="1">
                <a:blip r:embed="rId3"/>
                <a:stretch>
                  <a:fillRect l="-635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720462" y="2512468"/>
                <a:ext cx="1679783" cy="64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</m:den>
                            </m:f>
                            <m:r>
                              <m:rPr>
                                <m:brk m:alnAt="63"/>
                              </m:r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18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62" y="2512468"/>
                <a:ext cx="1679783" cy="647037"/>
              </a:xfrm>
              <a:prstGeom prst="rect">
                <a:avLst/>
              </a:prstGeom>
              <a:blipFill rotWithShape="1">
                <a:blip r:embed="rId4"/>
                <a:stretch>
                  <a:fillRect l="-5435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720461" y="315136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17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18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61" y="3151361"/>
                <a:ext cx="1438751" cy="642612"/>
              </a:xfrm>
              <a:prstGeom prst="rect">
                <a:avLst/>
              </a:prstGeom>
              <a:blipFill rotWithShape="1">
                <a:blip r:embed="rId5"/>
                <a:stretch>
                  <a:fillRect l="-6356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3721920" y="1227886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box>
                      <m:box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4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920" y="1227886"/>
                <a:ext cx="1692296" cy="642676"/>
              </a:xfrm>
              <a:prstGeom prst="rect">
                <a:avLst/>
              </a:prstGeom>
              <a:blipFill rotWithShape="1">
                <a:blip r:embed="rId6"/>
                <a:stretch>
                  <a:fillRect l="-577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3400245" y="1870562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4331168" y="187428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68" y="1874281"/>
                <a:ext cx="1438751" cy="642612"/>
              </a:xfrm>
              <a:prstGeom prst="rect">
                <a:avLst/>
              </a:prstGeom>
              <a:blipFill rotWithShape="1">
                <a:blip r:embed="rId7"/>
                <a:stretch>
                  <a:fillRect l="-6329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331167" y="2516893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den>
                            </m:f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67" y="2516893"/>
                <a:ext cx="1438751" cy="642612"/>
              </a:xfrm>
              <a:prstGeom prst="rect">
                <a:avLst/>
              </a:prstGeom>
              <a:blipFill rotWithShape="1">
                <a:blip r:embed="rId8"/>
                <a:stretch>
                  <a:fillRect l="-632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4331166" y="3159505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66" y="3159505"/>
                <a:ext cx="1438751" cy="642612"/>
              </a:xfrm>
              <a:prstGeom prst="rect">
                <a:avLst/>
              </a:prstGeom>
              <a:blipFill rotWithShape="1">
                <a:blip r:embed="rId9"/>
                <a:stretch>
                  <a:fillRect l="-6329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/>
          <p:cNvSpPr txBox="1"/>
          <p:nvPr/>
        </p:nvSpPr>
        <p:spPr>
          <a:xfrm>
            <a:off x="6342748" y="1400753"/>
            <a:ext cx="186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0.3=0.9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00595" y="1870562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926343" y="1962894"/>
            <a:ext cx="186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=0.3+0.9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26343" y="2435648"/>
            <a:ext cx="186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62788" y="2908402"/>
            <a:ext cx="145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=1.2÷3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53262" y="3381157"/>
            <a:ext cx="145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8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051391" y="387012"/>
            <a:ext cx="1596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解方程。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1197982" y="1238792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box>
                  </m:oMath>
                </a14:m>
                <a:r>
                  <a:rPr lang="en-US" altLang="zh-CN" sz="24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b="1" dirty="0" smtClean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982" y="1238792"/>
                <a:ext cx="1692296" cy="642676"/>
              </a:xfrm>
              <a:prstGeom prst="rect">
                <a:avLst/>
              </a:prstGeom>
              <a:blipFill rotWithShape="1"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712485" y="1881468"/>
            <a:ext cx="643350" cy="559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1643408" y="188518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8" y="1885187"/>
                <a:ext cx="1438751" cy="642612"/>
              </a:xfrm>
              <a:prstGeom prst="rect">
                <a:avLst/>
              </a:prstGeom>
              <a:blipFill rotWithShape="1">
                <a:blip r:embed="rId3"/>
                <a:stretch>
                  <a:fillRect l="-678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1643407" y="2527799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21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28</m:t>
                                </m:r>
                              </m:den>
                            </m:f>
                            <m: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28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7" y="2527799"/>
                <a:ext cx="1438751" cy="642612"/>
              </a:xfrm>
              <a:prstGeom prst="rect">
                <a:avLst/>
              </a:prstGeom>
              <a:blipFill rotWithShape="1">
                <a:blip r:embed="rId4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1643406" y="317041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6" y="3170411"/>
                <a:ext cx="1438751" cy="642612"/>
              </a:xfrm>
              <a:prstGeom prst="rect">
                <a:avLst/>
              </a:prstGeom>
              <a:blipFill rotWithShape="1">
                <a:blip r:embed="rId5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5969055" y="1238792"/>
                <a:ext cx="1692296" cy="64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box>
                      <m:box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box>
                          <m:box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55" y="1238792"/>
                <a:ext cx="1692296" cy="642676"/>
              </a:xfrm>
              <a:prstGeom prst="rect">
                <a:avLst/>
              </a:prstGeom>
              <a:blipFill rotWithShape="1">
                <a:blip r:embed="rId7"/>
                <a:stretch>
                  <a:fillRect l="-539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5822382" y="1881468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6521063" y="1885187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m:rPr>
                                <m:brk m:alnAt="63"/>
                              </m:r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063" y="1885187"/>
                <a:ext cx="1438751" cy="642612"/>
              </a:xfrm>
              <a:prstGeom prst="rect">
                <a:avLst/>
              </a:prstGeom>
              <a:blipFill rotWithShape="1">
                <a:blip r:embed="rId8"/>
                <a:stretch>
                  <a:fillRect l="-678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6521062" y="2531518"/>
                <a:ext cx="1679783" cy="647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400" b="1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den>
                            </m:f>
                            <m:r>
                              <m:rPr>
                                <m:brk m:alnAt="63"/>
                              </m:r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box>
                              <m:box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CN" sz="2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2400" b="1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altLang="zh-CN" sz="2400" b="1" i="0" smtClean="0">
                                        <a:solidFill>
                                          <a:srgbClr val="FF0000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062" y="2531518"/>
                <a:ext cx="1679783" cy="647037"/>
              </a:xfrm>
              <a:prstGeom prst="rect">
                <a:avLst/>
              </a:prstGeom>
              <a:blipFill rotWithShape="1">
                <a:blip r:embed="rId9"/>
                <a:stretch>
                  <a:fillRect l="-5818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6521061" y="3170411"/>
                <a:ext cx="1438751" cy="642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box>
                          <m:box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zh-CN" sz="2400" b="1" i="0" smtClean="0">
                                    <a:solidFill>
                                      <a:srgbClr val="FF0000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den>
                            </m:f>
                          </m:e>
                        </m:box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061" y="3170411"/>
                <a:ext cx="1438751" cy="642612"/>
              </a:xfrm>
              <a:prstGeom prst="rect">
                <a:avLst/>
              </a:prstGeom>
              <a:blipFill rotWithShape="1">
                <a:blip r:embed="rId10"/>
                <a:stretch>
                  <a:fillRect l="-678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/>
          <p:cNvSpPr txBox="1"/>
          <p:nvPr/>
        </p:nvSpPr>
        <p:spPr>
          <a:xfrm>
            <a:off x="3375775" y="1329297"/>
            <a:ext cx="186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+ 0.8=1.2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228832" y="1855916"/>
            <a:ext cx="6433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解：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3954580" y="1948248"/>
                <a:ext cx="1867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=1.2</a:t>
                </a:r>
                <a:r>
                  <a:rPr lang="en-US" altLang="zh-CN" sz="24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zh-CN" sz="24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0.8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580" y="1948248"/>
                <a:ext cx="1867802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5229" t="-12000" r="-3922" b="-29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35"/>
          <p:cNvSpPr txBox="1"/>
          <p:nvPr/>
        </p:nvSpPr>
        <p:spPr>
          <a:xfrm>
            <a:off x="3954580" y="2421002"/>
            <a:ext cx="1867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91025" y="2893756"/>
            <a:ext cx="145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=0.4÷4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81499" y="3366511"/>
            <a:ext cx="145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031505" y="475634"/>
                <a:ext cx="7597309" cy="312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水的循环在自然界中发挥着重要作用。某林区降水总量的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会蒸发，返回大气，其余的水被森林吸收或渗透到地下。渗透到地下的水比蒸发掉的</a:t>
                </a:r>
                <a:endParaRPr lang="en-US" altLang="zh-CN" sz="2400" b="1" dirty="0" smtClean="0">
                  <a:latin typeface="Times New Roman" pitchFamily="18" charset="0"/>
                  <a:ea typeface="宋体" panose="02010600030101010101" pitchFamily="2" charset="-122"/>
                </a:endParaRPr>
              </a:p>
              <a:p>
                <a:pPr latinLnBrk="1"/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水少，少的部分占降水总量的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。</a:t>
                </a:r>
                <a:endParaRPr lang="en-US" altLang="zh-CN" sz="2400" b="1" dirty="0" smtClean="0">
                  <a:latin typeface="Times New Roman" pitchFamily="18" charset="0"/>
                  <a:ea typeface="宋体" panose="02010600030101010101" pitchFamily="2" charset="-122"/>
                </a:endParaRPr>
              </a:p>
              <a:p>
                <a:pPr latinLnBrk="1"/>
                <a:r>
                  <a:rPr lang="en-US" altLang="zh-CN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(1)</a:t>
                </a:r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被森林吸收的和渗透到地下的</a:t>
                </a:r>
                <a:endParaRPr lang="en-US" altLang="zh-CN" sz="2400" b="1" dirty="0" smtClean="0">
                  <a:latin typeface="Times New Roman" pitchFamily="18" charset="0"/>
                  <a:ea typeface="宋体" panose="02010600030101010101" pitchFamily="2" charset="-122"/>
                </a:endParaRPr>
              </a:p>
              <a:p>
                <a:pPr latinLnBrk="1"/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水量之和共占降水总量的几分之几？</a:t>
                </a:r>
                <a:endParaRPr lang="en-US" altLang="zh-CN" sz="2400" b="1" dirty="0" smtClean="0">
                  <a:latin typeface="Times New Roman" pitchFamily="18" charset="0"/>
                  <a:ea typeface="宋体" panose="02010600030101010101" pitchFamily="2" charset="-122"/>
                </a:endParaRPr>
              </a:p>
              <a:p>
                <a:pPr latinLnBrk="1"/>
                <a:r>
                  <a:rPr lang="en-US" altLang="zh-CN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(2)</a:t>
                </a:r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渗透到地下的水量占降水总量的几分之几？</a:t>
                </a:r>
                <a:endParaRPr lang="zh-CN" altLang="en-US" sz="2400" b="1" dirty="0">
                  <a:latin typeface="Times New Roman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05" y="475634"/>
                <a:ext cx="7597309" cy="3123868"/>
              </a:xfrm>
              <a:prstGeom prst="rect">
                <a:avLst/>
              </a:prstGeom>
              <a:blipFill rotWithShape="1">
                <a:blip r:embed="rId2"/>
                <a:stretch>
                  <a:fillRect l="-1204" t="-1563" r="-722" b="-3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683" y="1543145"/>
            <a:ext cx="2752381" cy="1523810"/>
          </a:xfrm>
          <a:prstGeom prst="round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662717" y="3656104"/>
                <a:ext cx="917595" cy="684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17" y="3656104"/>
                <a:ext cx="917595" cy="684803"/>
              </a:xfrm>
              <a:prstGeom prst="rect">
                <a:avLst/>
              </a:prstGeom>
              <a:blipFill rotWithShape="0">
                <a:blip r:embed="rId4"/>
                <a:stretch>
                  <a:fillRect l="-10667"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487320" y="3656104"/>
                <a:ext cx="917595" cy="684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zh-CN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320" y="3656104"/>
                <a:ext cx="917595" cy="684803"/>
              </a:xfrm>
              <a:prstGeom prst="rect">
                <a:avLst/>
              </a:prstGeom>
              <a:blipFill rotWithShape="0">
                <a:blip r:embed="rId5"/>
                <a:stretch>
                  <a:fillRect l="-993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11524" y="3813839"/>
                <a:ext cx="5065701" cy="10541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答：被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森林吸收的和渗透到地下的</a:t>
                </a:r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latinLnBrk="1"/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 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水量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之和共占降水总量的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24" y="3813839"/>
                <a:ext cx="5065701" cy="1054135"/>
              </a:xfrm>
              <a:prstGeom prst="rect">
                <a:avLst/>
              </a:prstGeom>
              <a:blipFill rotWithShape="0">
                <a:blip r:embed="rId6"/>
                <a:stretch>
                  <a:fillRect l="-1925" t="-4624" b="-17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6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39617" y="783749"/>
            <a:ext cx="3894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</a:rPr>
              <a:t>1.</a:t>
            </a:r>
            <a:r>
              <a:rPr lang="zh-CN" altLang="zh-CN" sz="3200" b="1" dirty="0">
                <a:latin typeface="Times New Roman" pitchFamily="18" charset="0"/>
                <a:ea typeface="楷体" panose="02010609060101010101" pitchFamily="49" charset="-122"/>
              </a:rPr>
              <a:t>异分母分数加减法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793112" y="1676427"/>
                <a:ext cx="1181734" cy="6470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chemeClr val="tx1"/>
                    </a:solidFill>
                  </a:rPr>
                  <a:t> </a:t>
                </a:r>
                <a:endPara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12" y="1676427"/>
                <a:ext cx="1181734" cy="647037"/>
              </a:xfrm>
              <a:prstGeom prst="rect">
                <a:avLst/>
              </a:prstGeom>
              <a:blipFill rotWithShape="0">
                <a:blip r:embed="rId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792813" y="1715036"/>
                <a:ext cx="1433406" cy="646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3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4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813" y="1715036"/>
                <a:ext cx="1433406" cy="646844"/>
              </a:xfrm>
              <a:prstGeom prst="rect">
                <a:avLst/>
              </a:prstGeom>
              <a:blipFill rotWithShape="0">
                <a:blip r:embed="rId3"/>
                <a:stretch>
                  <a:fillRect l="-6383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043241" y="1730315"/>
                <a:ext cx="744114" cy="642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7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14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41" y="1730315"/>
                <a:ext cx="744114" cy="642612"/>
              </a:xfrm>
              <a:prstGeom prst="rect">
                <a:avLst/>
              </a:prstGeom>
              <a:blipFill rotWithShape="0">
                <a:blip r:embed="rId4"/>
                <a:stretch>
                  <a:fillRect l="-1229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连接符 8"/>
          <p:cNvCxnSpPr/>
          <p:nvPr/>
        </p:nvCxnSpPr>
        <p:spPr>
          <a:xfrm>
            <a:off x="3457008" y="1863104"/>
            <a:ext cx="214928" cy="193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457008" y="2174233"/>
            <a:ext cx="214928" cy="193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592506" y="154756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32377" y="21898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774243" y="1778394"/>
                <a:ext cx="744114" cy="6419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243" y="1778394"/>
                <a:ext cx="744114" cy="641907"/>
              </a:xfrm>
              <a:prstGeom prst="rect">
                <a:avLst/>
              </a:prstGeom>
              <a:blipFill rotWithShape="0">
                <a:blip r:embed="rId5"/>
                <a:stretch>
                  <a:fillRect l="-1229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5184805" y="1683068"/>
                <a:ext cx="1367879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805" y="1683068"/>
                <a:ext cx="1367879" cy="6848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6108243" y="1689558"/>
                <a:ext cx="169025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243" y="1689558"/>
                <a:ext cx="1690252" cy="6848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="" xmlns:a16="http://schemas.microsoft.com/office/drawing/2014/main" id="{B8688332-A274-448E-B87E-B344662F82AF}"/>
                  </a:ext>
                </a:extLst>
              </p:cNvPr>
              <p:cNvSpPr/>
              <p:nvPr/>
            </p:nvSpPr>
            <p:spPr>
              <a:xfrm>
                <a:off x="7453748" y="1677077"/>
                <a:ext cx="1690252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688332-A274-448E-B87E-B344662F82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748" y="1677077"/>
                <a:ext cx="1690252" cy="684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4"/>
          <p:cNvGrpSpPr/>
          <p:nvPr/>
        </p:nvGrpSpPr>
        <p:grpSpPr bwMode="auto">
          <a:xfrm>
            <a:off x="1425115" y="2830171"/>
            <a:ext cx="5112000" cy="1944217"/>
            <a:chOff x="2756386" y="1091504"/>
            <a:chExt cx="2696560" cy="1249006"/>
          </a:xfrm>
          <a:noFill/>
        </p:grpSpPr>
        <p:sp>
          <p:nvSpPr>
            <p:cNvPr id="18" name="云形标注 82"/>
            <p:cNvSpPr>
              <a:spLocks noChangeArrowheads="1"/>
            </p:cNvSpPr>
            <p:nvPr/>
          </p:nvSpPr>
          <p:spPr bwMode="auto">
            <a:xfrm>
              <a:off x="2756386" y="1091504"/>
              <a:ext cx="2696560" cy="1249006"/>
            </a:xfrm>
            <a:prstGeom prst="cloudCallout">
              <a:avLst>
                <a:gd name="adj1" fmla="val 54338"/>
                <a:gd name="adj2" fmla="val 27810"/>
              </a:avLst>
            </a:prstGeom>
            <a:grpFill/>
            <a:ln w="19050" algn="ctr">
              <a:solidFill>
                <a:srgbClr val="4BD0FF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2882672" y="1264432"/>
              <a:ext cx="2487671" cy="8502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异分母分数加减法的计算方法</a:t>
              </a:r>
              <a:r>
                <a:rPr lang="en-US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: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先通分</a:t>
              </a:r>
              <a:r>
                <a:rPr lang="en-US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把异分母分数化成分母相同的分数</a:t>
              </a:r>
              <a:r>
                <a:rPr lang="en-US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再按照同分母分数相加减的方法进行计算</a:t>
              </a:r>
              <a:r>
                <a:rPr lang="en-US" altLang="zh-CN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,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结果能约分的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要约成</a:t>
              </a:r>
              <a:r>
                <a:rPr lang="zh-CN" altLang="en-US" sz="20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最简分数</a:t>
              </a:r>
              <a:r>
                <a:rPr lang="zh-CN" altLang="en-US" sz="20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29981" y="3411556"/>
            <a:ext cx="1044000" cy="15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1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45813" y="387761"/>
            <a:ext cx="405578" cy="523220"/>
            <a:chOff x="152631" y="723992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9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031505" y="475634"/>
                <a:ext cx="7597309" cy="312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水的循环在自然界中发挥着重要作用。某林区降水总量的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会蒸发，返回大气，其余的水被森林吸收或渗透到地下。渗透到地下的水比蒸发掉的</a:t>
                </a:r>
                <a:endParaRPr lang="en-US" altLang="zh-CN" sz="2400" b="1" dirty="0" smtClean="0">
                  <a:latin typeface="Times New Roman" pitchFamily="18" charset="0"/>
                  <a:ea typeface="宋体" panose="02010600030101010101" pitchFamily="2" charset="-122"/>
                </a:endParaRPr>
              </a:p>
              <a:p>
                <a:pPr latinLnBrk="1"/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水少，少的部分占降水总量的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。</a:t>
                </a:r>
                <a:endParaRPr lang="en-US" altLang="zh-CN" sz="2400" b="1" dirty="0" smtClean="0">
                  <a:latin typeface="Times New Roman" pitchFamily="18" charset="0"/>
                  <a:ea typeface="宋体" panose="02010600030101010101" pitchFamily="2" charset="-122"/>
                </a:endParaRPr>
              </a:p>
              <a:p>
                <a:pPr latinLnBrk="1"/>
                <a:r>
                  <a:rPr lang="en-US" altLang="zh-CN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(1)</a:t>
                </a:r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被森林吸收的和渗透到地下的</a:t>
                </a:r>
                <a:endParaRPr lang="en-US" altLang="zh-CN" sz="2400" b="1" dirty="0" smtClean="0">
                  <a:latin typeface="Times New Roman" pitchFamily="18" charset="0"/>
                  <a:ea typeface="宋体" panose="02010600030101010101" pitchFamily="2" charset="-122"/>
                </a:endParaRPr>
              </a:p>
              <a:p>
                <a:pPr latinLnBrk="1"/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水量之和共占降水总量的几分之几？</a:t>
                </a:r>
                <a:endParaRPr lang="en-US" altLang="zh-CN" sz="2400" b="1" dirty="0" smtClean="0">
                  <a:latin typeface="Times New Roman" pitchFamily="18" charset="0"/>
                  <a:ea typeface="宋体" panose="02010600030101010101" pitchFamily="2" charset="-122"/>
                </a:endParaRPr>
              </a:p>
              <a:p>
                <a:pPr latinLnBrk="1"/>
                <a:r>
                  <a:rPr lang="en-US" altLang="zh-CN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(2)</a:t>
                </a:r>
                <a:r>
                  <a:rPr lang="zh-CN" altLang="en-US" sz="2400" b="1" dirty="0" smtClean="0">
                    <a:latin typeface="Times New Roman" pitchFamily="18" charset="0"/>
                    <a:ea typeface="宋体" panose="02010600030101010101" pitchFamily="2" charset="-122"/>
                  </a:rPr>
                  <a:t>渗透到地下的水量占降水总量的几分之几？</a:t>
                </a:r>
                <a:endParaRPr lang="zh-CN" altLang="en-US" sz="2400" b="1" dirty="0">
                  <a:latin typeface="Times New Roman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05" y="475634"/>
                <a:ext cx="7597309" cy="3123868"/>
              </a:xfrm>
              <a:prstGeom prst="rect">
                <a:avLst/>
              </a:prstGeom>
              <a:blipFill rotWithShape="1">
                <a:blip r:embed="rId2"/>
                <a:stretch>
                  <a:fillRect l="-1204" t="-1563" r="-722" b="-3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683" y="1543145"/>
            <a:ext cx="2752381" cy="1523810"/>
          </a:xfrm>
          <a:prstGeom prst="round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132333" y="3570757"/>
                <a:ext cx="1372868" cy="788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333" y="3570757"/>
                <a:ext cx="1372868" cy="788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818767" y="3574591"/>
                <a:ext cx="2763517" cy="788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767" y="3574591"/>
                <a:ext cx="2763517" cy="788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564077" y="4281186"/>
                <a:ext cx="5741724" cy="68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答：渗透到地下的水量占降水总量的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zh-CN" altLang="en-US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77" y="4281186"/>
                <a:ext cx="5741724" cy="684803"/>
              </a:xfrm>
              <a:prstGeom prst="rect">
                <a:avLst/>
              </a:prstGeom>
              <a:blipFill rotWithShape="0">
                <a:blip r:embed="rId6"/>
                <a:stretch>
                  <a:fillRect l="-1699" r="-743"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45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75129" y="387761"/>
            <a:ext cx="546946" cy="523220"/>
            <a:chOff x="81947" y="723992"/>
            <a:chExt cx="546946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1947" y="723992"/>
              <a:ext cx="54694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10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051391" y="466843"/>
                <a:ext cx="7387759" cy="1213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先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算一算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再想一想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你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发现了什么规律</a:t>
                </a: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?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不用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计算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，</a:t>
                </a: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你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能直接得出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的结果吗</a:t>
                </a: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?</a:t>
                </a: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391" y="466843"/>
                <a:ext cx="7387759" cy="1213922"/>
              </a:xfrm>
              <a:prstGeom prst="rect">
                <a:avLst/>
              </a:prstGeom>
              <a:blipFill rotWithShape="1">
                <a:blip r:embed="rId2"/>
                <a:stretch>
                  <a:fillRect l="-1650" t="-5025" b="-3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45813" y="2064396"/>
                <a:ext cx="7416824" cy="271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>
                  <a:lnSpc>
                    <a:spcPts val="142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－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zh-CN" sz="2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3" y="2064396"/>
                <a:ext cx="7416824" cy="271869"/>
              </a:xfrm>
              <a:prstGeom prst="rect">
                <a:avLst/>
              </a:prstGeom>
              <a:blipFill rotWithShape="0">
                <a:blip r:embed="rId3"/>
                <a:stretch>
                  <a:fillRect t="-106818" b="-7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08343" y="1680765"/>
                <a:ext cx="1007139" cy="783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43" y="1680765"/>
                <a:ext cx="1007139" cy="783420"/>
              </a:xfrm>
              <a:prstGeom prst="rect">
                <a:avLst/>
              </a:prstGeom>
              <a:blipFill rotWithShape="0">
                <a:blip r:embed="rId4"/>
                <a:stretch>
                  <a:fillRect l="-12121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604934" y="1675154"/>
                <a:ext cx="1007139" cy="778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34" y="1675154"/>
                <a:ext cx="1007139" cy="778483"/>
              </a:xfrm>
              <a:prstGeom prst="rect">
                <a:avLst/>
              </a:prstGeom>
              <a:blipFill rotWithShape="0">
                <a:blip r:embed="rId5"/>
                <a:stretch>
                  <a:fillRect l="-12048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706063" y="1672685"/>
                <a:ext cx="1007139" cy="783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063" y="1672685"/>
                <a:ext cx="1007139" cy="783420"/>
              </a:xfrm>
              <a:prstGeom prst="rect">
                <a:avLst/>
              </a:prstGeom>
              <a:blipFill rotWithShape="0">
                <a:blip r:embed="rId6"/>
                <a:stretch>
                  <a:fillRect l="-12121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602654" y="1680669"/>
                <a:ext cx="1007139" cy="783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654" y="1680669"/>
                <a:ext cx="1007139" cy="783612"/>
              </a:xfrm>
              <a:prstGeom prst="rect">
                <a:avLst/>
              </a:prstGeom>
              <a:blipFill rotWithShape="0">
                <a:blip r:embed="rId7"/>
                <a:stretch>
                  <a:fillRect l="-12121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组合 1"/>
          <p:cNvGrpSpPr/>
          <p:nvPr/>
        </p:nvGrpSpPr>
        <p:grpSpPr>
          <a:xfrm>
            <a:off x="1187694" y="2578138"/>
            <a:ext cx="7169485" cy="1555558"/>
            <a:chOff x="1122075" y="2559088"/>
            <a:chExt cx="7169485" cy="1555558"/>
          </a:xfrm>
        </p:grpSpPr>
        <p:sp>
          <p:nvSpPr>
            <p:cNvPr id="14" name="矩形 13"/>
            <p:cNvSpPr/>
            <p:nvPr/>
          </p:nvSpPr>
          <p:spPr>
            <a:xfrm>
              <a:off x="1321939" y="2719896"/>
              <a:ext cx="6840000" cy="1260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从上面的计算中可以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发现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被减数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和减数的分子都是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，分母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是两个相邻的自然数</a:t>
              </a:r>
              <a:r>
                <a:rPr lang="en-US" altLang="zh-CN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(0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除外</a:t>
              </a:r>
              <a:r>
                <a:rPr lang="en-US" altLang="zh-CN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，其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差的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分子是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，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分母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是这两个相邻的自然数的乘积</a:t>
              </a: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15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190701" y="2615287"/>
              <a:ext cx="7056000" cy="1480386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1122075" y="25590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7986028" y="3809114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953699" y="4170922"/>
                <a:ext cx="955711" cy="684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zh-CN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方正书宋_GBK" panose="03000509000000000000" pitchFamily="65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99" y="4170922"/>
                <a:ext cx="955711" cy="684739"/>
              </a:xfrm>
              <a:prstGeom prst="rect">
                <a:avLst/>
              </a:prstGeom>
              <a:blipFill rotWithShape="0">
                <a:blip r:embed="rId8"/>
                <a:stretch>
                  <a:fillRect b="-2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850655" y="4176519"/>
                <a:ext cx="1007139" cy="68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655" y="4176519"/>
                <a:ext cx="1007139" cy="684739"/>
              </a:xfrm>
              <a:prstGeom prst="rect">
                <a:avLst/>
              </a:prstGeom>
              <a:blipFill rotWithShape="0">
                <a:blip r:embed="rId9"/>
                <a:stretch>
                  <a:fillRect l="-9697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4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1796" y="2347223"/>
            <a:ext cx="1296000" cy="124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48519" y="551798"/>
                <a:ext cx="7809226" cy="12093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打同一篇稿子，王叔叔需要用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时，李叔叔需要用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0.2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时。谁打字的速度快一些？</a:t>
                </a:r>
                <a:endParaRPr lang="en-US" altLang="zh-CN" sz="28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19" y="551798"/>
                <a:ext cx="7809226" cy="1209370"/>
              </a:xfrm>
              <a:prstGeom prst="rect">
                <a:avLst/>
              </a:prstGeom>
              <a:blipFill rotWithShape="1">
                <a:blip r:embed="rId3"/>
                <a:stretch>
                  <a:fillRect l="-1639" b="-141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组合 4"/>
          <p:cNvGrpSpPr>
            <a:grpSpLocks/>
          </p:cNvGrpSpPr>
          <p:nvPr/>
        </p:nvGrpSpPr>
        <p:grpSpPr bwMode="auto">
          <a:xfrm>
            <a:off x="4371975" y="2108200"/>
            <a:ext cx="2554131" cy="1252397"/>
            <a:chOff x="2530191" y="1068930"/>
            <a:chExt cx="2801537" cy="80456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云形标注 82"/>
            <p:cNvSpPr>
              <a:spLocks noChangeArrowheads="1"/>
            </p:cNvSpPr>
            <p:nvPr/>
          </p:nvSpPr>
          <p:spPr bwMode="auto">
            <a:xfrm>
              <a:off x="2530191" y="1068930"/>
              <a:ext cx="2801537" cy="804566"/>
            </a:xfrm>
            <a:prstGeom prst="cloudCallout">
              <a:avLst>
                <a:gd name="adj1" fmla="val 58527"/>
                <a:gd name="adj2" fmla="val 35165"/>
              </a:avLst>
            </a:prstGeom>
            <a:grp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3" name="矩形 4"/>
            <p:cNvSpPr>
              <a:spLocks noChangeArrowheads="1"/>
            </p:cNvSpPr>
            <p:nvPr/>
          </p:nvSpPr>
          <p:spPr bwMode="auto">
            <a:xfrm>
              <a:off x="2717864" y="1158120"/>
              <a:ext cx="2613863" cy="53385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</a:rPr>
                <a:t>先把分数化成小数，再比较。</a:t>
              </a:r>
              <a:endParaRPr lang="zh-CN" altLang="en-US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398513" y="1997566"/>
                <a:ext cx="2348720" cy="783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1÷6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0.167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13" y="1997566"/>
                <a:ext cx="2348720" cy="783420"/>
              </a:xfrm>
              <a:prstGeom prst="rect">
                <a:avLst/>
              </a:prstGeom>
              <a:blipFill rotWithShape="0">
                <a:blip r:embed="rId5"/>
                <a:stretch>
                  <a:fillRect r="-3886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550425" y="2847198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0.167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931912" y="3367333"/>
                <a:ext cx="1274708" cy="783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＜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0.2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912" y="3367333"/>
                <a:ext cx="1274708" cy="783420"/>
              </a:xfrm>
              <a:prstGeom prst="rect">
                <a:avLst/>
              </a:prstGeom>
              <a:blipFill rotWithShape="0">
                <a:blip r:embed="rId6"/>
                <a:stretch>
                  <a:fillRect r="-8612" b="-8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2320492" y="4147668"/>
            <a:ext cx="5325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答：王叔叔打字的速度快一些。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92690" y="683005"/>
            <a:ext cx="405578" cy="523220"/>
            <a:chOff x="152631" y="753655"/>
            <a:chExt cx="405578" cy="523220"/>
          </a:xfrm>
        </p:grpSpPr>
        <p:sp>
          <p:nvSpPr>
            <p:cNvPr id="12" name="椭圆 1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2517" y="75365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3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975814" y="574277"/>
                <a:ext cx="7720509" cy="1214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有两堆沙子，第一堆重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0.2 t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，第二堆比第一堆重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 t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。两堆沙子共重多少吨？</a:t>
                </a:r>
                <a:endParaRPr lang="en-US" altLang="zh-CN" sz="2800" b="1" dirty="0"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814" y="574277"/>
                <a:ext cx="7720509" cy="1214243"/>
              </a:xfrm>
              <a:prstGeom prst="rect">
                <a:avLst/>
              </a:prstGeom>
              <a:blipFill rotWithShape="1">
                <a:blip r:embed="rId2"/>
                <a:stretch>
                  <a:fillRect l="-1579" t="-6533" r="-552" b="-50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93688" y="1934267"/>
                <a:ext cx="2356735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3÷8=0.375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88" y="1934267"/>
                <a:ext cx="2356735" cy="783356"/>
              </a:xfrm>
              <a:prstGeom prst="rect">
                <a:avLst/>
              </a:prstGeom>
              <a:blipFill rotWithShape="0">
                <a:blip r:embed="rId3"/>
                <a:stretch>
                  <a:fillRect r="-3886" b="-85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802303" y="2717957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0.2+0.375=0.575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吨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5423267" y="1740707"/>
                <a:ext cx="1257075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.2</a:t>
                </a:r>
                <a:r>
                  <a:rPr lang="en-US" altLang="zh-C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267" y="1740707"/>
                <a:ext cx="1257075" cy="783356"/>
              </a:xfrm>
              <a:prstGeom prst="rect">
                <a:avLst/>
              </a:prstGeom>
              <a:blipFill rotWithShape="1">
                <a:blip r:embed="rId4"/>
                <a:stretch>
                  <a:fillRect l="-10194" b="-85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879028" y="2215139"/>
                <a:ext cx="3493447" cy="1128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吨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28" y="2215139"/>
                <a:ext cx="3493447" cy="1128963"/>
              </a:xfrm>
              <a:prstGeom prst="rect">
                <a:avLst/>
              </a:prstGeom>
              <a:blipFill rotWithShape="1">
                <a:blip r:embed="rId5"/>
                <a:stretch>
                  <a:fillRect b="-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893688" y="3813759"/>
            <a:ext cx="3052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答：两堆沙子共重</a:t>
            </a:r>
            <a:endParaRPr lang="en-US" altLang="zh-CN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pPr latinLnBrk="1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           0.775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吨。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4606495" y="4062153"/>
                <a:ext cx="4537505" cy="783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答：两堆沙子共重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吨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95" y="4062153"/>
                <a:ext cx="4537505" cy="783420"/>
              </a:xfrm>
              <a:prstGeom prst="rect">
                <a:avLst/>
              </a:prstGeom>
              <a:blipFill rotWithShape="1">
                <a:blip r:embed="rId6"/>
                <a:stretch>
                  <a:fillRect l="-2823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/>
          <p:cNvCxnSpPr/>
          <p:nvPr/>
        </p:nvCxnSpPr>
        <p:spPr>
          <a:xfrm>
            <a:off x="4400170" y="1882483"/>
            <a:ext cx="0" cy="288538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599514" y="585169"/>
            <a:ext cx="405578" cy="523220"/>
            <a:chOff x="152631" y="753655"/>
            <a:chExt cx="405578" cy="523220"/>
          </a:xfrm>
        </p:grpSpPr>
        <p:sp>
          <p:nvSpPr>
            <p:cNvPr id="11" name="椭圆 1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2517" y="75365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802303" y="3285144"/>
            <a:ext cx="3382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0.2+0.575=0.775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吨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4933617" y="3049082"/>
                <a:ext cx="3493447" cy="1128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altLang="zh-CN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吨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617" y="3049082"/>
                <a:ext cx="3493447" cy="1128963"/>
              </a:xfrm>
              <a:prstGeom prst="rect">
                <a:avLst/>
              </a:prstGeom>
              <a:blipFill rotWithShape="1">
                <a:blip r:embed="rId7"/>
                <a:stretch>
                  <a:fillRect r="-8726" b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8" grpId="0"/>
      <p:bldP spid="30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51774"/>
            <a:ext cx="7776864" cy="2836200"/>
          </a:xfrm>
          <a:prstGeom prst="rect">
            <a:avLst/>
          </a:prstGeom>
        </p:spPr>
      </p:pic>
      <p:sp>
        <p:nvSpPr>
          <p:cNvPr id="18" name="矩形 4"/>
          <p:cNvSpPr>
            <a:spLocks noChangeArrowheads="1"/>
          </p:cNvSpPr>
          <p:nvPr/>
        </p:nvSpPr>
        <p:spPr bwMode="auto">
          <a:xfrm flipH="1">
            <a:off x="921224" y="1882458"/>
            <a:ext cx="7344000" cy="24868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异分母分数加减法：</a:t>
            </a:r>
            <a:endParaRPr lang="en-US" altLang="zh-CN" b="1" dirty="0" smtClean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CN" altLang="en-US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先通分</a:t>
            </a:r>
            <a:r>
              <a:rPr lang="zh-CN" altLang="en-US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，把异分母分数化成分母相同的</a:t>
            </a:r>
            <a:r>
              <a:rPr lang="zh-CN" altLang="en-US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分数，再</a:t>
            </a:r>
            <a:r>
              <a:rPr lang="zh-CN" altLang="en-US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按照同分母分数相加减的方法进行</a:t>
            </a:r>
            <a:r>
              <a:rPr lang="zh-CN" altLang="en-US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计算，结果</a:t>
            </a:r>
            <a:r>
              <a:rPr lang="zh-CN" altLang="en-US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能约分的要约成最简分数</a:t>
            </a:r>
            <a:r>
              <a:rPr lang="zh-CN" altLang="en-US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zh-CN" altLang="en-US" b="1" dirty="0">
              <a:solidFill>
                <a:srgbClr val="0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51426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000" y="1753200"/>
            <a:ext cx="7776000" cy="28358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62169" y="2014768"/>
            <a:ext cx="73440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分数加减混合运算的运算顺序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与整数加减混合运算的运算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顺序相同。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62169" y="3171629"/>
            <a:ext cx="7344000" cy="9720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整数加法的运算律和减法的运算性质对于分数加减法同样适用。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27265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000" y="1753200"/>
            <a:ext cx="7776000" cy="28358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34873" y="1906656"/>
            <a:ext cx="7344000" cy="23040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</a:rPr>
              <a:t>小数化成分数的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</a:rPr>
              <a:t>方法：</a:t>
            </a:r>
            <a:endParaRPr lang="zh-CN" altLang="en-US" sz="2800" b="1" dirty="0">
              <a:latin typeface="Times New Roman" pitchFamily="18" charset="0"/>
              <a:ea typeface="楷体" pitchFamily="49" charset="-122"/>
            </a:endParaRP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</a:rPr>
              <a:t>根据小数的意义，原来有几位小数，就在</a:t>
            </a:r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</a:rPr>
              <a:t>1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</a:rPr>
              <a:t>后面写几个零做分母，把原来的小数去掉小数点做分子。能约分的要约成最简分数。</a:t>
            </a:r>
            <a:endParaRPr lang="zh-CN" altLang="en-US" sz="2800" b="1" dirty="0">
              <a:latin typeface="Times New Roman" pitchFamily="18" charset="0"/>
              <a:ea typeface="楷体" pitchFamily="49" charset="-12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1037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000" y="1753200"/>
            <a:ext cx="7776000" cy="283588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34872" y="1927128"/>
            <a:ext cx="7344000" cy="23144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</a:rPr>
              <a:t>分数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</a:rPr>
              <a:t>化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</a:rPr>
              <a:t>成小数</a:t>
            </a:r>
            <a:r>
              <a:rPr lang="zh-CN" altLang="en-US" sz="2800" b="1" dirty="0">
                <a:latin typeface="Times New Roman" pitchFamily="18" charset="0"/>
                <a:ea typeface="楷体" pitchFamily="49" charset="-122"/>
              </a:rPr>
              <a:t>的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</a:rPr>
              <a:t>方法：</a:t>
            </a:r>
            <a:endParaRPr lang="zh-CN" altLang="en-US" sz="2800" b="1" dirty="0">
              <a:latin typeface="Times New Roman" pitchFamily="18" charset="0"/>
              <a:ea typeface="楷体" pitchFamily="49" charset="-122"/>
            </a:endParaRPr>
          </a:p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zh-CN" altLang="en-US" sz="2800" b="1" dirty="0">
                <a:latin typeface="Times New Roman" pitchFamily="18" charset="0"/>
                <a:ea typeface="楷体" pitchFamily="49" charset="-122"/>
              </a:rPr>
              <a:t>根据分数与除法的关系，用分子除以分母。除不尽时，可根据需要按“四舍五入”法保留几位小数。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9433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=""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2470" y="1769032"/>
            <a:ext cx="4680520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教材练习一中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选取；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3200" b="1" dirty="0">
                <a:latin typeface="宋体" pitchFamily="2" charset="-122"/>
                <a:ea typeface="宋体" pitchFamily="2" charset="-122"/>
              </a:rPr>
              <a:t>2.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18030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2222" y="1384437"/>
            <a:ext cx="3131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异</a:t>
            </a:r>
            <a:r>
              <a:rPr lang="zh-CN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分母分数加减法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9196" y="2318118"/>
            <a:ext cx="615553" cy="1863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r>
              <a:rPr lang="zh-CN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加减法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2222" y="2854779"/>
            <a:ext cx="3131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r>
              <a:rPr lang="zh-CN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zh-CN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减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混合运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</a:t>
            </a:r>
          </a:p>
        </p:txBody>
      </p:sp>
      <p:sp>
        <p:nvSpPr>
          <p:cNvPr id="5" name="矩形 4"/>
          <p:cNvSpPr/>
          <p:nvPr/>
        </p:nvSpPr>
        <p:spPr>
          <a:xfrm>
            <a:off x="1242222" y="4255565"/>
            <a:ext cx="3131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与小数的互化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943572" y="1635879"/>
            <a:ext cx="252000" cy="2952000"/>
          </a:xfrm>
          <a:prstGeom prst="leftBrace">
            <a:avLst>
              <a:gd name="adj1" fmla="val 40227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74107" y="1045882"/>
            <a:ext cx="4278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通分，结果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能约分的要约成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最简分数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574" y="389148"/>
            <a:ext cx="1843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4000" b="1" spc="300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练习一</a:t>
            </a:r>
            <a:endParaRPr lang="zh-CN" altLang="en-US" sz="4000" b="1" spc="300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74107" y="2385419"/>
            <a:ext cx="3876264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运算</a:t>
            </a: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顺序与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整数相同</a:t>
            </a:r>
            <a:endParaRPr lang="en-US" altLang="zh-CN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整数运算律和运算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性质对于分数加减法同样适用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74106" y="3859695"/>
            <a:ext cx="2846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小数化成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分数</a:t>
            </a:r>
            <a:endParaRPr lang="en-US" altLang="zh-CN" sz="24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分数</a:t>
            </a:r>
            <a:r>
              <a:rPr lang="zh-CN" altLang="en-US" sz="24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化成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小数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257300" y="548440"/>
            <a:ext cx="3894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</a:rPr>
              <a:t>2.</a:t>
            </a:r>
            <a:r>
              <a:rPr lang="zh-CN" altLang="zh-CN" sz="3200" b="1" dirty="0">
                <a:latin typeface="Times New Roman" pitchFamily="18" charset="0"/>
                <a:ea typeface="楷体" panose="02010609060101010101" pitchFamily="49" charset="-122"/>
              </a:rPr>
              <a:t>分数加减混合运算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0812B342-01FF-45C8-B0D9-1FC57B944175}"/>
                  </a:ext>
                </a:extLst>
              </p:cNvPr>
              <p:cNvSpPr txBox="1"/>
              <p:nvPr/>
            </p:nvSpPr>
            <p:spPr>
              <a:xfrm>
                <a:off x="2032414" y="1303693"/>
                <a:ext cx="1877437" cy="642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b="1" spc="300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8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12B342-01FF-45C8-B0D9-1FC57B94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14" y="1303693"/>
                <a:ext cx="1877437" cy="642676"/>
              </a:xfrm>
              <a:prstGeom prst="rect">
                <a:avLst/>
              </a:prstGeom>
              <a:blipFill rotWithShape="0">
                <a:blip r:embed="rId2"/>
                <a:stretch>
                  <a:fillRect l="-4870" r="-2597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9D49A2D4-6CBC-4433-8CE7-74A58D6F2161}"/>
                  </a:ext>
                </a:extLst>
              </p:cNvPr>
              <p:cNvSpPr txBox="1"/>
              <p:nvPr/>
            </p:nvSpPr>
            <p:spPr>
              <a:xfrm>
                <a:off x="1782538" y="2543745"/>
                <a:ext cx="1303562" cy="638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49A2D4-6CBC-4433-8CE7-74A58D6F2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38" y="2543745"/>
                <a:ext cx="1303562" cy="638573"/>
              </a:xfrm>
              <a:prstGeom prst="rect">
                <a:avLst/>
              </a:prstGeom>
              <a:blipFill rotWithShape="0">
                <a:blip r:embed="rId3"/>
                <a:stretch>
                  <a:fillRect l="-700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3DF533EA-5D43-472C-AA98-45ACCD4A9365}"/>
                  </a:ext>
                </a:extLst>
              </p:cNvPr>
              <p:cNvSpPr txBox="1"/>
              <p:nvPr/>
            </p:nvSpPr>
            <p:spPr>
              <a:xfrm>
                <a:off x="1782538" y="3095200"/>
                <a:ext cx="965329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F533EA-5D43-472C-AA98-45ACCD4A9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538" y="3095200"/>
                <a:ext cx="965329" cy="642805"/>
              </a:xfrm>
              <a:prstGeom prst="rect">
                <a:avLst/>
              </a:prstGeom>
              <a:blipFill rotWithShape="0">
                <a:blip r:embed="rId4"/>
                <a:stretch>
                  <a:fillRect l="-9434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0812B342-01FF-45C8-B0D9-1FC57B944175}"/>
                  </a:ext>
                </a:extLst>
              </p:cNvPr>
              <p:cNvSpPr txBox="1"/>
              <p:nvPr/>
            </p:nvSpPr>
            <p:spPr>
              <a:xfrm>
                <a:off x="1819214" y="1905897"/>
                <a:ext cx="2398413" cy="64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b="1" spc="300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24 </m:t>
                            </m:r>
                          </m:den>
                        </m:f>
                      </m:e>
                    </m:box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24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812B342-01FF-45C8-B0D9-1FC57B944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214" y="1905897"/>
                <a:ext cx="2398413" cy="642805"/>
              </a:xfrm>
              <a:prstGeom prst="rect">
                <a:avLst/>
              </a:prstGeom>
              <a:blipFill rotWithShape="0">
                <a:blip r:embed="rId5"/>
                <a:stretch>
                  <a:fillRect l="-3807" r="-1523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id="{797D93ED-9A7D-4CA0-9980-7653961917D1}"/>
                  </a:ext>
                </a:extLst>
              </p:cNvPr>
              <p:cNvSpPr txBox="1"/>
              <p:nvPr/>
            </p:nvSpPr>
            <p:spPr>
              <a:xfrm>
                <a:off x="4597959" y="1303693"/>
                <a:ext cx="2085827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spc="300" dirty="0" smtClean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6 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zh-CN" altLang="en-US" sz="2400" b="1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7D93ED-9A7D-4CA0-9980-765396191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959" y="1303693"/>
                <a:ext cx="2085827" cy="680699"/>
              </a:xfrm>
              <a:prstGeom prst="rect">
                <a:avLst/>
              </a:prstGeom>
              <a:blipFill rotWithShape="0">
                <a:blip r:embed="rId6"/>
                <a:stretch>
                  <a:fillRect r="-877" b="-6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id="{797D93ED-9A7D-4CA0-9980-7653961917D1}"/>
                  </a:ext>
                </a:extLst>
              </p:cNvPr>
              <p:cNvSpPr txBox="1"/>
              <p:nvPr/>
            </p:nvSpPr>
            <p:spPr>
              <a:xfrm>
                <a:off x="4320382" y="1973403"/>
                <a:ext cx="2640979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12 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m:rPr>
                                <m:nor/>
                              </m:rPr>
                              <a:rPr lang="en-US" altLang="zh-CN" sz="2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Times New Roman" panose="02020603050405020304" pitchFamily="18" charset="0"/>
                  </a:rPr>
                  <a:t>)</a:t>
                </a:r>
                <a:endPara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7D93ED-9A7D-4CA0-9980-765396191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82" y="1973403"/>
                <a:ext cx="2640979" cy="680699"/>
              </a:xfrm>
              <a:prstGeom prst="rect">
                <a:avLst/>
              </a:prstGeom>
              <a:blipFill rotWithShape="0">
                <a:blip r:embed="rId7"/>
                <a:stretch>
                  <a:fillRect r="-2771" b="-7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id="{797D93ED-9A7D-4CA0-9980-7653961917D1}"/>
                  </a:ext>
                </a:extLst>
              </p:cNvPr>
              <p:cNvSpPr txBox="1"/>
              <p:nvPr/>
            </p:nvSpPr>
            <p:spPr>
              <a:xfrm>
                <a:off x="4320382" y="2637177"/>
                <a:ext cx="1703223" cy="68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400" b="1" spc="3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12 </m:t>
                            </m:r>
                          </m:den>
                        </m:f>
                      </m:e>
                    </m:box>
                  </m:oMath>
                </a14:m>
                <a:endParaRPr lang="zh-CN" altLang="en-US" sz="2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97D93ED-9A7D-4CA0-9980-765396191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382" y="2637177"/>
                <a:ext cx="1703223" cy="680699"/>
              </a:xfrm>
              <a:prstGeom prst="rect">
                <a:avLst/>
              </a:prstGeom>
              <a:blipFill rotWithShape="0">
                <a:blip r:embed="rId8"/>
                <a:stretch>
                  <a:fillRect b="-72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819961" y="3220434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61" y="3220434"/>
                <a:ext cx="1957727" cy="6428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4">
            <a:extLst>
              <a:ext uri="{FF2B5EF4-FFF2-40B4-BE49-F238E27FC236}">
                <a16:creationId xmlns:a16="http://schemas.microsoft.com/office/drawing/2014/main" xmlns="" id="{EF51954A-874B-4B3F-B47A-8539D650E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992" y="3998892"/>
            <a:ext cx="6948000" cy="864000"/>
          </a:xfrm>
          <a:prstGeom prst="rect">
            <a:avLst/>
          </a:prstGeom>
          <a:solidFill>
            <a:srgbClr val="FAC14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分数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加减混合运算的运算顺序与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整数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加减混合运算的运算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顺序相同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0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4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292842" y="1068005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r>
                        <a:rPr lang="en-US" altLang="zh-CN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42" y="1068005"/>
                <a:ext cx="1957727" cy="6428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318077" y="1825512"/>
                <a:ext cx="2342598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400" b="1" i="0" spc="3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box>
                    <m:r>
                      <m:rPr>
                        <m:nor/>
                      </m:rPr>
                      <a:rPr lang="en-US" altLang="zh-CN" sz="2400" b="1" spc="3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box>
                      <m:boxPr>
                        <m:ctrlP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77" y="1825512"/>
                <a:ext cx="2342598" cy="6428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3292843" y="2448893"/>
                <a:ext cx="1080000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43" y="2448893"/>
                <a:ext cx="1080000" cy="6428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E9A51134-0239-4FFA-BD6A-7443316423FD}"/>
                  </a:ext>
                </a:extLst>
              </p:cNvPr>
              <p:cNvSpPr txBox="1"/>
              <p:nvPr/>
            </p:nvSpPr>
            <p:spPr>
              <a:xfrm>
                <a:off x="3318077" y="3168273"/>
                <a:ext cx="657552" cy="638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spc="6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zh-CN" alt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box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9A51134-0239-4FFA-BD6A-744331642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77" y="3168273"/>
                <a:ext cx="657552" cy="638445"/>
              </a:xfrm>
              <a:prstGeom prst="rect">
                <a:avLst/>
              </a:prstGeom>
              <a:blipFill rotWithShape="0">
                <a:blip r:embed="rId5"/>
                <a:stretch>
                  <a:fillRect l="-1388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1047925" y="1068005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25" y="1068005"/>
                <a:ext cx="1957727" cy="6428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953035" y="1825512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8 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35" y="1825512"/>
                <a:ext cx="1957727" cy="64280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685616" y="2468317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616" y="2468317"/>
                <a:ext cx="1957727" cy="6428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443237" y="3102630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37" y="3102630"/>
                <a:ext cx="1957727" cy="6428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5793346" y="1068005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  <m:r>
                        <m:rPr>
                          <m:nor/>
                        </m:rPr>
                        <a:rPr lang="en-US" altLang="zh-CN" sz="2400" b="1" spc="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box>
                        <m:boxPr>
                          <m:ctrlPr>
                            <a:rPr lang="zh-CN" altLang="en-US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346" y="1068005"/>
                <a:ext cx="1957727" cy="6428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5643491" y="1763396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box>
                            <m:boxPr>
                              <m:ctrlPr>
                                <a:rPr lang="zh-CN" alt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m:rPr>
                                  <m:brk m:alnAt="63"/>
                                </m:rPr>
                                <a:rPr lang="en-US" altLang="zh-CN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zh-C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altLang="zh-CN" sz="2400" b="1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 i="0" smtClean="0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2400" b="1">
                                      <a:solidFill>
                                        <a:srgbClr val="FF0000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nor/>
                            </m:rPr>
                            <a:rPr lang="en-US" altLang="zh-CN" sz="2400" b="1" spc="3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491" y="1763396"/>
                <a:ext cx="1957727" cy="642805"/>
              </a:xfrm>
              <a:prstGeom prst="rect">
                <a:avLst/>
              </a:prstGeom>
              <a:blipFill rotWithShape="0">
                <a:blip r:embed="rId11"/>
                <a:stretch>
                  <a:fillRect r="-9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5250570" y="2406201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400" b="1" spc="3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70" y="2406201"/>
                <a:ext cx="1957727" cy="6428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4973392" y="3579011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392" y="3579011"/>
                <a:ext cx="1957727" cy="64280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id="{0087638D-C586-46A5-B47C-6FD95B105C45}"/>
                  </a:ext>
                </a:extLst>
              </p:cNvPr>
              <p:cNvSpPr txBox="1"/>
              <p:nvPr/>
            </p:nvSpPr>
            <p:spPr>
              <a:xfrm>
                <a:off x="5250569" y="2974272"/>
                <a:ext cx="1957727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r>
                            <m:rPr>
                              <m:brk m:alnAt="63"/>
                            </m:r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box>
                      <m:box>
                        <m:boxPr>
                          <m:ctrlPr>
                            <a:rPr lang="zh-CN" altLang="en-US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altLang="zh-CN" sz="2400" b="1" spc="300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>
                                  <a:solidFill>
                                    <a:srgbClr val="FF0000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87638D-C586-46A5-B47C-6FD95B105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69" y="2974272"/>
                <a:ext cx="1957727" cy="64280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/>
          <p:cNvSpPr/>
          <p:nvPr/>
        </p:nvSpPr>
        <p:spPr>
          <a:xfrm>
            <a:off x="412420" y="416632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计算下面各式，能简算的要简算。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D9EB888-A8CC-47EC-8F72-E2970457311B}"/>
              </a:ext>
            </a:extLst>
          </p:cNvPr>
          <p:cNvGrpSpPr/>
          <p:nvPr/>
        </p:nvGrpSpPr>
        <p:grpSpPr>
          <a:xfrm>
            <a:off x="1054749" y="4307773"/>
            <a:ext cx="7203062" cy="538120"/>
            <a:chOff x="6109870" y="2541261"/>
            <a:chExt cx="8963077" cy="669603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ADD1F12A-297F-44DC-A1F9-DB653F1D621E}"/>
                </a:ext>
              </a:extLst>
            </p:cNvPr>
            <p:cNvSpPr/>
            <p:nvPr/>
          </p:nvSpPr>
          <p:spPr bwMode="auto">
            <a:xfrm>
              <a:off x="6109870" y="2551357"/>
              <a:ext cx="8959263" cy="659507"/>
            </a:xfrm>
            <a:prstGeom prst="rect">
              <a:avLst/>
            </a:prstGeom>
            <a:solidFill>
              <a:srgbClr val="F95647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11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1A9F3CC7-E42E-4013-91C4-D7FF968B09D8}"/>
                </a:ext>
              </a:extLst>
            </p:cNvPr>
            <p:cNvSpPr txBox="1"/>
            <p:nvPr/>
          </p:nvSpPr>
          <p:spPr>
            <a:xfrm>
              <a:off x="6203275" y="2541261"/>
              <a:ext cx="8869672" cy="627146"/>
            </a:xfrm>
            <a:prstGeom prst="rect">
              <a:avLst/>
            </a:prstGeom>
            <a:noFill/>
          </p:spPr>
          <p:txBody>
            <a:bodyPr wrap="none" lIns="72000" tIns="72000" rIns="72000" bIns="72000" anchor="b" anchorCtr="0">
              <a:no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整数加减法的运算律和性质对分数加减法同样适用。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7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6" grpId="0"/>
      <p:bldP spid="27" grpId="0"/>
      <p:bldP spid="28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624992" y="529581"/>
            <a:ext cx="3894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楷体" pitchFamily="49" charset="-122"/>
              </a:rPr>
              <a:t>3.</a:t>
            </a:r>
            <a:r>
              <a:rPr lang="zh-CN" altLang="zh-CN" sz="3200" b="1" dirty="0">
                <a:latin typeface="Times New Roman" pitchFamily="18" charset="0"/>
                <a:ea typeface="楷体" panose="02010609060101010101" pitchFamily="49" charset="-122"/>
              </a:rPr>
              <a:t>分数与小数的互化</a:t>
            </a:r>
            <a:endParaRPr lang="zh-CN" altLang="en-US" sz="3200" b="1" dirty="0">
              <a:latin typeface="Times New Roman" pitchFamily="18" charset="0"/>
              <a:ea typeface="楷体" panose="02010609060101010101" pitchFamily="49" charset="-122"/>
            </a:endParaRPr>
          </a:p>
        </p:txBody>
      </p:sp>
      <p:sp>
        <p:nvSpPr>
          <p:cNvPr id="5" name="任意多边形: 形状 80">
            <a:extLst>
              <a:ext uri="{FF2B5EF4-FFF2-40B4-BE49-F238E27FC236}">
                <a16:creationId xmlns:a16="http://schemas.microsoft.com/office/drawing/2014/main" xmlns="" id="{40D5A65F-58D3-4565-830C-3A235D2621AC}"/>
              </a:ext>
            </a:extLst>
          </p:cNvPr>
          <p:cNvSpPr>
            <a:spLocks/>
          </p:cNvSpPr>
          <p:nvPr/>
        </p:nvSpPr>
        <p:spPr bwMode="auto">
          <a:xfrm>
            <a:off x="-759471" y="1733569"/>
            <a:ext cx="18860" cy="19442"/>
          </a:xfrm>
          <a:custGeom>
            <a:avLst/>
            <a:gdLst>
              <a:gd name="T0" fmla="*/ 51 w 104"/>
              <a:gd name="T1" fmla="*/ 102 h 103"/>
              <a:gd name="T2" fmla="*/ 0 w 104"/>
              <a:gd name="T3" fmla="*/ 51 h 103"/>
              <a:gd name="T4" fmla="*/ 51 w 104"/>
              <a:gd name="T5" fmla="*/ 0 h 103"/>
              <a:gd name="T6" fmla="*/ 103 w 104"/>
              <a:gd name="T7" fmla="*/ 51 h 103"/>
              <a:gd name="T8" fmla="*/ 51 w 104"/>
              <a:gd name="T9" fmla="*/ 102 h 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103"/>
              <a:gd name="T17" fmla="*/ 104 w 104"/>
              <a:gd name="T18" fmla="*/ 103 h 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103">
                <a:moveTo>
                  <a:pt x="51" y="102"/>
                </a:moveTo>
                <a:cubicBezTo>
                  <a:pt x="23" y="102"/>
                  <a:pt x="0" y="79"/>
                  <a:pt x="0" y="51"/>
                </a:cubicBezTo>
                <a:cubicBezTo>
                  <a:pt x="0" y="22"/>
                  <a:pt x="23" y="0"/>
                  <a:pt x="51" y="0"/>
                </a:cubicBezTo>
                <a:cubicBezTo>
                  <a:pt x="80" y="0"/>
                  <a:pt x="103" y="22"/>
                  <a:pt x="103" y="51"/>
                </a:cubicBezTo>
                <a:cubicBezTo>
                  <a:pt x="103" y="79"/>
                  <a:pt x="80" y="102"/>
                  <a:pt x="51" y="10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sz="1100" spc="300">
              <a:solidFill>
                <a:schemeClr val="accent2"/>
              </a:solidFill>
              <a:latin typeface="Times New Roman" pitchFamily="18" charset="0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D9EB888-A8CC-47EC-8F72-E2970457311B}"/>
              </a:ext>
            </a:extLst>
          </p:cNvPr>
          <p:cNvGrpSpPr/>
          <p:nvPr/>
        </p:nvGrpSpPr>
        <p:grpSpPr>
          <a:xfrm>
            <a:off x="856834" y="1231531"/>
            <a:ext cx="7413279" cy="1692000"/>
            <a:chOff x="6109867" y="2551357"/>
            <a:chExt cx="9224660" cy="210542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ADD1F12A-297F-44DC-A1F9-DB653F1D621E}"/>
                </a:ext>
              </a:extLst>
            </p:cNvPr>
            <p:cNvSpPr/>
            <p:nvPr/>
          </p:nvSpPr>
          <p:spPr bwMode="auto">
            <a:xfrm>
              <a:off x="6109867" y="2551357"/>
              <a:ext cx="9138453" cy="2105425"/>
            </a:xfrm>
            <a:prstGeom prst="rect">
              <a:avLst/>
            </a:prstGeom>
            <a:solidFill>
              <a:srgbClr val="FAC14D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2400" b="1" spc="3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文本框 21">
              <a:extLst>
                <a:ext uri="{FF2B5EF4-FFF2-40B4-BE49-F238E27FC236}">
                  <a16:creationId xmlns:a16="http://schemas.microsoft.com/office/drawing/2014/main" xmlns="" id="{EECA1F6A-3B5C-458E-B3F4-281F3014B08D}"/>
                </a:ext>
              </a:extLst>
            </p:cNvPr>
            <p:cNvSpPr txBox="1"/>
            <p:nvPr/>
          </p:nvSpPr>
          <p:spPr>
            <a:xfrm>
              <a:off x="6240870" y="3203648"/>
              <a:ext cx="9093657" cy="1444767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spAutoFit/>
            </a:bodyPr>
            <a:lstStyle/>
            <a:p>
              <a:pPr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+mn-ea"/>
                  <a:sym typeface="+mn-lt"/>
                </a:rPr>
                <a:t>根据小数的意义，原来有几位小数，就在</a:t>
              </a:r>
              <a:r>
                <a:rPr lang="en-US" altLang="zh-CN" sz="2200" b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+mn-ea"/>
                  <a:sym typeface="+mn-lt"/>
                </a:rPr>
                <a:t>1</a:t>
              </a:r>
              <a:r>
                <a:rPr lang="zh-CN" altLang="en-US" sz="2200" b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+mn-ea"/>
                  <a:sym typeface="+mn-lt"/>
                </a:rPr>
                <a:t>后面写几个零做分母，把原来的小数去掉小数点做分子。能约分的要约成最简分数。</a:t>
              </a:r>
            </a:p>
          </p:txBody>
        </p:sp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xmlns="" id="{1A9F3CC7-E42E-4013-91C4-D7FF968B09D8}"/>
                </a:ext>
              </a:extLst>
            </p:cNvPr>
            <p:cNvSpPr txBox="1"/>
            <p:nvPr/>
          </p:nvSpPr>
          <p:spPr>
            <a:xfrm>
              <a:off x="6240871" y="2657420"/>
              <a:ext cx="3610543" cy="582352"/>
            </a:xfrm>
            <a:prstGeom prst="rect">
              <a:avLst/>
            </a:prstGeom>
            <a:noFill/>
          </p:spPr>
          <p:txBody>
            <a:bodyPr wrap="none" lIns="72000" tIns="72000" rIns="72000" bIns="72000" anchor="b" anchorCtr="0">
              <a:no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+mn-ea"/>
                  <a:sym typeface="+mn-lt"/>
                </a:rPr>
                <a:t>小数化成分数的方法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0D9EB888-A8CC-47EC-8F72-E2970457311B}"/>
              </a:ext>
            </a:extLst>
          </p:cNvPr>
          <p:cNvGrpSpPr/>
          <p:nvPr/>
        </p:nvGrpSpPr>
        <p:grpSpPr>
          <a:xfrm>
            <a:off x="856835" y="3170558"/>
            <a:ext cx="7344000" cy="1440000"/>
            <a:chOff x="6109868" y="2551357"/>
            <a:chExt cx="9138453" cy="179185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ADD1F12A-297F-44DC-A1F9-DB653F1D621E}"/>
                </a:ext>
              </a:extLst>
            </p:cNvPr>
            <p:cNvSpPr/>
            <p:nvPr/>
          </p:nvSpPr>
          <p:spPr bwMode="auto">
            <a:xfrm>
              <a:off x="6109868" y="2551357"/>
              <a:ext cx="9138453" cy="1791850"/>
            </a:xfrm>
            <a:prstGeom prst="rect">
              <a:avLst/>
            </a:prstGeom>
            <a:solidFill>
              <a:srgbClr val="F95647"/>
            </a:solidFill>
            <a:ln w="4127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sz="2400" b="1" spc="3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21">
              <a:extLst>
                <a:ext uri="{FF2B5EF4-FFF2-40B4-BE49-F238E27FC236}">
                  <a16:creationId xmlns:a16="http://schemas.microsoft.com/office/drawing/2014/main" xmlns="" id="{EECA1F6A-3B5C-458E-B3F4-281F3014B08D}"/>
                </a:ext>
              </a:extLst>
            </p:cNvPr>
            <p:cNvSpPr txBox="1"/>
            <p:nvPr/>
          </p:nvSpPr>
          <p:spPr>
            <a:xfrm>
              <a:off x="6240872" y="3271579"/>
              <a:ext cx="8959268" cy="1023490"/>
            </a:xfrm>
            <a:prstGeom prst="rect">
              <a:avLst/>
            </a:prstGeom>
            <a:noFill/>
          </p:spPr>
          <p:txBody>
            <a:bodyPr wrap="square" lIns="72000" tIns="72000" rIns="72000" bIns="72000" anchor="t" anchorCtr="0">
              <a:spAutoFit/>
            </a:bodyPr>
            <a:lstStyle/>
            <a:p>
              <a:pPr>
                <a:defRPr/>
              </a:pPr>
              <a:r>
                <a:rPr lang="zh-CN" altLang="en-US" sz="2200" b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+mn-ea"/>
                  <a:sym typeface="+mn-lt"/>
                </a:rPr>
                <a:t>根据分数与除法的关系，用分子除以分母。除不尽</a:t>
              </a:r>
              <a:r>
                <a:rPr lang="zh-CN" altLang="en-US" sz="2200" b="1" dirty="0" smtClean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+mn-ea"/>
                  <a:sym typeface="+mn-lt"/>
                </a:rPr>
                <a:t>时可</a:t>
              </a:r>
              <a:r>
                <a:rPr lang="zh-CN" altLang="en-US" sz="2200" b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+mn-ea"/>
                  <a:sym typeface="+mn-lt"/>
                </a:rPr>
                <a:t>根据需要按“四舍五入”法保留几位小数。</a:t>
              </a: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xmlns="" id="{1A9F3CC7-E42E-4013-91C4-D7FF968B09D8}"/>
                </a:ext>
              </a:extLst>
            </p:cNvPr>
            <p:cNvSpPr txBox="1"/>
            <p:nvPr/>
          </p:nvSpPr>
          <p:spPr>
            <a:xfrm>
              <a:off x="6240872" y="2648928"/>
              <a:ext cx="3610543" cy="582351"/>
            </a:xfrm>
            <a:prstGeom prst="rect">
              <a:avLst/>
            </a:prstGeom>
            <a:noFill/>
          </p:spPr>
          <p:txBody>
            <a:bodyPr wrap="none" lIns="72000" tIns="72000" rIns="72000" bIns="72000" anchor="b" anchorCtr="0">
              <a:no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+mn-ea"/>
                  <a:sym typeface="+mn-lt"/>
                </a:rPr>
                <a:t>分数化成小数的方法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85083" y="703679"/>
            <a:ext cx="826290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下面各组数的大小，说一说你是怎样比较的。</a:t>
            </a:r>
          </a:p>
        </p:txBody>
      </p:sp>
      <p:sp>
        <p:nvSpPr>
          <p:cNvPr id="4" name="椭圆 3"/>
          <p:cNvSpPr/>
          <p:nvPr/>
        </p:nvSpPr>
        <p:spPr>
          <a:xfrm>
            <a:off x="1478942" y="1796276"/>
            <a:ext cx="439420" cy="427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842412" y="1809611"/>
            <a:ext cx="439420" cy="427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520207" y="1786751"/>
            <a:ext cx="439420" cy="4273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9"/>
          <p:cNvSpPr txBox="1"/>
          <p:nvPr/>
        </p:nvSpPr>
        <p:spPr>
          <a:xfrm>
            <a:off x="1507200" y="1748651"/>
            <a:ext cx="5556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3856700" y="1748651"/>
            <a:ext cx="5556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8C50F5D-3F53-47FD-958D-3D14833BBC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1151282" y="2390032"/>
            <a:ext cx="229999" cy="26155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E34DBFEB-67C1-41F6-ADA1-2676E9122248}"/>
              </a:ext>
            </a:extLst>
          </p:cNvPr>
          <p:cNvSpPr/>
          <p:nvPr/>
        </p:nvSpPr>
        <p:spPr>
          <a:xfrm>
            <a:off x="902743" y="2608336"/>
            <a:ext cx="180370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spc="600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 b="1" spc="450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0.125</a:t>
            </a:r>
            <a:endParaRPr lang="en-US" altLang="zh-CN" sz="24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2B58F7D-D411-4FCF-8A87-90A37E394407}"/>
              </a:ext>
            </a:extLst>
          </p:cNvPr>
          <p:cNvSpPr/>
          <p:nvPr/>
        </p:nvSpPr>
        <p:spPr>
          <a:xfrm>
            <a:off x="902743" y="3086923"/>
            <a:ext cx="17443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0.125 </a:t>
            </a:r>
            <a:r>
              <a:rPr lang="en-US" altLang="zh-CN" sz="2400" b="1" spc="600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0.12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F26CB45-E910-4719-B061-C2F991051E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3483002" y="2390032"/>
            <a:ext cx="229999" cy="261558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34909571-7549-493B-9BAC-EE3B46596746}"/>
              </a:ext>
            </a:extLst>
          </p:cNvPr>
          <p:cNvSpPr/>
          <p:nvPr/>
        </p:nvSpPr>
        <p:spPr>
          <a:xfrm>
            <a:off x="3164067" y="2625257"/>
            <a:ext cx="162640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÷9 </a:t>
            </a:r>
            <a:r>
              <a:rPr lang="en-US" altLang="zh-CN" sz="2400" b="1" spc="450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0.11</a:t>
            </a:r>
            <a:endParaRPr lang="en-US" altLang="zh-CN" sz="2400" b="1" dirty="0">
              <a:solidFill>
                <a:srgbClr val="0066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911BD8C5-737E-4B49-AE75-E63ACCDED985}"/>
              </a:ext>
            </a:extLst>
          </p:cNvPr>
          <p:cNvSpPr/>
          <p:nvPr/>
        </p:nvSpPr>
        <p:spPr>
          <a:xfrm>
            <a:off x="3190517" y="3086922"/>
            <a:ext cx="15735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</a:t>
            </a:r>
            <a:r>
              <a:rPr lang="en-US" altLang="zh-CN" sz="2400" b="1" spc="600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spc="600" dirty="0" smtClean="0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4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0.08</a:t>
            </a:r>
            <a:endParaRPr lang="zh-CN" altLang="en-US" sz="2400" b="1" dirty="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096B6DE2-F62C-4A99-9510-C2ABB889569D}"/>
                  </a:ext>
                </a:extLst>
              </p:cNvPr>
              <p:cNvSpPr/>
              <p:nvPr/>
            </p:nvSpPr>
            <p:spPr>
              <a:xfrm>
                <a:off x="5198682" y="2414131"/>
                <a:ext cx="2199641" cy="684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1.22</a:t>
                </a:r>
                <a:r>
                  <a:rPr lang="en-US" altLang="zh-CN" sz="2400" b="1" spc="600" dirty="0" smtClean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b="1" i="1" spc="600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b="1" i="1" spc="60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22</m:t>
                            </m:r>
                            <m:r>
                              <a:rPr lang="en-US" altLang="zh-CN" sz="2400" b="1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altLang="zh-CN" sz="2400" b="1" i="0">
                                <a:solidFill>
                                  <a:srgbClr val="0066FF"/>
                                </a:solidFill>
                                <a:latin typeface="Times New Roman" panose="020206030504050203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 b="1" spc="60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61</m:t>
                        </m:r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6B6DE2-F62C-4A99-9510-C2ABB8895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82" y="2414131"/>
                <a:ext cx="2199641" cy="684803"/>
              </a:xfrm>
              <a:prstGeom prst="rect">
                <a:avLst/>
              </a:prstGeom>
              <a:blipFill rotWithShape="0">
                <a:blip r:embed="rId3"/>
                <a:stretch>
                  <a:fillRect l="-3878"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21958024-ED0A-4269-B663-4860B76F9451}"/>
                  </a:ext>
                </a:extLst>
              </p:cNvPr>
              <p:cNvSpPr/>
              <p:nvPr/>
            </p:nvSpPr>
            <p:spPr>
              <a:xfrm>
                <a:off x="5954934" y="3186521"/>
                <a:ext cx="1532792" cy="6848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 anchor="t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66FF"/>
                            </a:solidFill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61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a:rPr lang="en-US" altLang="zh-CN" sz="2400" b="1" i="1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400" b="1" spc="450" dirty="0">
                    <a:solidFill>
                      <a:srgbClr val="0066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＞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srgbClr val="0066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50 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rgbClr val="0066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958024-ED0A-4269-B663-4860B76F9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934" y="3186521"/>
                <a:ext cx="1532792" cy="684803"/>
              </a:xfrm>
              <a:prstGeom prst="rect">
                <a:avLst/>
              </a:prstGeom>
              <a:blipFill rotWithShape="0">
                <a:blip r:embed="rId4"/>
                <a:stretch>
                  <a:fillRect b="-3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EE107CA5-18E1-4CB8-8085-4B24AA848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>
            <a:off x="6081422" y="2283352"/>
            <a:ext cx="229999" cy="2615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4641EAA-4DE6-444D-81D1-B0F2A13579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3" t="6527" r="25098" b="86720"/>
          <a:stretch/>
        </p:blipFill>
        <p:spPr>
          <a:xfrm rot="17613588">
            <a:off x="7407302" y="2069992"/>
            <a:ext cx="229999" cy="261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6E3B119C-0D4D-446C-BD62-04FE03510424}"/>
                  </a:ext>
                </a:extLst>
              </p:cNvPr>
              <p:cNvSpPr txBox="1"/>
              <p:nvPr/>
            </p:nvSpPr>
            <p:spPr>
              <a:xfrm>
                <a:off x="7544144" y="1820088"/>
                <a:ext cx="723275" cy="646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CN" altLang="en-US" sz="24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CN" sz="24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5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en-US" altLang="zh-CN" sz="2400" b="1" i="0" smtClean="0">
                                  <a:solidFill>
                                    <a:srgbClr val="0066FF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E3B119C-0D4D-446C-BD62-04FE03510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144" y="1820088"/>
                <a:ext cx="723275" cy="6469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960490" y="1598473"/>
            <a:ext cx="1804225" cy="803910"/>
            <a:chOff x="1097168" y="3787053"/>
            <a:chExt cx="1804225" cy="803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5"/>
                <p:cNvSpPr txBox="1"/>
                <p:nvPr/>
              </p:nvSpPr>
              <p:spPr>
                <a:xfrm>
                  <a:off x="1097168" y="3787053"/>
                  <a:ext cx="536360" cy="803910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zh-CN" altLang="en-US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168" y="3787053"/>
                  <a:ext cx="536360" cy="8039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椭圆 24"/>
            <p:cNvSpPr/>
            <p:nvPr/>
          </p:nvSpPr>
          <p:spPr>
            <a:xfrm>
              <a:off x="1567585" y="3950897"/>
              <a:ext cx="540000" cy="540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2088350" y="3938805"/>
              <a:ext cx="8130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0.12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351235" y="1598473"/>
            <a:ext cx="1771821" cy="803910"/>
            <a:chOff x="1129573" y="3778585"/>
            <a:chExt cx="1771821" cy="803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5"/>
                <p:cNvSpPr txBox="1"/>
                <p:nvPr/>
              </p:nvSpPr>
              <p:spPr>
                <a:xfrm>
                  <a:off x="1129573" y="3778585"/>
                  <a:ext cx="536360" cy="803910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zh-CN" altLang="en-US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573" y="3778585"/>
                  <a:ext cx="536360" cy="8039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椭圆 28"/>
            <p:cNvSpPr/>
            <p:nvPr/>
          </p:nvSpPr>
          <p:spPr>
            <a:xfrm>
              <a:off x="1567585" y="3950897"/>
              <a:ext cx="540000" cy="540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088351" y="3938805"/>
              <a:ext cx="8130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0.08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10782" y="1631673"/>
            <a:ext cx="2013471" cy="803910"/>
            <a:chOff x="-489586" y="3778585"/>
            <a:chExt cx="2013471" cy="8039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bject 5"/>
                <p:cNvSpPr txBox="1"/>
                <p:nvPr/>
              </p:nvSpPr>
              <p:spPr>
                <a:xfrm>
                  <a:off x="987525" y="3778585"/>
                  <a:ext cx="536360" cy="803910"/>
                </a:xfrm>
                <a:prstGeom prst="rect">
                  <a:avLst/>
                </a:prstGeom>
                <a:noFill/>
                <a:ln w="38100">
                  <a:noFill/>
                  <a:miter/>
                </a:ln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en-US" sz="28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zh-CN" altLang="en-US" sz="1600" b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zh-CN" altLang="en-US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525" y="3778585"/>
                  <a:ext cx="536360" cy="8039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38100">
                  <a:noFill/>
                  <a:miter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椭圆 32"/>
            <p:cNvSpPr/>
            <p:nvPr/>
          </p:nvSpPr>
          <p:spPr>
            <a:xfrm>
              <a:off x="385491" y="3910540"/>
              <a:ext cx="540000" cy="540000"/>
            </a:xfrm>
            <a:prstGeom prst="ellipse">
              <a:avLst/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-489586" y="3902328"/>
              <a:ext cx="8130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2800" b="1" dirty="0" smtClean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1.22</a:t>
              </a:r>
              <a:endPara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TextBox 9"/>
          <p:cNvSpPr txBox="1"/>
          <p:nvPr/>
        </p:nvSpPr>
        <p:spPr>
          <a:xfrm>
            <a:off x="6606319" y="1755416"/>
            <a:ext cx="5556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9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6" grpId="0"/>
      <p:bldP spid="17" grpId="0"/>
      <p:bldP spid="18" grpId="0"/>
      <p:bldP spid="19" grpId="0"/>
      <p:bldP spid="2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815365" y="680867"/>
            <a:ext cx="6224764" cy="6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你是如何计算的？画一画，算一算。</a:t>
            </a:r>
            <a:endParaRPr lang="zh-CN" altLang="en-US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9901" y="799011"/>
            <a:ext cx="405578" cy="523220"/>
            <a:chOff x="152631" y="753655"/>
            <a:chExt cx="405578" cy="523220"/>
          </a:xfrm>
        </p:grpSpPr>
        <p:sp>
          <p:nvSpPr>
            <p:cNvPr id="8" name="椭圆 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2517" y="75365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11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6" name="图片 1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199756" y="1555840"/>
                <a:ext cx="2160240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756" y="1555840"/>
                <a:ext cx="2160240" cy="7886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09787" y="2577894"/>
                <a:ext cx="2160240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2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方正书宋_GBK" panose="03000509000000000000" pitchFamily="65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87" y="2577894"/>
                <a:ext cx="2160240" cy="7842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1634460" y="1501424"/>
                <a:ext cx="1858583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460" y="1501424"/>
                <a:ext cx="1858583" cy="7884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987828" y="1509766"/>
                <a:ext cx="1049746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8" y="1509766"/>
                <a:ext cx="1049746" cy="788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390942" y="1565692"/>
                <a:ext cx="1858583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2" y="1565692"/>
                <a:ext cx="1858583" cy="7842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798403" y="1584231"/>
                <a:ext cx="1049746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03" y="1584231"/>
                <a:ext cx="1049746" cy="7842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1699993" y="2585254"/>
                <a:ext cx="1858583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993" y="2585254"/>
                <a:ext cx="1858583" cy="7842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3119786" y="2585254"/>
                <a:ext cx="1049746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786" y="2585254"/>
                <a:ext cx="1049746" cy="7842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390941" y="2640277"/>
                <a:ext cx="1858583" cy="78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941" y="2640277"/>
                <a:ext cx="1858583" cy="7884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6754779" y="2650001"/>
                <a:ext cx="1049746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779" y="2650001"/>
                <a:ext cx="1049746" cy="7842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1598234" y="3623892"/>
                <a:ext cx="1858583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34" y="3623892"/>
                <a:ext cx="1858583" cy="7842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058598" y="3621808"/>
                <a:ext cx="1049746" cy="784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598" y="3621808"/>
                <a:ext cx="1049746" cy="78425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5462501" y="3664050"/>
                <a:ext cx="185858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501" y="3664050"/>
                <a:ext cx="1858583" cy="78861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813676" y="3664050"/>
                <a:ext cx="1049746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676" y="3664050"/>
                <a:ext cx="1049746" cy="78861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463190" y="3680449"/>
                <a:ext cx="1049746" cy="78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190" y="3680449"/>
                <a:ext cx="1049746" cy="78848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59098" y="1515080"/>
                <a:ext cx="1858583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8" y="1515080"/>
                <a:ext cx="1858583" cy="78842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4402392" y="2643056"/>
                <a:ext cx="1858583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92" y="2643056"/>
                <a:ext cx="1858583" cy="78842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59097" y="3621809"/>
                <a:ext cx="1858583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97" y="3621809"/>
                <a:ext cx="1858583" cy="78842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4389160" y="3680449"/>
                <a:ext cx="1858583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60" y="3680449"/>
                <a:ext cx="1858583" cy="78842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7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942063" y="151366"/>
            <a:ext cx="56781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下面是某班寒假读书情况统计表。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40397" y="25908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8849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01961"/>
              </p:ext>
            </p:extLst>
          </p:nvPr>
        </p:nvGraphicFramePr>
        <p:xfrm>
          <a:off x="942063" y="977903"/>
          <a:ext cx="729859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04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本书的人数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</a:t>
                      </a:r>
                      <a:endParaRPr lang="en-US" altLang="zh-CN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</a:t>
                      </a:r>
                      <a:endParaRPr lang="en-US" altLang="zh-CN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书及以上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851">
                <a:tc>
                  <a:txBody>
                    <a:bodyPr/>
                    <a:lstStyle/>
                    <a:p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占全班人数的几分之几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>
              <a:xfrm>
                <a:off x="2813730" y="1684162"/>
                <a:ext cx="505267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30" y="1684162"/>
                <a:ext cx="505267" cy="6724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4188573" y="1684162"/>
                <a:ext cx="377026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73" y="1684162"/>
                <a:ext cx="377026" cy="6689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5700101" y="1684162"/>
                <a:ext cx="377026" cy="672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01" y="1684162"/>
                <a:ext cx="377026" cy="6725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7135216" y="1671768"/>
                <a:ext cx="505267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216" y="1671768"/>
                <a:ext cx="505267" cy="6724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/>
          <p:cNvSpPr/>
          <p:nvPr/>
        </p:nvSpPr>
        <p:spPr>
          <a:xfrm>
            <a:off x="540397" y="2460973"/>
            <a:ext cx="7772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本书和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本书的人数之</a:t>
            </a:r>
            <a:r>
              <a:rPr lang="zh-CN" altLang="en-US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和共占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全班人数的几分之几？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2947522" y="3169430"/>
                <a:ext cx="1858583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522" y="3169430"/>
                <a:ext cx="1858583" cy="788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/>
              <p:cNvSpPr/>
              <p:nvPr/>
            </p:nvSpPr>
            <p:spPr>
              <a:xfrm>
                <a:off x="4345217" y="3188092"/>
                <a:ext cx="888305" cy="784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矩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217" y="3188092"/>
                <a:ext cx="888305" cy="784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组合 78"/>
          <p:cNvGrpSpPr/>
          <p:nvPr/>
        </p:nvGrpSpPr>
        <p:grpSpPr>
          <a:xfrm>
            <a:off x="1480789" y="3957851"/>
            <a:ext cx="6994222" cy="793679"/>
            <a:chOff x="973684" y="3534531"/>
            <a:chExt cx="6994222" cy="7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矩形 79"/>
                <p:cNvSpPr/>
                <p:nvPr/>
              </p:nvSpPr>
              <p:spPr>
                <a:xfrm>
                  <a:off x="7096391" y="3534531"/>
                  <a:ext cx="444153" cy="793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矩形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391" y="3534531"/>
                  <a:ext cx="444153" cy="79367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矩形 80"/>
            <p:cNvSpPr/>
            <p:nvPr/>
          </p:nvSpPr>
          <p:spPr>
            <a:xfrm>
              <a:off x="973684" y="3717166"/>
              <a:ext cx="69942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答：读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本书和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本书的人数之和占全班人数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  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/>
              <p:cNvSpPr/>
              <p:nvPr/>
            </p:nvSpPr>
            <p:spPr>
              <a:xfrm>
                <a:off x="2111634" y="3169431"/>
                <a:ext cx="185858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矩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634" y="3169431"/>
                <a:ext cx="1858583" cy="788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19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0" name="图片 19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97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8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942063" y="151366"/>
            <a:ext cx="567814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下面是某班寒假读书情况统计表。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540397" y="259088"/>
            <a:ext cx="405578" cy="523220"/>
            <a:chOff x="152631" y="723992"/>
            <a:chExt cx="405578" cy="523220"/>
          </a:xfrm>
        </p:grpSpPr>
        <p:sp>
          <p:nvSpPr>
            <p:cNvPr id="68" name="椭圆 67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88491" y="723992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21974"/>
              </p:ext>
            </p:extLst>
          </p:nvPr>
        </p:nvGraphicFramePr>
        <p:xfrm>
          <a:off x="942063" y="977903"/>
          <a:ext cx="7298594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4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0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04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404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本书的人数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</a:t>
                      </a:r>
                      <a:endParaRPr lang="en-US" altLang="zh-CN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</a:t>
                      </a:r>
                      <a:endParaRPr lang="en-US" altLang="zh-CN" sz="20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读</a:t>
                      </a:r>
                      <a:r>
                        <a:rPr lang="en-US" altLang="zh-CN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本</a:t>
                      </a:r>
                      <a:r>
                        <a:rPr lang="zh-CN" alt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书及以上</a:t>
                      </a:r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的人数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851">
                <a:tc>
                  <a:txBody>
                    <a:bodyPr/>
                    <a:lstStyle/>
                    <a:p>
                      <a:r>
                        <a:rPr lang="zh-CN" altLang="en-US" sz="2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宋体" panose="02010600030101010101" pitchFamily="2" charset="-122"/>
                        </a:rPr>
                        <a:t>占全班人数的几分之几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/>
              <p:cNvSpPr/>
              <p:nvPr/>
            </p:nvSpPr>
            <p:spPr>
              <a:xfrm>
                <a:off x="2813730" y="1684162"/>
                <a:ext cx="505267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矩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30" y="1684162"/>
                <a:ext cx="505267" cy="6724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4188573" y="1684162"/>
                <a:ext cx="377026" cy="668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73" y="1684162"/>
                <a:ext cx="377026" cy="6689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5700101" y="1684162"/>
                <a:ext cx="377026" cy="6725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01" y="1684162"/>
                <a:ext cx="377026" cy="6725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7135216" y="1671768"/>
                <a:ext cx="505267" cy="672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000" b="1" i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0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216" y="1671768"/>
                <a:ext cx="505267" cy="6724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矩形 74"/>
          <p:cNvSpPr/>
          <p:nvPr/>
        </p:nvSpPr>
        <p:spPr>
          <a:xfrm>
            <a:off x="540397" y="2460973"/>
            <a:ext cx="7772689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请你再提出两个数学问题，并尝试解答。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矩形 76"/>
              <p:cNvSpPr/>
              <p:nvPr/>
            </p:nvSpPr>
            <p:spPr>
              <a:xfrm>
                <a:off x="3067642" y="3415579"/>
                <a:ext cx="1858583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矩形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642" y="3415579"/>
                <a:ext cx="1858583" cy="7884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矩形 77"/>
              <p:cNvSpPr/>
              <p:nvPr/>
            </p:nvSpPr>
            <p:spPr>
              <a:xfrm>
                <a:off x="4549092" y="3434562"/>
                <a:ext cx="888305" cy="784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矩形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092" y="3434562"/>
                <a:ext cx="888305" cy="7841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组合 78"/>
          <p:cNvGrpSpPr/>
          <p:nvPr/>
        </p:nvGrpSpPr>
        <p:grpSpPr>
          <a:xfrm>
            <a:off x="1429114" y="4064694"/>
            <a:ext cx="6994222" cy="793679"/>
            <a:chOff x="973684" y="3534531"/>
            <a:chExt cx="6994222" cy="7936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矩形 79"/>
                <p:cNvSpPr/>
                <p:nvPr/>
              </p:nvSpPr>
              <p:spPr>
                <a:xfrm>
                  <a:off x="7096391" y="3534531"/>
                  <a:ext cx="444153" cy="7936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CN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zh-CN" sz="2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0" name="矩形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6391" y="3534531"/>
                  <a:ext cx="444153" cy="79367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矩形 80"/>
            <p:cNvSpPr/>
            <p:nvPr/>
          </p:nvSpPr>
          <p:spPr>
            <a:xfrm>
              <a:off x="973684" y="3717166"/>
              <a:ext cx="69942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答：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读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书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本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书的人数之和占全班人数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的  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。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/>
              <p:cNvSpPr/>
              <p:nvPr/>
            </p:nvSpPr>
            <p:spPr>
              <a:xfrm>
                <a:off x="2050779" y="3422601"/>
                <a:ext cx="1858583" cy="788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矩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779" y="3422601"/>
                <a:ext cx="1858583" cy="7886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1119182" y="2888393"/>
            <a:ext cx="7772689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书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书的人数之和占全班人数的几分之几？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188822" y="3434562"/>
                <a:ext cx="888305" cy="784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22" y="3434562"/>
                <a:ext cx="888305" cy="7841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组合 19"/>
          <p:cNvGrpSpPr/>
          <p:nvPr/>
        </p:nvGrpSpPr>
        <p:grpSpPr>
          <a:xfrm>
            <a:off x="5911319" y="4644440"/>
            <a:ext cx="3232681" cy="430304"/>
            <a:chOff x="5304502" y="544377"/>
            <a:chExt cx="3232681" cy="430304"/>
          </a:xfrm>
        </p:grpSpPr>
        <p:sp>
          <p:nvSpPr>
            <p:cNvPr id="21" name="文本框 5"/>
            <p:cNvSpPr txBox="1"/>
            <p:nvPr/>
          </p:nvSpPr>
          <p:spPr>
            <a:xfrm>
              <a:off x="5690816" y="666904"/>
              <a:ext cx="28463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9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10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页练习一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3" name="图片 22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0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78" grpId="0"/>
      <p:bldP spid="82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2927</Words>
  <Application>Microsoft Office PowerPoint</Application>
  <PresentationFormat>全屏显示(16:9)</PresentationFormat>
  <Paragraphs>322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265</cp:revision>
  <dcterms:created xsi:type="dcterms:W3CDTF">2019-09-02T08:53:16Z</dcterms:created>
  <dcterms:modified xsi:type="dcterms:W3CDTF">2024-02-04T09:09:20Z</dcterms:modified>
</cp:coreProperties>
</file>