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6"/>
  </p:notesMasterIdLst>
  <p:sldIdLst>
    <p:sldId id="256" r:id="rId2"/>
    <p:sldId id="347" r:id="rId3"/>
    <p:sldId id="313" r:id="rId4"/>
    <p:sldId id="260" r:id="rId5"/>
    <p:sldId id="297" r:id="rId6"/>
    <p:sldId id="335" r:id="rId7"/>
    <p:sldId id="336" r:id="rId8"/>
    <p:sldId id="317" r:id="rId9"/>
    <p:sldId id="342" r:id="rId10"/>
    <p:sldId id="325" r:id="rId11"/>
    <p:sldId id="258" r:id="rId12"/>
    <p:sldId id="343" r:id="rId13"/>
    <p:sldId id="332" r:id="rId14"/>
    <p:sldId id="338" r:id="rId15"/>
    <p:sldId id="339" r:id="rId16"/>
    <p:sldId id="292" r:id="rId17"/>
    <p:sldId id="345" r:id="rId18"/>
    <p:sldId id="320" r:id="rId19"/>
    <p:sldId id="346" r:id="rId20"/>
    <p:sldId id="259" r:id="rId21"/>
    <p:sldId id="344" r:id="rId22"/>
    <p:sldId id="322" r:id="rId23"/>
    <p:sldId id="308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C5D98"/>
    <a:srgbClr val="FBEBD8"/>
    <a:srgbClr val="F878A7"/>
    <a:srgbClr val="FF99FF"/>
    <a:srgbClr val="57D3FF"/>
    <a:srgbClr val="F95647"/>
    <a:srgbClr val="FFFF00"/>
    <a:srgbClr val="528330"/>
    <a:srgbClr val="FA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2" autoAdjust="0"/>
    <p:restoredTop sz="99830" autoAdjust="0"/>
  </p:normalViewPr>
  <p:slideViewPr>
    <p:cSldViewPr snapToGrid="0">
      <p:cViewPr>
        <p:scale>
          <a:sx n="140" d="100"/>
          <a:sy n="140" d="100"/>
        </p:scale>
        <p:origin x="-804" y="-294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3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31.png"/><Relationship Id="rId7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7.png"/><Relationship Id="rId5" Type="http://schemas.openxmlformats.org/officeDocument/2006/relationships/image" Target="../media/image72.jpeg"/><Relationship Id="rId10" Type="http://schemas.openxmlformats.org/officeDocument/2006/relationships/image" Target="../media/image76.png"/><Relationship Id="rId4" Type="http://schemas.openxmlformats.org/officeDocument/2006/relationships/image" Target="../media/image71.jpe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png"/><Relationship Id="rId7" Type="http://schemas.openxmlformats.org/officeDocument/2006/relationships/image" Target="../media/image7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71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40.png"/><Relationship Id="rId7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760.png"/><Relationship Id="rId10" Type="http://schemas.openxmlformats.org/officeDocument/2006/relationships/image" Target="../media/image85.png"/><Relationship Id="rId4" Type="http://schemas.openxmlformats.org/officeDocument/2006/relationships/image" Target="../media/image750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0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microsoft.com/office/2007/relationships/hdphoto" Target="../media/hdphoto6.wdp"/><Relationship Id="rId4" Type="http://schemas.openxmlformats.org/officeDocument/2006/relationships/image" Target="../media/image91.pn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94.png"/><Relationship Id="rId4" Type="http://schemas.microsoft.com/office/2007/relationships/hdphoto" Target="../media/hdphoto5.wdp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t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tif"/><Relationship Id="rId4" Type="http://schemas.openxmlformats.org/officeDocument/2006/relationships/image" Target="../media/image16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11" Type="http://schemas.openxmlformats.org/officeDocument/2006/relationships/image" Target="../media/image101.png"/><Relationship Id="rId5" Type="http://schemas.openxmlformats.org/officeDocument/2006/relationships/image" Target="../media/image97.png"/><Relationship Id="rId10" Type="http://schemas.openxmlformats.org/officeDocument/2006/relationships/image" Target="../media/image100.png"/><Relationship Id="rId4" Type="http://schemas.openxmlformats.org/officeDocument/2006/relationships/image" Target="../media/image840.png"/><Relationship Id="rId9" Type="http://schemas.openxmlformats.org/officeDocument/2006/relationships/image" Target="../media/image88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40.png"/><Relationship Id="rId7" Type="http://schemas.openxmlformats.org/officeDocument/2006/relationships/image" Target="../media/image27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2.wdp"/><Relationship Id="rId5" Type="http://schemas.openxmlformats.org/officeDocument/2006/relationships/image" Target="../media/image260.png"/><Relationship Id="rId10" Type="http://schemas.openxmlformats.org/officeDocument/2006/relationships/image" Target="../media/image30.png"/><Relationship Id="rId4" Type="http://schemas.openxmlformats.org/officeDocument/2006/relationships/image" Target="../media/image250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ti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t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8315" y="1495457"/>
            <a:ext cx="7098738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第一单元  分数加减法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02907" y="2643161"/>
            <a:ext cx="7098738" cy="143218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课时        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分数王国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”</a:t>
            </a:r>
            <a:endParaRPr lang="en-US" altLang="zh-CN" sz="3600" b="1" dirty="0" smtClean="0">
              <a:solidFill>
                <a:schemeClr val="bg1"/>
              </a:solidFill>
              <a:latin typeface="Times New Roman" pitchFamily="18" charset="0"/>
              <a:ea typeface="宋体" pitchFamily="2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与</a:t>
            </a:r>
            <a:r>
              <a:rPr lang="zh-CN" altLang="en-US" sz="36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“小数王国”</a:t>
            </a:r>
            <a:endParaRPr lang="zh-CN" altLang="zh-CN" sz="36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8914" y="704926"/>
            <a:ext cx="7832630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比较下面各组数的大小，说一说你是怎样比较的。</a:t>
            </a:r>
          </a:p>
        </p:txBody>
      </p:sp>
      <p:sp>
        <p:nvSpPr>
          <p:cNvPr id="16" name="椭圆 15"/>
          <p:cNvSpPr/>
          <p:nvPr/>
        </p:nvSpPr>
        <p:spPr>
          <a:xfrm>
            <a:off x="1478942" y="1796276"/>
            <a:ext cx="439420" cy="427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842412" y="1809611"/>
            <a:ext cx="439420" cy="427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520207" y="1786751"/>
            <a:ext cx="439420" cy="427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9"/>
          <p:cNvSpPr txBox="1"/>
          <p:nvPr/>
        </p:nvSpPr>
        <p:spPr>
          <a:xfrm>
            <a:off x="1507200" y="1748651"/>
            <a:ext cx="55562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3856700" y="1748651"/>
            <a:ext cx="55562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514175" y="1748651"/>
            <a:ext cx="55562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8C50F5D-3F53-47FD-958D-3D14833BBC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>
            <a:off x="1151282" y="2390032"/>
            <a:ext cx="229999" cy="261558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E34DBFEB-67C1-41F6-ADA1-2676E9122248}"/>
              </a:ext>
            </a:extLst>
          </p:cNvPr>
          <p:cNvSpPr/>
          <p:nvPr/>
        </p:nvSpPr>
        <p:spPr>
          <a:xfrm>
            <a:off x="820325" y="2625258"/>
            <a:ext cx="162640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en-US" altLang="zh-CN" sz="2400" b="1" spc="450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0.11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02B58F7D-D411-4FCF-8A87-90A37E394407}"/>
              </a:ext>
            </a:extLst>
          </p:cNvPr>
          <p:cNvSpPr/>
          <p:nvPr/>
        </p:nvSpPr>
        <p:spPr>
          <a:xfrm>
            <a:off x="947941" y="2991018"/>
            <a:ext cx="1419619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</a:t>
            </a:r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0F26CB45-E910-4719-B061-C2F991051E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>
            <a:off x="3483002" y="2390032"/>
            <a:ext cx="229999" cy="261558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34909571-7549-493B-9BAC-EE3B46596746}"/>
              </a:ext>
            </a:extLst>
          </p:cNvPr>
          <p:cNvSpPr/>
          <p:nvPr/>
        </p:nvSpPr>
        <p:spPr>
          <a:xfrm>
            <a:off x="3130725" y="2625258"/>
            <a:ext cx="16690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÷1</a:t>
            </a:r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0=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</a:t>
            </a:r>
            <a:endParaRPr lang="en-US" altLang="zh-CN" sz="24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911BD8C5-737E-4B49-AE75-E63ACCDED985}"/>
              </a:ext>
            </a:extLst>
          </p:cNvPr>
          <p:cNvSpPr/>
          <p:nvPr/>
        </p:nvSpPr>
        <p:spPr>
          <a:xfrm>
            <a:off x="3271164" y="2991018"/>
            <a:ext cx="1436612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</a:t>
            </a:r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0.09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="" xmlns:a16="http://schemas.microsoft.com/office/drawing/2014/main" id="{096B6DE2-F62C-4A99-9510-C2ABB889569D}"/>
                  </a:ext>
                </a:extLst>
              </p:cNvPr>
              <p:cNvSpPr/>
              <p:nvPr/>
            </p:nvSpPr>
            <p:spPr>
              <a:xfrm>
                <a:off x="5088075" y="2414131"/>
                <a:ext cx="2420856" cy="684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1.6</a:t>
                </a:r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6=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pc="600" smtClean="0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 spc="60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altLang="zh-CN" sz="24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96B6DE2-F62C-4A99-9510-C2ABB8895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075" y="2414131"/>
                <a:ext cx="2420856" cy="684803"/>
              </a:xfrm>
              <a:prstGeom prst="rect">
                <a:avLst/>
              </a:prstGeom>
              <a:blipFill rotWithShape="0">
                <a:blip r:embed="rId5"/>
                <a:stretch>
                  <a:fillRect l="-3778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="" xmlns:a16="http://schemas.microsoft.com/office/drawing/2014/main" id="{21958024-ED0A-4269-B663-4860B76F9451}"/>
                  </a:ext>
                </a:extLst>
              </p:cNvPr>
              <p:cNvSpPr/>
              <p:nvPr/>
            </p:nvSpPr>
            <p:spPr>
              <a:xfrm>
                <a:off x="5905907" y="3154607"/>
                <a:ext cx="1705915" cy="684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249 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150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45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250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150 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1958024-ED0A-4269-B663-4860B76F9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907" y="3154607"/>
                <a:ext cx="1705915" cy="684803"/>
              </a:xfrm>
              <a:prstGeom prst="rect">
                <a:avLst/>
              </a:prstGeom>
              <a:blipFill rotWithShape="0">
                <a:blip r:embed="rId6"/>
                <a:stretch>
                  <a:fillRect b="-6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EE107CA5-18E1-4CB8-8085-4B24AA848F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>
            <a:off x="6081422" y="2283352"/>
            <a:ext cx="229999" cy="26155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14641EAA-4DE6-444D-81D1-B0F2A13579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 rot="17613588">
            <a:off x="7407302" y="2069992"/>
            <a:ext cx="229999" cy="261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6E3B119C-0D4D-446C-BD62-04FE03510424}"/>
                  </a:ext>
                </a:extLst>
              </p:cNvPr>
              <p:cNvSpPr txBox="1"/>
              <p:nvPr/>
            </p:nvSpPr>
            <p:spPr>
              <a:xfrm>
                <a:off x="7544144" y="1820088"/>
                <a:ext cx="877163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3B119C-0D4D-446C-BD62-04FE03510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144" y="1820088"/>
                <a:ext cx="877163" cy="6469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960490" y="1598473"/>
            <a:ext cx="1714457" cy="803910"/>
            <a:chOff x="1097168" y="3787053"/>
            <a:chExt cx="1714457" cy="803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5"/>
                <p:cNvSpPr txBox="1"/>
                <p:nvPr/>
              </p:nvSpPr>
              <p:spPr>
                <a:xfrm>
                  <a:off x="1097168" y="3787053"/>
                  <a:ext cx="536360" cy="803910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zh-CN" altLang="en-US" sz="16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168" y="3787053"/>
                  <a:ext cx="536360" cy="8039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椭圆 1"/>
            <p:cNvSpPr/>
            <p:nvPr/>
          </p:nvSpPr>
          <p:spPr>
            <a:xfrm>
              <a:off x="1567585" y="3950897"/>
              <a:ext cx="540000" cy="540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178118" y="3938805"/>
              <a:ext cx="6335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0.1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09187" y="1598473"/>
            <a:ext cx="1913869" cy="803910"/>
            <a:chOff x="987525" y="3778585"/>
            <a:chExt cx="1913869" cy="803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5"/>
                <p:cNvSpPr txBox="1"/>
                <p:nvPr/>
              </p:nvSpPr>
              <p:spPr>
                <a:xfrm>
                  <a:off x="987525" y="3778585"/>
                  <a:ext cx="536360" cy="803910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zh-CN" altLang="en-US" sz="16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525" y="3778585"/>
                  <a:ext cx="536360" cy="8039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椭圆 44"/>
            <p:cNvSpPr/>
            <p:nvPr/>
          </p:nvSpPr>
          <p:spPr>
            <a:xfrm>
              <a:off x="1567585" y="3950897"/>
              <a:ext cx="540000" cy="540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2088351" y="3938805"/>
              <a:ext cx="8130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0.09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610782" y="1631673"/>
            <a:ext cx="2013471" cy="803910"/>
            <a:chOff x="-489586" y="3778585"/>
            <a:chExt cx="2013471" cy="803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5"/>
                <p:cNvSpPr txBox="1"/>
                <p:nvPr/>
              </p:nvSpPr>
              <p:spPr>
                <a:xfrm>
                  <a:off x="987525" y="3778585"/>
                  <a:ext cx="536360" cy="803910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zh-CN" altLang="en-US" sz="16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525" y="3778585"/>
                  <a:ext cx="536360" cy="8039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椭圆 48"/>
            <p:cNvSpPr/>
            <p:nvPr/>
          </p:nvSpPr>
          <p:spPr>
            <a:xfrm>
              <a:off x="385491" y="3910540"/>
              <a:ext cx="540000" cy="540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-489586" y="3902328"/>
              <a:ext cx="8130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1.66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4" grpId="0"/>
      <p:bldP spid="35" grpId="0"/>
      <p:bldP spid="37" grpId="0"/>
      <p:bldP spid="38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487657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在   里填上适当的分数或小数。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181959" y="580062"/>
            <a:ext cx="433388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6538" y="1424013"/>
            <a:ext cx="5537200" cy="1824037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对象 11">
                <a:hlinkClick r:id="" action="ppaction://ole?verb=0"/>
              </p:cNvPr>
              <p:cNvSpPr txBox="1"/>
              <p:nvPr/>
            </p:nvSpPr>
            <p:spPr>
              <a:xfrm>
                <a:off x="2253113" y="1404963"/>
                <a:ext cx="314325" cy="609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1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1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对象 11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13" y="1404963"/>
                <a:ext cx="314325" cy="609600"/>
              </a:xfrm>
              <a:prstGeom prst="rect">
                <a:avLst/>
              </a:prstGeom>
              <a:blipFill rotWithShape="0">
                <a:blip r:embed="rId4"/>
                <a:stretch>
                  <a:fillRect r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对象 13">
                <a:hlinkClick r:id="" action="ppaction://ole?verb=0"/>
              </p:cNvPr>
              <p:cNvSpPr txBox="1"/>
              <p:nvPr/>
            </p:nvSpPr>
            <p:spPr>
              <a:xfrm>
                <a:off x="3233553" y="1409408"/>
                <a:ext cx="314325" cy="608012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1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1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对象 1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553" y="1409408"/>
                <a:ext cx="314325" cy="6080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对象 15">
                <a:hlinkClick r:id="" action="ppaction://ole?verb=0"/>
              </p:cNvPr>
              <p:cNvSpPr txBox="1"/>
              <p:nvPr/>
            </p:nvSpPr>
            <p:spPr>
              <a:xfrm>
                <a:off x="4249871" y="1385913"/>
                <a:ext cx="400367" cy="609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1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1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对象 15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871" y="1385913"/>
                <a:ext cx="400367" cy="609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对象 17">
                <a:hlinkClick r:id="" action="ppaction://ole?verb=0"/>
              </p:cNvPr>
              <p:cNvSpPr txBox="1"/>
              <p:nvPr/>
            </p:nvSpPr>
            <p:spPr>
              <a:xfrm>
                <a:off x="4767078" y="1398295"/>
                <a:ext cx="439420" cy="608013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1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1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对象 17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78" y="1398295"/>
                <a:ext cx="439420" cy="608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对象 19">
                <a:hlinkClick r:id="" action="ppaction://ole?verb=0"/>
              </p:cNvPr>
              <p:cNvSpPr txBox="1"/>
              <p:nvPr/>
            </p:nvSpPr>
            <p:spPr>
              <a:xfrm>
                <a:off x="5334133" y="1404645"/>
                <a:ext cx="431800" cy="609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25 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对象 19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133" y="1404645"/>
                <a:ext cx="431800" cy="6096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对象 21">
                <a:hlinkClick r:id="" action="ppaction://ole?verb=0"/>
              </p:cNvPr>
              <p:cNvSpPr txBox="1"/>
              <p:nvPr/>
            </p:nvSpPr>
            <p:spPr>
              <a:xfrm>
                <a:off x="6678111" y="1397978"/>
                <a:ext cx="547687" cy="70707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zh-CN" altLang="en-US" sz="1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zh-CN" altLang="en-US" sz="1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对象 21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111" y="1397978"/>
                <a:ext cx="547687" cy="70707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id="{096B6DE2-F62C-4A99-9510-C2ABB889569D}"/>
                  </a:ext>
                </a:extLst>
              </p:cNvPr>
              <p:cNvSpPr/>
              <p:nvPr/>
            </p:nvSpPr>
            <p:spPr>
              <a:xfrm>
                <a:off x="537687" y="3428642"/>
                <a:ext cx="1678665" cy="6805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pc="600" smtClean="0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 spc="60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altLang="zh-CN" sz="24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B6DE2-F62C-4A99-9510-C2ABB8895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87" y="3428642"/>
                <a:ext cx="1678665" cy="680571"/>
              </a:xfrm>
              <a:prstGeom prst="rect">
                <a:avLst/>
              </a:prstGeom>
              <a:blipFill rotWithShape="0">
                <a:blip r:embed="rId10"/>
                <a:stretch>
                  <a:fillRect l="-5072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="" xmlns:a16="http://schemas.microsoft.com/office/drawing/2014/main" id="{096B6DE2-F62C-4A99-9510-C2ABB889569D}"/>
                  </a:ext>
                </a:extLst>
              </p:cNvPr>
              <p:cNvSpPr/>
              <p:nvPr/>
            </p:nvSpPr>
            <p:spPr>
              <a:xfrm>
                <a:off x="2349939" y="3428642"/>
                <a:ext cx="1678665" cy="6805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0.6</a:t>
                </a:r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pc="600" smtClean="0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 spc="60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altLang="zh-CN" sz="24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B6DE2-F62C-4A99-9510-C2ABB8895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39" y="3428642"/>
                <a:ext cx="1678665" cy="680571"/>
              </a:xfrm>
              <a:prstGeom prst="rect">
                <a:avLst/>
              </a:prstGeom>
              <a:blipFill rotWithShape="0">
                <a:blip r:embed="rId11"/>
                <a:stretch>
                  <a:fillRect l="-5072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="" xmlns:a16="http://schemas.microsoft.com/office/drawing/2014/main" id="{096B6DE2-F62C-4A99-9510-C2ABB889569D}"/>
                  </a:ext>
                </a:extLst>
              </p:cNvPr>
              <p:cNvSpPr/>
              <p:nvPr/>
            </p:nvSpPr>
            <p:spPr>
              <a:xfrm>
                <a:off x="4162191" y="3424410"/>
                <a:ext cx="2140330" cy="684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0.72</a:t>
                </a:r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pc="600" smtClean="0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 spc="60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72</m:t>
                            </m:r>
                            <m:r>
                              <a:rPr lang="en-US" altLang="zh-CN" sz="24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B6DE2-F62C-4A99-9510-C2ABB8895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191" y="3424410"/>
                <a:ext cx="2140330" cy="684803"/>
              </a:xfrm>
              <a:prstGeom prst="rect">
                <a:avLst/>
              </a:prstGeom>
              <a:blipFill rotWithShape="0">
                <a:blip r:embed="rId12"/>
                <a:stretch>
                  <a:fillRect l="-4274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="" xmlns:a16="http://schemas.microsoft.com/office/drawing/2014/main" id="{096B6DE2-F62C-4A99-9510-C2ABB889569D}"/>
                  </a:ext>
                </a:extLst>
              </p:cNvPr>
              <p:cNvSpPr/>
              <p:nvPr/>
            </p:nvSpPr>
            <p:spPr>
              <a:xfrm>
                <a:off x="6436108" y="3424410"/>
                <a:ext cx="2140331" cy="684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0.98</a:t>
                </a:r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pc="600" smtClean="0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 spc="60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98</m:t>
                            </m:r>
                            <m:r>
                              <a:rPr lang="en-US" altLang="zh-CN" sz="24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49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B6DE2-F62C-4A99-9510-C2ABB8895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108" y="3424410"/>
                <a:ext cx="2140331" cy="684803"/>
              </a:xfrm>
              <a:prstGeom prst="rect">
                <a:avLst/>
              </a:prstGeom>
              <a:blipFill rotWithShape="0">
                <a:blip r:embed="rId13"/>
                <a:stretch>
                  <a:fillRect l="-4274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487657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在   里填上适当的分数或小数。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181959" y="580062"/>
            <a:ext cx="433388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544320" y="1537159"/>
            <a:ext cx="712470" cy="540385"/>
          </a:xfrm>
          <a:prstGeom prst="roundRect">
            <a:avLst>
              <a:gd name="adj" fmla="val 26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3365375" y="1548589"/>
            <a:ext cx="711835" cy="540385"/>
          </a:xfrm>
          <a:prstGeom prst="roundRect">
            <a:avLst>
              <a:gd name="adj" fmla="val 26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755390" y="1537159"/>
            <a:ext cx="723900" cy="540385"/>
          </a:xfrm>
          <a:prstGeom prst="roundRect">
            <a:avLst>
              <a:gd name="adj" fmla="val 26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6155565" y="1537159"/>
            <a:ext cx="685800" cy="540385"/>
          </a:xfrm>
          <a:prstGeom prst="roundRect">
            <a:avLst>
              <a:gd name="adj" fmla="val 26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830" y="1525729"/>
            <a:ext cx="5264150" cy="199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矩形 29"/>
          <p:cNvSpPr/>
          <p:nvPr/>
        </p:nvSpPr>
        <p:spPr>
          <a:xfrm>
            <a:off x="2538917" y="1577164"/>
            <a:ext cx="72327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0.65</a:t>
            </a:r>
          </a:p>
        </p:txBody>
      </p:sp>
      <p:sp>
        <p:nvSpPr>
          <p:cNvPr id="31" name="矩形 30"/>
          <p:cNvSpPr/>
          <p:nvPr/>
        </p:nvSpPr>
        <p:spPr>
          <a:xfrm>
            <a:off x="3379657" y="1605739"/>
            <a:ext cx="72327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0.75</a:t>
            </a:r>
          </a:p>
        </p:txBody>
      </p:sp>
      <p:sp>
        <p:nvSpPr>
          <p:cNvPr id="32" name="矩形 31"/>
          <p:cNvSpPr/>
          <p:nvPr/>
        </p:nvSpPr>
        <p:spPr>
          <a:xfrm>
            <a:off x="4847251" y="1577164"/>
            <a:ext cx="56938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0.9</a:t>
            </a:r>
          </a:p>
        </p:txBody>
      </p:sp>
      <p:sp>
        <p:nvSpPr>
          <p:cNvPr id="33" name="矩形 32"/>
          <p:cNvSpPr/>
          <p:nvPr/>
        </p:nvSpPr>
        <p:spPr>
          <a:xfrm>
            <a:off x="6136827" y="1577164"/>
            <a:ext cx="72327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1.05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E34DBFEB-67C1-41F6-ADA1-2676E9122248}"/>
              </a:ext>
            </a:extLst>
          </p:cNvPr>
          <p:cNvSpPr/>
          <p:nvPr/>
        </p:nvSpPr>
        <p:spPr>
          <a:xfrm>
            <a:off x="760362" y="3773291"/>
            <a:ext cx="18229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=0.65</a:t>
            </a:r>
            <a:endParaRPr lang="en-US" altLang="zh-CN" sz="24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E34DBFEB-67C1-41F6-ADA1-2676E9122248}"/>
              </a:ext>
            </a:extLst>
          </p:cNvPr>
          <p:cNvSpPr/>
          <p:nvPr/>
        </p:nvSpPr>
        <p:spPr>
          <a:xfrm>
            <a:off x="2724358" y="3773291"/>
            <a:ext cx="18229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=0.75</a:t>
            </a:r>
            <a:endParaRPr lang="en-US" altLang="zh-CN" sz="24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E34DBFEB-67C1-41F6-ADA1-2676E9122248}"/>
              </a:ext>
            </a:extLst>
          </p:cNvPr>
          <p:cNvSpPr/>
          <p:nvPr/>
        </p:nvSpPr>
        <p:spPr>
          <a:xfrm>
            <a:off x="4688354" y="3773291"/>
            <a:ext cx="166904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=0.9</a:t>
            </a:r>
            <a:endParaRPr lang="en-US" altLang="zh-CN" sz="24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E34DBFEB-67C1-41F6-ADA1-2676E9122248}"/>
              </a:ext>
            </a:extLst>
          </p:cNvPr>
          <p:cNvSpPr/>
          <p:nvPr/>
        </p:nvSpPr>
        <p:spPr>
          <a:xfrm>
            <a:off x="6498464" y="3773291"/>
            <a:ext cx="1822936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=1.05</a:t>
            </a:r>
            <a:endParaRPr lang="en-US" altLang="zh-CN" sz="24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/>
          <p:nvPr/>
        </p:nvSpPr>
        <p:spPr>
          <a:xfrm>
            <a:off x="760362" y="426630"/>
            <a:ext cx="5892975" cy="637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连一连。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77800" y="2934560"/>
            <a:ext cx="7296150" cy="49911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22555" y="1468345"/>
            <a:ext cx="7350760" cy="79565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188" y="1642351"/>
            <a:ext cx="7824737" cy="200848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直接连接符 30"/>
          <p:cNvCxnSpPr>
            <a:cxnSpLocks/>
          </p:cNvCxnSpPr>
          <p:nvPr/>
        </p:nvCxnSpPr>
        <p:spPr>
          <a:xfrm>
            <a:off x="1695045" y="2495775"/>
            <a:ext cx="5615940" cy="406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cxnSpLocks/>
          </p:cNvCxnSpPr>
          <p:nvPr/>
        </p:nvCxnSpPr>
        <p:spPr>
          <a:xfrm flipH="1">
            <a:off x="1595985" y="2488155"/>
            <a:ext cx="1866900" cy="4140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cxnSpLocks/>
          </p:cNvCxnSpPr>
          <p:nvPr/>
        </p:nvCxnSpPr>
        <p:spPr>
          <a:xfrm flipH="1">
            <a:off x="3577185" y="2495775"/>
            <a:ext cx="1767840" cy="406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cxnSpLocks/>
          </p:cNvCxnSpPr>
          <p:nvPr/>
        </p:nvCxnSpPr>
        <p:spPr>
          <a:xfrm flipH="1">
            <a:off x="5405985" y="2488155"/>
            <a:ext cx="1805940" cy="4140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/>
          <p:nvPr/>
        </p:nvSpPr>
        <p:spPr>
          <a:xfrm>
            <a:off x="760362" y="565129"/>
            <a:ext cx="186653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森林医生。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10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61" y="1595381"/>
            <a:ext cx="1123950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5793" y="1141407"/>
            <a:ext cx="1836900" cy="18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6956" y="1154868"/>
            <a:ext cx="1794373" cy="18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8058" y="1131956"/>
            <a:ext cx="1795555" cy="18888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73" b="42958" l="58139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8" b="52269"/>
          <a:stretch>
            <a:fillRect/>
          </a:stretch>
        </p:blipFill>
        <p:spPr>
          <a:xfrm>
            <a:off x="2879341" y="2493783"/>
            <a:ext cx="688101" cy="6757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73" b="42958" l="58139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8" b="52269"/>
          <a:stretch>
            <a:fillRect/>
          </a:stretch>
        </p:blipFill>
        <p:spPr>
          <a:xfrm>
            <a:off x="5116448" y="2418051"/>
            <a:ext cx="688101" cy="67577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73" b="42958" l="58139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8" b="52269"/>
          <a:stretch>
            <a:fillRect/>
          </a:stretch>
        </p:blipFill>
        <p:spPr>
          <a:xfrm>
            <a:off x="7148245" y="2375913"/>
            <a:ext cx="688101" cy="67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483636" y="2963895"/>
                <a:ext cx="1741182" cy="98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2÷5=0.4</a:t>
                </a: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636" y="2963895"/>
                <a:ext cx="1741182" cy="981038"/>
              </a:xfrm>
              <a:prstGeom prst="rect">
                <a:avLst/>
              </a:prstGeom>
              <a:blipFill rotWithShape="1">
                <a:blip r:embed="rId9"/>
                <a:stretch>
                  <a:fillRect r="-4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3492662" y="2968759"/>
                <a:ext cx="1629079" cy="901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0.05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662" y="2968759"/>
                <a:ext cx="1629079" cy="901144"/>
              </a:xfrm>
              <a:prstGeom prst="rect">
                <a:avLst/>
              </a:prstGeom>
              <a:blipFill rotWithShape="0">
                <a:blip r:embed="rId1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845053" y="3130320"/>
                <a:ext cx="795411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053" y="3130320"/>
                <a:ext cx="795411" cy="78842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连接符 40"/>
          <p:cNvCxnSpPr/>
          <p:nvPr/>
        </p:nvCxnSpPr>
        <p:spPr>
          <a:xfrm>
            <a:off x="4347413" y="3647223"/>
            <a:ext cx="538912" cy="15364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478348" y="3357409"/>
            <a:ext cx="299780" cy="941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4671328" y="2969503"/>
            <a:ext cx="41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595600" y="3837586"/>
            <a:ext cx="60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932310" y="2962308"/>
                <a:ext cx="1503938" cy="906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0.02 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310" y="2962308"/>
                <a:ext cx="1503938" cy="906915"/>
              </a:xfrm>
              <a:prstGeom prst="rect">
                <a:avLst/>
              </a:prstGeom>
              <a:blipFill rotWithShape="0">
                <a:blip r:embed="rId12"/>
                <a:stretch>
                  <a:fillRect b="-5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7376028" y="3151464"/>
                <a:ext cx="795411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028" y="3151464"/>
                <a:ext cx="795411" cy="7884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连接符 46"/>
          <p:cNvCxnSpPr/>
          <p:nvPr/>
        </p:nvCxnSpPr>
        <p:spPr>
          <a:xfrm>
            <a:off x="6867487" y="3699585"/>
            <a:ext cx="538912" cy="15364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987053" y="3351265"/>
            <a:ext cx="299780" cy="941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7113181" y="3011382"/>
            <a:ext cx="41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051354" y="3819177"/>
            <a:ext cx="60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  <p:bldP spid="45" grpId="0"/>
      <p:bldP spid="46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/>
          <p:nvPr/>
        </p:nvSpPr>
        <p:spPr>
          <a:xfrm>
            <a:off x="720590" y="581303"/>
            <a:ext cx="811693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在生活中寻找用分数或小数表示的信息，并与同伴交流。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88333" y="1332172"/>
            <a:ext cx="3697197" cy="1331595"/>
            <a:chOff x="381977" y="3252635"/>
            <a:chExt cx="3697197" cy="1331595"/>
          </a:xfrm>
        </p:grpSpPr>
        <p:pic>
          <p:nvPicPr>
            <p:cNvPr id="12" name="图片 11" descr="2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977" y="3252635"/>
              <a:ext cx="3697197" cy="13315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圆角矩形 13"/>
            <p:cNvSpPr/>
            <p:nvPr/>
          </p:nvSpPr>
          <p:spPr>
            <a:xfrm>
              <a:off x="1851540" y="3619649"/>
              <a:ext cx="1867711" cy="723433"/>
            </a:xfrm>
            <a:prstGeom prst="roundRect">
              <a:avLst/>
            </a:prstGeom>
            <a:solidFill>
              <a:srgbClr val="FBE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851541" y="3918432"/>
              <a:ext cx="1775840" cy="503285"/>
            </a:xfrm>
            <a:prstGeom prst="roundRect">
              <a:avLst/>
            </a:prstGeom>
            <a:solidFill>
              <a:srgbClr val="FBE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1801559" y="3525623"/>
                  <a:ext cx="1984078" cy="8938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rgbClr val="FF0000"/>
                    </a:buClr>
                  </a:pPr>
                  <a:r>
                    <a:rPr lang="zh-CN" altLang="en-US" sz="20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我们班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zh-CN" altLang="zh-CN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zh-CN" altLang="en-US" sz="20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的同学喜欢踢毽子。</a:t>
                  </a:r>
                  <a:endPara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1559" y="3525623"/>
                  <a:ext cx="1984078" cy="8938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385" r="-1846" b="-116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/>
          <p:cNvGrpSpPr/>
          <p:nvPr/>
        </p:nvGrpSpPr>
        <p:grpSpPr>
          <a:xfrm>
            <a:off x="5012000" y="2866580"/>
            <a:ext cx="3320415" cy="1378585"/>
            <a:chOff x="5241252" y="3523645"/>
            <a:chExt cx="3320415" cy="1378585"/>
          </a:xfrm>
        </p:grpSpPr>
        <p:pic>
          <p:nvPicPr>
            <p:cNvPr id="18" name="图片 17" descr="2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1252" y="3523645"/>
              <a:ext cx="3320415" cy="13785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圆角矩形 18"/>
            <p:cNvSpPr/>
            <p:nvPr/>
          </p:nvSpPr>
          <p:spPr>
            <a:xfrm>
              <a:off x="5683309" y="3839826"/>
              <a:ext cx="1464780" cy="806928"/>
            </a:xfrm>
            <a:prstGeom prst="roundRect">
              <a:avLst/>
            </a:prstGeom>
            <a:solidFill>
              <a:srgbClr val="FBE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540803" y="3731592"/>
                  <a:ext cx="1749791" cy="8938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rgbClr val="FF0000"/>
                    </a:buClr>
                  </a:pPr>
                  <a:r>
                    <a:rPr lang="zh-CN" altLang="en-US" sz="20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我们班</a:t>
                  </a:r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zh-CN" altLang="zh-CN" sz="2000" b="1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zh-CN" altLang="en-US" sz="2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的同学喜欢</a:t>
                  </a:r>
                  <a:r>
                    <a:rPr lang="zh-CN" altLang="en-US" sz="20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踢足球。</a:t>
                  </a:r>
                  <a:endPara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803" y="3731592"/>
                  <a:ext cx="1749791" cy="89383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833" r="-16028" b="-1088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组合 6"/>
          <p:cNvGrpSpPr/>
          <p:nvPr/>
        </p:nvGrpSpPr>
        <p:grpSpPr>
          <a:xfrm>
            <a:off x="832595" y="2278341"/>
            <a:ext cx="3337355" cy="1539410"/>
            <a:chOff x="740476" y="1284191"/>
            <a:chExt cx="3337355" cy="1539410"/>
          </a:xfrm>
        </p:grpSpPr>
        <p:sp>
          <p:nvSpPr>
            <p:cNvPr id="24" name="TextBox 9"/>
            <p:cNvSpPr txBox="1"/>
            <p:nvPr/>
          </p:nvSpPr>
          <p:spPr>
            <a:xfrm>
              <a:off x="740476" y="1284191"/>
              <a:ext cx="985873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豚鼠</a:t>
              </a:r>
              <a:endPara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9486" b="92087" l="12236" r="52714">
                          <a14:foregroundMark x1="17525" y1="83393" x2="20147" y2="82677"/>
                          <a14:foregroundMark x1="20331" y1="82612" x2="21757" y2="82612"/>
                          <a14:foregroundMark x1="21619" y1="82058" x2="23045" y2="81928"/>
                        </a14:backgroundRemoval>
                      </a14:imgEffect>
                    </a14:imgLayer>
                  </a14:imgProps>
                </a:ext>
              </a:extLst>
            </a:blip>
            <a:srcRect l="12435" t="79221" r="47179" b="8111"/>
            <a:stretch/>
          </p:blipFill>
          <p:spPr>
            <a:xfrm>
              <a:off x="808649" y="1375220"/>
              <a:ext cx="3269182" cy="1448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7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64851" y="701675"/>
            <a:ext cx="8144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在直线上面的     里填上适当的小数，下面的     里填上适当的分数。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0008" y="787716"/>
            <a:ext cx="350196" cy="329457"/>
          </a:xfrm>
          <a:prstGeom prst="rect">
            <a:avLst/>
          </a:prstGeom>
          <a:noFill/>
          <a:ln w="19050">
            <a:solidFill>
              <a:srgbClr val="FC5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566169" y="765337"/>
            <a:ext cx="350196" cy="329457"/>
          </a:xfrm>
          <a:prstGeom prst="rect">
            <a:avLst/>
          </a:prstGeom>
          <a:noFill/>
          <a:ln w="19050">
            <a:solidFill>
              <a:srgbClr val="FC5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385586" y="1837752"/>
            <a:ext cx="6568926" cy="1376700"/>
            <a:chOff x="1657960" y="2236586"/>
            <a:chExt cx="6568926" cy="1376700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1657960" y="2869660"/>
              <a:ext cx="6480000" cy="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7711" y="2689660"/>
              <a:ext cx="0" cy="18000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723761" y="2696686"/>
              <a:ext cx="0" cy="18000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259750" y="2689660"/>
              <a:ext cx="0" cy="18000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624698" y="2696686"/>
              <a:ext cx="0" cy="18000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566169" y="2677482"/>
              <a:ext cx="0" cy="18000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331724" y="2696686"/>
              <a:ext cx="0" cy="18000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795737" y="2696686"/>
              <a:ext cx="0" cy="18000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775263" y="2677482"/>
              <a:ext cx="0" cy="18000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对象 7">
                  <a:hlinkClick r:id="" action="ppaction://ole?verb=0"/>
                </p:cNvPr>
                <p:cNvSpPr txBox="1"/>
                <p:nvPr/>
              </p:nvSpPr>
              <p:spPr>
                <a:xfrm>
                  <a:off x="2362313" y="2857482"/>
                  <a:ext cx="636291" cy="7366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b="1" spc="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对象 7">
                  <a:hlinkClick r:id="" action="ppaction://ole?verb=0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313" y="2857482"/>
                  <a:ext cx="636291" cy="7366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对象 7">
                  <a:hlinkClick r:id="" action="ppaction://ole?verb=0"/>
                </p:cNvPr>
                <p:cNvSpPr txBox="1"/>
                <p:nvPr/>
              </p:nvSpPr>
              <p:spPr>
                <a:xfrm>
                  <a:off x="4576861" y="2859104"/>
                  <a:ext cx="636291" cy="7366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b="1" spc="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对象 7">
                  <a:hlinkClick r:id="" action="ppaction://ole?verb=0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6861" y="2859104"/>
                  <a:ext cx="636291" cy="7366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对象 7">
                  <a:hlinkClick r:id="" action="ppaction://ole?verb=0"/>
                </p:cNvPr>
                <p:cNvSpPr txBox="1"/>
                <p:nvPr/>
              </p:nvSpPr>
              <p:spPr>
                <a:xfrm>
                  <a:off x="5291090" y="2857482"/>
                  <a:ext cx="636291" cy="7366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b="1" spc="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对象 7">
                  <a:hlinkClick r:id="" action="ppaction://ole?verb=0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1090" y="2857482"/>
                  <a:ext cx="636291" cy="7366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对象 7">
                  <a:hlinkClick r:id="" action="ppaction://ole?verb=0"/>
                </p:cNvPr>
                <p:cNvSpPr txBox="1"/>
                <p:nvPr/>
              </p:nvSpPr>
              <p:spPr>
                <a:xfrm>
                  <a:off x="6012338" y="2876686"/>
                  <a:ext cx="636291" cy="7366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b="1" spc="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对象 7">
                  <a:hlinkClick r:id="" action="ppaction://ole?verb=0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338" y="2876686"/>
                  <a:ext cx="636291" cy="7366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对象 7">
              <a:hlinkClick r:id="" action="ppaction://ole?verb=0"/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430484CF-CEE6-4A32-8244-996CE87D81E1}"/>
                </a:ext>
              </a:extLst>
            </p:cNvPr>
            <p:cNvSpPr txBox="1"/>
            <p:nvPr/>
          </p:nvSpPr>
          <p:spPr>
            <a:xfrm>
              <a:off x="1683271" y="2857482"/>
              <a:ext cx="667563" cy="7366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对象 7">
              <a:hlinkClick r:id="" action="ppaction://ole?verb=0"/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430484CF-CEE6-4A32-8244-996CE87D81E1}"/>
                </a:ext>
              </a:extLst>
            </p:cNvPr>
            <p:cNvSpPr txBox="1"/>
            <p:nvPr/>
          </p:nvSpPr>
          <p:spPr>
            <a:xfrm>
              <a:off x="2874277" y="2272954"/>
              <a:ext cx="749030" cy="7366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0.25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对象 7">
              <a:hlinkClick r:id="" action="ppaction://ole?verb=0"/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430484CF-CEE6-4A32-8244-996CE87D81E1}"/>
                </a:ext>
              </a:extLst>
            </p:cNvPr>
            <p:cNvSpPr txBox="1"/>
            <p:nvPr/>
          </p:nvSpPr>
          <p:spPr>
            <a:xfrm>
              <a:off x="3508836" y="2260690"/>
              <a:ext cx="749030" cy="7366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0.3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对象 7">
              <a:hlinkClick r:id="" action="ppaction://ole?verb=0"/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430484CF-CEE6-4A32-8244-996CE87D81E1}"/>
                </a:ext>
              </a:extLst>
            </p:cNvPr>
            <p:cNvSpPr txBox="1"/>
            <p:nvPr/>
          </p:nvSpPr>
          <p:spPr>
            <a:xfrm>
              <a:off x="6375612" y="2236586"/>
              <a:ext cx="749030" cy="7366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527744" y="2677482"/>
              <a:ext cx="0" cy="180000"/>
            </a:xfrm>
            <a:prstGeom prst="line">
              <a:avLst/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2309555" y="2280956"/>
              <a:ext cx="575934" cy="379529"/>
            </a:xfrm>
            <a:prstGeom prst="rect">
              <a:avLst/>
            </a:prstGeom>
            <a:noFill/>
            <a:ln w="19050">
              <a:solidFill>
                <a:srgbClr val="FC5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5400000">
              <a:off x="3038312" y="3062177"/>
              <a:ext cx="631121" cy="379529"/>
            </a:xfrm>
            <a:prstGeom prst="rect">
              <a:avLst/>
            </a:prstGeom>
            <a:noFill/>
            <a:ln w="19050">
              <a:solidFill>
                <a:srgbClr val="FC5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5400000">
              <a:off x="3474210" y="3062177"/>
              <a:ext cx="631121" cy="379529"/>
            </a:xfrm>
            <a:prstGeom prst="rect">
              <a:avLst/>
            </a:prstGeom>
            <a:noFill/>
            <a:ln w="19050">
              <a:solidFill>
                <a:srgbClr val="FC5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4473054" y="2282224"/>
              <a:ext cx="575934" cy="379529"/>
            </a:xfrm>
            <a:prstGeom prst="rect">
              <a:avLst/>
            </a:prstGeom>
            <a:noFill/>
            <a:ln w="19050">
              <a:solidFill>
                <a:srgbClr val="FC5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211350" y="2282224"/>
              <a:ext cx="575934" cy="379529"/>
            </a:xfrm>
            <a:prstGeom prst="rect">
              <a:avLst/>
            </a:prstGeom>
            <a:noFill/>
            <a:ln w="19050">
              <a:solidFill>
                <a:srgbClr val="FC5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875602" y="2282224"/>
              <a:ext cx="575934" cy="379529"/>
            </a:xfrm>
            <a:prstGeom prst="rect">
              <a:avLst/>
            </a:prstGeom>
            <a:noFill/>
            <a:ln w="19050">
              <a:solidFill>
                <a:srgbClr val="FC5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5400000">
              <a:off x="6284959" y="3031658"/>
              <a:ext cx="631121" cy="379529"/>
            </a:xfrm>
            <a:prstGeom prst="rect">
              <a:avLst/>
            </a:prstGeom>
            <a:noFill/>
            <a:ln w="19050">
              <a:solidFill>
                <a:srgbClr val="FC5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对象 7">
              <a:hlinkClick r:id="" action="ppaction://ole?verb=0"/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430484CF-CEE6-4A32-8244-996CE87D81E1}"/>
                </a:ext>
              </a:extLst>
            </p:cNvPr>
            <p:cNvSpPr txBox="1"/>
            <p:nvPr/>
          </p:nvSpPr>
          <p:spPr>
            <a:xfrm>
              <a:off x="7559323" y="2876686"/>
              <a:ext cx="667563" cy="7366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1971334" y="1766150"/>
            <a:ext cx="755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0.125</a:t>
            </a:r>
            <a:endParaRPr lang="en-US" altLang="zh-CN" sz="2000" b="1" spc="-150" dirty="0">
              <a:solidFill>
                <a:srgbClr val="FF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210004" y="1783800"/>
            <a:ext cx="755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0.5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887526" y="1767768"/>
            <a:ext cx="75592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0.625</a:t>
            </a:r>
            <a:endParaRPr lang="en-US" altLang="zh-CN" sz="2000" b="1" spc="-150" dirty="0">
              <a:solidFill>
                <a:srgbClr val="FF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554257" y="1774853"/>
            <a:ext cx="75592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0.75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822686" y="2511637"/>
                <a:ext cx="482824" cy="669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0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686" y="2511637"/>
                <a:ext cx="482824" cy="6690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3214424" y="2509937"/>
                <a:ext cx="611065" cy="672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24" y="2509937"/>
                <a:ext cx="611065" cy="6724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6084665" y="2468700"/>
                <a:ext cx="482824" cy="669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665" y="2468700"/>
                <a:ext cx="482824" cy="6690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E34DBFEB-67C1-41F6-ADA1-2676E9122248}"/>
              </a:ext>
            </a:extLst>
          </p:cNvPr>
          <p:cNvSpPr/>
          <p:nvPr/>
        </p:nvSpPr>
        <p:spPr>
          <a:xfrm>
            <a:off x="1077824" y="3368222"/>
            <a:ext cx="1422184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=0.125</a:t>
            </a:r>
            <a:endParaRPr lang="en-US" altLang="zh-CN" sz="20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id="{096B6DE2-F62C-4A99-9510-C2ABB889569D}"/>
                  </a:ext>
                </a:extLst>
              </p:cNvPr>
              <p:cNvSpPr/>
              <p:nvPr/>
            </p:nvSpPr>
            <p:spPr>
              <a:xfrm>
                <a:off x="2613115" y="3275952"/>
                <a:ext cx="1712327" cy="586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0.25</a:t>
                </a:r>
                <a:r>
                  <a:rPr lang="en-US" altLang="zh-CN" sz="20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000" b="1" i="1" spc="600" smtClean="0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000" b="1" i="1" spc="60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25</m:t>
                            </m:r>
                            <m:r>
                              <a:rPr lang="en-US" altLang="zh-CN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0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0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0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B6DE2-F62C-4A99-9510-C2ABB8895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15" y="3275952"/>
                <a:ext cx="1712327" cy="586058"/>
              </a:xfrm>
              <a:prstGeom prst="rect">
                <a:avLst/>
              </a:prstGeom>
              <a:blipFill rotWithShape="0">
                <a:blip r:embed="rId9"/>
                <a:stretch>
                  <a:fillRect l="-3915" b="-51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="" xmlns:a16="http://schemas.microsoft.com/office/drawing/2014/main" id="{096B6DE2-F62C-4A99-9510-C2ABB889569D}"/>
                  </a:ext>
                </a:extLst>
              </p:cNvPr>
              <p:cNvSpPr/>
              <p:nvPr/>
            </p:nvSpPr>
            <p:spPr>
              <a:xfrm>
                <a:off x="2675106" y="3872744"/>
                <a:ext cx="984564" cy="586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0.3</a:t>
                </a:r>
                <a:r>
                  <a:rPr lang="en-US" altLang="zh-CN" sz="20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000" b="1" i="1" spc="600" smtClean="0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000" b="1" i="1" spc="60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zh-CN" sz="20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den>
                        </m:f>
                      </m:e>
                    </m:box>
                  </m:oMath>
                </a14:m>
                <a:endParaRPr lang="en-US" altLang="zh-CN" sz="20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B6DE2-F62C-4A99-9510-C2ABB8895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106" y="3872744"/>
                <a:ext cx="984564" cy="586058"/>
              </a:xfrm>
              <a:prstGeom prst="rect">
                <a:avLst/>
              </a:prstGeom>
              <a:blipFill rotWithShape="0">
                <a:blip r:embed="rId10"/>
                <a:stretch>
                  <a:fillRect l="-6832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E34DBFEB-67C1-41F6-ADA1-2676E9122248}"/>
              </a:ext>
            </a:extLst>
          </p:cNvPr>
          <p:cNvSpPr/>
          <p:nvPr/>
        </p:nvSpPr>
        <p:spPr>
          <a:xfrm>
            <a:off x="4523363" y="3375248"/>
            <a:ext cx="1165704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=0.5</a:t>
            </a:r>
            <a:endParaRPr lang="en-US" altLang="zh-CN" sz="20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E34DBFEB-67C1-41F6-ADA1-2676E9122248}"/>
              </a:ext>
            </a:extLst>
          </p:cNvPr>
          <p:cNvSpPr/>
          <p:nvPr/>
        </p:nvSpPr>
        <p:spPr>
          <a:xfrm>
            <a:off x="4523363" y="3753681"/>
            <a:ext cx="1422184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=0.625</a:t>
            </a:r>
            <a:endParaRPr lang="en-US" altLang="zh-CN" sz="20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="" xmlns:a16="http://schemas.microsoft.com/office/drawing/2014/main" id="{E34DBFEB-67C1-41F6-ADA1-2676E9122248}"/>
              </a:ext>
            </a:extLst>
          </p:cNvPr>
          <p:cNvSpPr/>
          <p:nvPr/>
        </p:nvSpPr>
        <p:spPr>
          <a:xfrm>
            <a:off x="4523363" y="4077992"/>
            <a:ext cx="1293944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0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=0.75</a:t>
            </a:r>
            <a:endParaRPr lang="en-US" altLang="zh-CN" sz="20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="" xmlns:a16="http://schemas.microsoft.com/office/drawing/2014/main" id="{096B6DE2-F62C-4A99-9510-C2ABB889569D}"/>
                  </a:ext>
                </a:extLst>
              </p:cNvPr>
              <p:cNvSpPr/>
              <p:nvPr/>
            </p:nvSpPr>
            <p:spPr>
              <a:xfrm>
                <a:off x="6229568" y="3296394"/>
                <a:ext cx="1455848" cy="5825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0.8</a:t>
                </a:r>
                <a:r>
                  <a:rPr lang="en-US" altLang="zh-CN" sz="20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000" b="1" i="1" spc="600" smtClean="0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000" b="1" i="1" spc="60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0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0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sz="20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B6DE2-F62C-4A99-9510-C2ABB8895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568" y="3296394"/>
                <a:ext cx="1455848" cy="582532"/>
              </a:xfrm>
              <a:prstGeom prst="rect">
                <a:avLst/>
              </a:prstGeom>
              <a:blipFill rotWithShape="0">
                <a:blip r:embed="rId11"/>
                <a:stretch>
                  <a:fillRect l="-4184" b="-7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/>
      <p:bldP spid="4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/>
              <p:nvPr/>
            </p:nvSpPr>
            <p:spPr>
              <a:xfrm>
                <a:off x="601012" y="621964"/>
                <a:ext cx="7823141" cy="1285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三名学</a:t>
                </a:r>
                <a:r>
                  <a:rPr lang="zh-CN" altLang="en-US" sz="2400" b="1" spc="300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生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spc="300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0m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赛跑的成绩分别是：甲</a:t>
                </a:r>
                <a:r>
                  <a:rPr lang="zh-CN" altLang="en-US" sz="2400" b="1" spc="300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为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0.2</a:t>
                </a:r>
                <a:r>
                  <a:rPr lang="zh-CN" altLang="en-US" sz="2400" b="1" spc="300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分，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乙为</a:t>
                </a:r>
                <a14:m>
                  <m:oMath xmlns:m="http://schemas.openxmlformats.org/officeDocument/2006/math">
                    <m:r>
                      <a:rPr lang="en-US" altLang="zh-CN" sz="2400" b="1" i="0" baseline="0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box>
                      <m:boxPr>
                        <m:ctrlPr>
                          <a:rPr lang="zh-CN" altLang="en-US" sz="2400" b="1" i="1" dirty="0"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 dirty="0"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latin typeface="Times New Roman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latin typeface="Times New Roman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分，丙为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dirty="0"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r>
                          <a:rPr lang="en-US" altLang="zh-CN" sz="2400" b="1" i="0" baseline="0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1" i="1" dirty="0"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latin typeface="Times New Roman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latin typeface="Times New Roman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  <m:r>
                      <a:rPr lang="en-US" altLang="zh-CN" sz="2400" b="1" i="0" baseline="0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分。谁是冠军？谁是第三名？</a:t>
                </a:r>
              </a:p>
            </p:txBody>
          </p:sp>
        </mc:Choice>
        <mc:Fallback xmlns=""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12" y="621964"/>
                <a:ext cx="7823141" cy="1285801"/>
              </a:xfrm>
              <a:prstGeom prst="rect">
                <a:avLst/>
              </a:prstGeom>
              <a:blipFill rotWithShape="1">
                <a:blip r:embed="rId2"/>
                <a:stretch>
                  <a:fillRect l="-1247" r="-5066" b="-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象 7">
                <a:hlinkClick r:id="" action="ppaction://ole?verb=0"/>
              </p:cNvPr>
              <p:cNvSpPr txBox="1"/>
              <p:nvPr/>
            </p:nvSpPr>
            <p:spPr>
              <a:xfrm>
                <a:off x="868111" y="2135398"/>
                <a:ext cx="1557337" cy="7366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zh-CN" altLang="en-US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0.25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对象 7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11" y="2135398"/>
                <a:ext cx="1557337" cy="736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对象 7">
                <a:hlinkClick r:id="" action="ppaction://ole?verb=0"/>
                <a:extLst>
                  <a:ext uri="{FF2B5EF4-FFF2-40B4-BE49-F238E27FC236}">
                    <a16:creationId xmlns="" xmlns:a16="http://schemas.microsoft.com/office/drawing/2014/main" id="{430484CF-CEE6-4A32-8244-996CE87D81E1}"/>
                  </a:ext>
                </a:extLst>
              </p:cNvPr>
              <p:cNvSpPr txBox="1"/>
              <p:nvPr/>
            </p:nvSpPr>
            <p:spPr>
              <a:xfrm>
                <a:off x="2506411" y="2135398"/>
                <a:ext cx="1557337" cy="7366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对象 7">
                <a:hlinkClick r:id="" action="ppaction://ole?verb=0"/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0484CF-CEE6-4A32-8244-996CE87D8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411" y="2135398"/>
                <a:ext cx="1557337" cy="736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5A9C8C6-8C2D-42AB-BE01-5AB6077F7419}"/>
              </a:ext>
            </a:extLst>
          </p:cNvPr>
          <p:cNvSpPr txBox="1"/>
          <p:nvPr/>
        </p:nvSpPr>
        <p:spPr>
          <a:xfrm>
            <a:off x="893829" y="2863941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</a:t>
            </a:r>
            <a:r>
              <a:rPr lang="zh-CN" altLang="en-US" sz="2400" b="1" spc="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</a:t>
            </a:r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5&gt;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</a:t>
            </a:r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3&gt;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12CA01A-1ACB-4E7C-98A3-A6848C4A5C6F}"/>
              </a:ext>
            </a:extLst>
          </p:cNvPr>
          <p:cNvSpPr txBox="1"/>
          <p:nvPr/>
        </p:nvSpPr>
        <p:spPr>
          <a:xfrm>
            <a:off x="895403" y="3394492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所以丙是冠军，乙是第三名。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62F34E9-4F91-4887-B51C-5A587B4A143C}"/>
              </a:ext>
            </a:extLst>
          </p:cNvPr>
          <p:cNvSpPr txBox="1"/>
          <p:nvPr/>
        </p:nvSpPr>
        <p:spPr>
          <a:xfrm>
            <a:off x="1596968" y="3916986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答：丙是冠军，乙是第三名。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051" y="2799002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7" name="组合 4"/>
          <p:cNvGrpSpPr/>
          <p:nvPr/>
        </p:nvGrpSpPr>
        <p:grpSpPr bwMode="auto">
          <a:xfrm>
            <a:off x="4709651" y="2116725"/>
            <a:ext cx="2730604" cy="1020066"/>
            <a:chOff x="2336777" y="1120480"/>
            <a:chExt cx="2920960" cy="360466"/>
          </a:xfrm>
          <a:noFill/>
        </p:grpSpPr>
        <p:sp>
          <p:nvSpPr>
            <p:cNvPr id="22" name="云形标注 82"/>
            <p:cNvSpPr>
              <a:spLocks noChangeArrowheads="1"/>
            </p:cNvSpPr>
            <p:nvPr/>
          </p:nvSpPr>
          <p:spPr bwMode="auto">
            <a:xfrm>
              <a:off x="2336777" y="1120480"/>
              <a:ext cx="2920960" cy="360466"/>
            </a:xfrm>
            <a:prstGeom prst="cloudCallout">
              <a:avLst>
                <a:gd name="adj1" fmla="val 38661"/>
                <a:gd name="adj2" fmla="val 54161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矩形 4"/>
            <p:cNvSpPr>
              <a:spLocks noChangeArrowheads="1"/>
            </p:cNvSpPr>
            <p:nvPr/>
          </p:nvSpPr>
          <p:spPr bwMode="auto">
            <a:xfrm>
              <a:off x="2563605" y="1162550"/>
              <a:ext cx="2476036" cy="2501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把分数化成小数来比较要简单些。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0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84747" y="538162"/>
            <a:ext cx="7052256" cy="1428521"/>
            <a:chOff x="884747" y="538162"/>
            <a:chExt cx="7052256" cy="1428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1"/>
                <p:cNvSpPr txBox="1"/>
                <p:nvPr/>
              </p:nvSpPr>
              <p:spPr>
                <a:xfrm>
                  <a:off x="884747" y="624008"/>
                  <a:ext cx="7052256" cy="1342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猜一猜      挡住的是什么数字。</a:t>
                  </a:r>
                  <a:endParaRPr lang="en-US" altLang="zh-CN" sz="2400" b="1" dirty="0" smtClean="0">
                    <a:latin typeface="Times New Roman" pitchFamily="18" charset="0"/>
                    <a:ea typeface="宋体" pitchFamily="2" charset="-122"/>
                  </a:endParaRPr>
                </a:p>
                <a:p>
                  <a:pPr>
                    <a:lnSpc>
                      <a:spcPct val="130000"/>
                    </a:lnSpc>
                  </a:pP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(1)</a:t>
                  </a:r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比</a:t>
                  </a: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0.       </a:t>
                  </a:r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大。                  </a:t>
                  </a: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(2) </a:t>
                  </a:r>
                  <a:r>
                    <a:rPr lang="en-US" altLang="zh-CN" sz="2400" b="1" dirty="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dirty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 比</a:t>
                  </a: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0.6</a:t>
                  </a:r>
                  <a:r>
                    <a:rPr lang="zh-CN" altLang="en-US" sz="2400" b="1" dirty="0">
                      <a:latin typeface="Times New Roman" pitchFamily="18" charset="0"/>
                      <a:ea typeface="宋体" pitchFamily="2" charset="-122"/>
                    </a:rPr>
                    <a:t>小</a:t>
                  </a:r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。</a:t>
                  </a: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 </a:t>
                  </a:r>
                  <a:endParaRPr lang="zh-CN" altLang="en-US" sz="2400" b="1" dirty="0"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47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747" y="624008"/>
                  <a:ext cx="7052256" cy="13426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96" t="-4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60425" y="538162"/>
              <a:ext cx="465318" cy="47083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093084" y="1300255"/>
              <a:ext cx="465318" cy="470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015043" y="1133535"/>
              <a:ext cx="465318" cy="470831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020" y="3939039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3" name="组合 4"/>
          <p:cNvGrpSpPr/>
          <p:nvPr/>
        </p:nvGrpSpPr>
        <p:grpSpPr bwMode="auto">
          <a:xfrm>
            <a:off x="5149971" y="2773451"/>
            <a:ext cx="2618458" cy="1531130"/>
            <a:chOff x="2161848" y="1095824"/>
            <a:chExt cx="2800996" cy="541063"/>
          </a:xfrm>
          <a:noFill/>
        </p:grpSpPr>
        <p:sp>
          <p:nvSpPr>
            <p:cNvPr id="14" name="云形标注 82"/>
            <p:cNvSpPr>
              <a:spLocks noChangeArrowheads="1"/>
            </p:cNvSpPr>
            <p:nvPr/>
          </p:nvSpPr>
          <p:spPr bwMode="auto">
            <a:xfrm>
              <a:off x="2161848" y="1095824"/>
              <a:ext cx="2800996" cy="541063"/>
            </a:xfrm>
            <a:prstGeom prst="cloudCallout">
              <a:avLst>
                <a:gd name="adj1" fmla="val 42614"/>
                <a:gd name="adj2" fmla="val 52471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4"/>
                <p:cNvSpPr>
                  <a:spLocks noChangeArrowheads="1"/>
                </p:cNvSpPr>
                <p:nvPr/>
              </p:nvSpPr>
              <p:spPr bwMode="auto">
                <a:xfrm>
                  <a:off x="2450191" y="1149892"/>
                  <a:ext cx="2443079" cy="42337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</a:t>
                  </a:r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小数未知，应先把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dirty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dirty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化成小数，</a:t>
                  </a:r>
                  <a:endParaRPr lang="en-US" altLang="zh-CN" sz="20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再确定答案。</a:t>
                  </a:r>
                  <a:endParaRPr lang="zh-CN" altLang="en-US" sz="20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50191" y="1149892"/>
                  <a:ext cx="2443079" cy="42337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667" t="-2538" b="-8122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842537" y="2107047"/>
                <a:ext cx="1051891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0.5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537" y="2107047"/>
                <a:ext cx="1051891" cy="680571"/>
              </a:xfrm>
              <a:prstGeom prst="rect">
                <a:avLst/>
              </a:prstGeom>
              <a:blipFill rotWithShape="0">
                <a:blip r:embed="rId9"/>
                <a:stretch>
                  <a:fillRect r="-8092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936782" y="2801764"/>
            <a:ext cx="3960000" cy="194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都大，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      挡住的数字可能是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1~4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中的任意一个数字。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66" l="0" r="978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23381" y="3408470"/>
            <a:ext cx="465318" cy="4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57076" y="3788255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3" name="组合 4"/>
          <p:cNvGrpSpPr/>
          <p:nvPr/>
        </p:nvGrpSpPr>
        <p:grpSpPr bwMode="auto">
          <a:xfrm>
            <a:off x="921521" y="2257945"/>
            <a:ext cx="2851117" cy="1602935"/>
            <a:chOff x="2161847" y="1095824"/>
            <a:chExt cx="3049874" cy="566437"/>
          </a:xfrm>
          <a:noFill/>
        </p:grpSpPr>
        <p:sp>
          <p:nvSpPr>
            <p:cNvPr id="14" name="云形标注 82"/>
            <p:cNvSpPr>
              <a:spLocks noChangeArrowheads="1"/>
            </p:cNvSpPr>
            <p:nvPr/>
          </p:nvSpPr>
          <p:spPr bwMode="auto">
            <a:xfrm>
              <a:off x="2161847" y="1095824"/>
              <a:ext cx="3049874" cy="566437"/>
            </a:xfrm>
            <a:prstGeom prst="cloudCallout">
              <a:avLst>
                <a:gd name="adj1" fmla="val -10334"/>
                <a:gd name="adj2" fmla="val 68078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 4"/>
            <p:cNvSpPr>
              <a:spLocks noChangeArrowheads="1"/>
            </p:cNvSpPr>
            <p:nvPr/>
          </p:nvSpPr>
          <p:spPr bwMode="auto">
            <a:xfrm>
              <a:off x="2450191" y="1149892"/>
              <a:ext cx="2443079" cy="4676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分数未知，应先把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0.6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化成分母是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15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的分数，再确定答案。</a:t>
              </a:r>
              <a:endPara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770268" y="1968262"/>
                <a:ext cx="2908012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268" y="1968262"/>
                <a:ext cx="2908012" cy="684803"/>
              </a:xfrm>
              <a:prstGeom prst="rect">
                <a:avLst/>
              </a:prstGeom>
              <a:blipFill rotWithShape="0">
                <a:blip r:embed="rId5"/>
                <a:stretch>
                  <a:fillRect l="-335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884747" y="538162"/>
            <a:ext cx="7052256" cy="1428521"/>
            <a:chOff x="884747" y="538162"/>
            <a:chExt cx="7052256" cy="1428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"/>
                <p:cNvSpPr txBox="1"/>
                <p:nvPr/>
              </p:nvSpPr>
              <p:spPr>
                <a:xfrm>
                  <a:off x="884747" y="624008"/>
                  <a:ext cx="7052256" cy="1342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猜一猜      挡住的是什么数字。</a:t>
                  </a:r>
                  <a:endParaRPr lang="en-US" altLang="zh-CN" sz="2400" b="1" dirty="0" smtClean="0">
                    <a:latin typeface="Times New Roman" pitchFamily="18" charset="0"/>
                    <a:ea typeface="宋体" pitchFamily="2" charset="-122"/>
                  </a:endParaRPr>
                </a:p>
                <a:p>
                  <a:pPr>
                    <a:lnSpc>
                      <a:spcPct val="130000"/>
                    </a:lnSpc>
                  </a:pP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(1)</a:t>
                  </a:r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比</a:t>
                  </a: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0.       </a:t>
                  </a:r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大。                  </a:t>
                  </a: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(2) </a:t>
                  </a:r>
                  <a:r>
                    <a:rPr lang="en-US" altLang="zh-CN" sz="2400" b="1" dirty="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dirty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 比</a:t>
                  </a: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0.6</a:t>
                  </a:r>
                  <a:r>
                    <a:rPr lang="zh-CN" altLang="en-US" sz="2400" b="1" dirty="0">
                      <a:latin typeface="Times New Roman" pitchFamily="18" charset="0"/>
                      <a:ea typeface="宋体" pitchFamily="2" charset="-122"/>
                    </a:rPr>
                    <a:t>小</a:t>
                  </a:r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。</a:t>
                  </a: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 </a:t>
                  </a:r>
                  <a:endParaRPr lang="zh-CN" altLang="en-US" sz="2400" b="1" dirty="0"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17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747" y="624008"/>
                  <a:ext cx="7052256" cy="13426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96" t="-4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60425" y="538162"/>
              <a:ext cx="465318" cy="47083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093084" y="1300255"/>
              <a:ext cx="465318" cy="47083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015043" y="1133535"/>
              <a:ext cx="465318" cy="47083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942903" y="2789480"/>
            <a:ext cx="4562741" cy="1646605"/>
            <a:chOff x="3942903" y="2789480"/>
            <a:chExt cx="4562741" cy="1646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3942903" y="2789480"/>
                  <a:ext cx="4562741" cy="16466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都比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小，所以      挡住的数字可能是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1~8</a:t>
                  </a:r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中的任意一个数字。</a:t>
                  </a:r>
                  <a:endPara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903" y="2789480"/>
                  <a:ext cx="4562741" cy="164660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139" r="-3476" b="-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429295" y="3475862"/>
              <a:ext cx="465318" cy="470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49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 r="8317"/>
          <a:stretch/>
        </p:blipFill>
        <p:spPr>
          <a:xfrm>
            <a:off x="2911664" y="1494428"/>
            <a:ext cx="3240000" cy="21773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4" y="860871"/>
            <a:ext cx="889942" cy="1158144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1528549" y="756427"/>
            <a:ext cx="7020000" cy="612000"/>
          </a:xfrm>
          <a:prstGeom prst="wedgeRoundRectCallout">
            <a:avLst>
              <a:gd name="adj1" fmla="val -53488"/>
              <a:gd name="adj2" fmla="val 482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又到了沙糖桔上市的季节啦，你喜欢吃沙糖桔吗？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5192" y="2221801"/>
            <a:ext cx="2700000" cy="2260121"/>
            <a:chOff x="1229716" y="2221801"/>
            <a:chExt cx="2700000" cy="226012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524" y="3107235"/>
              <a:ext cx="1116000" cy="1374687"/>
            </a:xfrm>
            <a:prstGeom prst="rect">
              <a:avLst/>
            </a:prstGeom>
          </p:spPr>
        </p:pic>
        <p:sp>
          <p:nvSpPr>
            <p:cNvPr id="6" name="圆角矩形标注 5"/>
            <p:cNvSpPr/>
            <p:nvPr/>
          </p:nvSpPr>
          <p:spPr>
            <a:xfrm>
              <a:off x="1229716" y="2221801"/>
              <a:ext cx="2700000" cy="900000"/>
            </a:xfrm>
            <a:prstGeom prst="wedgeRoundRectCallout">
              <a:avLst>
                <a:gd name="adj1" fmla="val -5171"/>
                <a:gd name="adj2" fmla="val 77832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我喜欢吃沙糖桔！昨天我吃了</a:t>
              </a:r>
              <a:r>
                <a:rPr lang="en-US" altLang="zh-CN" sz="2400" b="1" dirty="0" smtClean="0">
                  <a:latin typeface="Times New Roman" pitchFamily="18" charset="0"/>
                  <a:ea typeface="宋体" pitchFamily="2" charset="-122"/>
                </a:rPr>
                <a:t>0.4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斤！</a:t>
              </a:r>
              <a:endParaRPr lang="zh-CN" altLang="en-US" sz="2400" b="1" dirty="0">
                <a:latin typeface="Times New Roman" pitchFamily="18" charset="0"/>
                <a:ea typeface="宋体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11664" y="3334336"/>
            <a:ext cx="6048000" cy="1646014"/>
            <a:chOff x="4084549" y="3251788"/>
            <a:chExt cx="6048000" cy="164601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44549" y="3251788"/>
              <a:ext cx="1188000" cy="11388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圆角矩形标注 8"/>
                <p:cNvSpPr/>
                <p:nvPr/>
              </p:nvSpPr>
              <p:spPr>
                <a:xfrm>
                  <a:off x="4084549" y="3853802"/>
                  <a:ext cx="4860000" cy="1044000"/>
                </a:xfrm>
                <a:prstGeom prst="wedgeRoundRectCallout">
                  <a:avLst>
                    <a:gd name="adj1" fmla="val 55930"/>
                    <a:gd name="adj2" fmla="val 3316"/>
                    <a:gd name="adj3" fmla="val 16667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我也喜欢！我妈妈买了</a:t>
                  </a:r>
                  <a:r>
                    <a:rPr lang="en-US" altLang="zh-CN" sz="2400" b="1" dirty="0" smtClean="0">
                      <a:latin typeface="Times New Roman" pitchFamily="18" charset="0"/>
                      <a:ea typeface="宋体" pitchFamily="2" charset="-122"/>
                    </a:rPr>
                    <a:t>1</a:t>
                  </a:r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斤沙糖桔，我吃了其</a:t>
                  </a:r>
                  <a:r>
                    <a:rPr lang="zh-CN" altLang="en-US" sz="2400" b="1" dirty="0">
                      <a:latin typeface="Times New Roman" pitchFamily="18" charset="0"/>
                      <a:ea typeface="宋体" pitchFamily="2" charset="-122"/>
                    </a:rPr>
                    <a:t>中</a:t>
                  </a:r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prstClr val="black"/>
                              </a:solidFill>
                              <a:latin typeface="Times New Roman" pitchFamily="18" charset="0"/>
                              <a:ea typeface="宋体" pitchFamily="2" charset="-122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prstClr val="black"/>
                              </a:solidFill>
                              <a:latin typeface="Times New Roman" pitchFamily="18" charset="0"/>
                              <a:ea typeface="宋体" pitchFamily="2" charset="-122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latin typeface="Times New Roman" pitchFamily="18" charset="0"/>
                      <a:ea typeface="宋体" pitchFamily="2" charset="-122"/>
                    </a:rPr>
                    <a:t>！</a:t>
                  </a:r>
                  <a:endParaRPr lang="zh-CN" altLang="en-US" sz="2400" b="1" dirty="0"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9" name="圆角矩形标注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4549" y="3853802"/>
                  <a:ext cx="4860000" cy="1044000"/>
                </a:xfrm>
                <a:prstGeom prst="wedgeRoundRectCallout">
                  <a:avLst>
                    <a:gd name="adj1" fmla="val 55930"/>
                    <a:gd name="adj2" fmla="val 3316"/>
                    <a:gd name="adj3" fmla="val 16667"/>
                  </a:avLst>
                </a:prstGeom>
                <a:blipFill rotWithShape="1">
                  <a:blip r:embed="rId6"/>
                  <a:stretch>
                    <a:fillRect l="-824" t="-5780" b="-23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/>
          <p:cNvGrpSpPr/>
          <p:nvPr/>
        </p:nvGrpSpPr>
        <p:grpSpPr>
          <a:xfrm>
            <a:off x="5194745" y="1305002"/>
            <a:ext cx="3588932" cy="1833598"/>
            <a:chOff x="5194745" y="1305002"/>
            <a:chExt cx="3588932" cy="18335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1" b="41726"/>
            <a:stretch/>
          </p:blipFill>
          <p:spPr>
            <a:xfrm flipH="1">
              <a:off x="7451677" y="1305002"/>
              <a:ext cx="1332000" cy="18335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圆角矩形标注 11"/>
            <p:cNvSpPr/>
            <p:nvPr/>
          </p:nvSpPr>
          <p:spPr>
            <a:xfrm>
              <a:off x="5194745" y="1439943"/>
              <a:ext cx="2448000" cy="828000"/>
            </a:xfrm>
            <a:prstGeom prst="wedgeRoundRectCallout">
              <a:avLst>
                <a:gd name="adj1" fmla="val 59452"/>
                <a:gd name="adj2" fmla="val -3692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他们两个谁吃的更多一些呢？</a:t>
              </a:r>
              <a:endParaRPr lang="zh-CN" altLang="en-US" sz="2400" b="1" dirty="0"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4" name="圆角矩形标注 13"/>
          <p:cNvSpPr/>
          <p:nvPr/>
        </p:nvSpPr>
        <p:spPr>
          <a:xfrm>
            <a:off x="1528548" y="756427"/>
            <a:ext cx="5976000" cy="612000"/>
          </a:xfrm>
          <a:prstGeom prst="wedgeRoundRectCallout">
            <a:avLst>
              <a:gd name="adj1" fmla="val -53488"/>
              <a:gd name="adj2" fmla="val 482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沙糖桔虽然好吃，但也不要一次吃太多哦！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5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916118" y="1901705"/>
            <a:ext cx="73898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小数化成分数的方法：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小数化成分数，根据小数的意义，原来有几位小数，就</a:t>
            </a:r>
            <a:r>
              <a:rPr lang="zh-CN" altLang="en-US" sz="2800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在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后面写几个零做分母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，把原来的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小数去掉小数点做分子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。能约分的要约成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最简分数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8036" y="1724288"/>
            <a:ext cx="7659701" cy="2137722"/>
            <a:chOff x="973592" y="1225588"/>
            <a:chExt cx="9609121" cy="1857136"/>
          </a:xfrm>
        </p:grpSpPr>
        <p:sp>
          <p:nvSpPr>
            <p:cNvPr id="2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7" y="1281788"/>
              <a:ext cx="9471871" cy="177339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10277181" y="2777192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902963" y="1973005"/>
            <a:ext cx="738984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分数化成小数的方法：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分数化成小数，根据分数与除法的关系，用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分子除以分母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。除不尽时，可根据需要按“四舍五入”法保留几位小数。</a:t>
            </a:r>
            <a:endParaRPr lang="zh-CN" altLang="en-US" sz="2800" b="1" noProof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8036" y="1724288"/>
            <a:ext cx="7659701" cy="2137722"/>
            <a:chOff x="973592" y="1225588"/>
            <a:chExt cx="9609121" cy="1857136"/>
          </a:xfrm>
        </p:grpSpPr>
        <p:sp>
          <p:nvSpPr>
            <p:cNvPr id="2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7" y="1281788"/>
              <a:ext cx="9471871" cy="177339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10277181" y="2777192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0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60405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9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页练习一第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61" y="859278"/>
            <a:ext cx="8761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“分数王国”与“小数王国”：分数与小数的互化</a:t>
            </a:r>
            <a:endParaRPr lang="zh-CN" altLang="en-US" sz="30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2329" y="2460806"/>
            <a:ext cx="3805986" cy="1942852"/>
            <a:chOff x="682329" y="2460806"/>
            <a:chExt cx="3805986" cy="1942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对象 6">
                  <a:hlinkClick r:id="" action="ppaction://ole?verb=0"/>
                </p:cNvPr>
                <p:cNvSpPr txBox="1"/>
                <p:nvPr/>
              </p:nvSpPr>
              <p:spPr>
                <a:xfrm>
                  <a:off x="1022963" y="2460806"/>
                  <a:ext cx="536575" cy="925513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zh-CN" altLang="en-US" sz="11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对象 6">
                  <a:hlinkClick r:id="" action="ppaction://ole?verb=0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963" y="2460806"/>
                  <a:ext cx="536575" cy="9255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/>
            <p:cNvSpPr/>
            <p:nvPr/>
          </p:nvSpPr>
          <p:spPr>
            <a:xfrm>
              <a:off x="1437032" y="2626187"/>
              <a:ext cx="12073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400" b="1" spc="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517518" y="2644357"/>
              <a:ext cx="9749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400" b="1" spc="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0.05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82329" y="3410553"/>
              <a:ext cx="15905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0.0</a:t>
              </a:r>
              <a:r>
                <a:rPr lang="en-US" altLang="zh-CN" sz="2400" b="1" spc="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6&gt;</a:t>
              </a:r>
              <a:r>
                <a:rPr lang="en-US" altLang="zh-CN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0.05</a:t>
              </a:r>
              <a:endParaRPr lang="zh-CN" alt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736865" y="3277726"/>
              <a:ext cx="1751450" cy="1125932"/>
              <a:chOff x="5214" y="4416"/>
              <a:chExt cx="2268" cy="145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214" y="4623"/>
                <a:ext cx="2019" cy="5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0.0</a:t>
                </a:r>
                <a:r>
                  <a:rPr lang="en-US" altLang="zh-CN" sz="2400" b="1" spc="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6&gt;   </a:t>
                </a:r>
                <a:endParaRPr lang="zh-CN" altLang="en-US" sz="2400" b="1" spc="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对象 9">
                    <a:hlinkClick r:id="" action="ppaction://ole?verb=0"/>
                  </p:cNvPr>
                  <p:cNvSpPr txBox="1"/>
                  <p:nvPr/>
                </p:nvSpPr>
                <p:spPr>
                  <a:xfrm>
                    <a:off x="6313" y="4416"/>
                    <a:ext cx="1169" cy="1458"/>
                  </a:xfrm>
                  <a:prstGeom prst="rect">
                    <a:avLst/>
                  </a:prstGeom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CN" alt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zh-CN" altLang="en-US" sz="2400" b="1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oMath>
                      </m:oMathPara>
                    </a14:m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对象 9">
                    <a:hlinkClick r:id="" action="ppaction://ole?verb=0"/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3" y="4416"/>
                    <a:ext cx="1169" cy="145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" name="直接箭头连接符 2"/>
            <p:cNvCxnSpPr/>
            <p:nvPr/>
          </p:nvCxnSpPr>
          <p:spPr>
            <a:xfrm>
              <a:off x="2337518" y="3641385"/>
              <a:ext cx="3600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865322" y="2359275"/>
            <a:ext cx="3816177" cy="2098126"/>
            <a:chOff x="4640130" y="2359275"/>
            <a:chExt cx="3816177" cy="2098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对象 6">
                  <a:hlinkClick r:id="" action="ppaction://ole?verb=0"/>
                </p:cNvPr>
                <p:cNvSpPr txBox="1"/>
                <p:nvPr/>
              </p:nvSpPr>
              <p:spPr>
                <a:xfrm>
                  <a:off x="5572817" y="2359275"/>
                  <a:ext cx="655638" cy="9255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zh-CN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对象 6">
                  <a:hlinkClick r:id="" action="ppaction://ole?verb=0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817" y="2359275"/>
                  <a:ext cx="655638" cy="9255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/>
            <p:cNvSpPr/>
            <p:nvPr/>
          </p:nvSpPr>
          <p:spPr>
            <a:xfrm>
              <a:off x="4686883" y="2563300"/>
              <a:ext cx="9749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0.0</a:t>
              </a:r>
              <a:r>
                <a:rPr lang="en-US" sz="2400" b="1" spc="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997303" y="2581352"/>
              <a:ext cx="3593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=</a:t>
              </a:r>
              <a:endPara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223495" y="3481027"/>
              <a:ext cx="3593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&gt;</a:t>
              </a:r>
              <a:endParaRPr lang="zh-CN" alt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对象 13">
                  <a:hlinkClick r:id="" action="ppaction://ole?verb=0"/>
                </p:cNvPr>
                <p:cNvSpPr txBox="1"/>
                <p:nvPr/>
              </p:nvSpPr>
              <p:spPr>
                <a:xfrm>
                  <a:off x="6529069" y="2380057"/>
                  <a:ext cx="536575" cy="9255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zh-CN" altLang="en-US" sz="2400" b="1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对象 13">
                  <a:hlinkClick r:id="" action="ppaction://ole?verb=0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069" y="2380057"/>
                  <a:ext cx="536575" cy="9255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对象 15">
                  <a:hlinkClick r:id="" action="ppaction://ole?verb=0"/>
                </p:cNvPr>
                <p:cNvSpPr txBox="1"/>
                <p:nvPr/>
              </p:nvSpPr>
              <p:spPr>
                <a:xfrm>
                  <a:off x="7320510" y="2380058"/>
                  <a:ext cx="655638" cy="925512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对象 15">
                  <a:hlinkClick r:id="" action="ppaction://ole?verb=0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0510" y="2380058"/>
                  <a:ext cx="655638" cy="92551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387E2A74-CF43-488D-A9D1-C077A343AB7F}"/>
                </a:ext>
              </a:extLst>
            </p:cNvPr>
            <p:cNvGrpSpPr/>
            <p:nvPr/>
          </p:nvGrpSpPr>
          <p:grpSpPr>
            <a:xfrm>
              <a:off x="6674739" y="3331469"/>
              <a:ext cx="1781568" cy="1125932"/>
              <a:chOff x="5214" y="4385"/>
              <a:chExt cx="2307" cy="1458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63B9EC77-18B0-4250-A078-DC1866A38004}"/>
                  </a:ext>
                </a:extLst>
              </p:cNvPr>
              <p:cNvSpPr/>
              <p:nvPr/>
            </p:nvSpPr>
            <p:spPr>
              <a:xfrm>
                <a:off x="5214" y="4623"/>
                <a:ext cx="2019" cy="5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0.0</a:t>
                </a:r>
                <a:r>
                  <a:rPr lang="en-US" altLang="zh-CN" sz="2400" b="1" spc="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6&gt;   </a:t>
                </a:r>
                <a:endParaRPr lang="zh-CN" altLang="en-US" sz="2400" b="1" spc="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对象 9">
                    <a:hlinkClick r:id="" action="ppaction://ole?verb=0"/>
                    <a:extLst>
                      <a:ext uri="{FF2B5EF4-FFF2-40B4-BE49-F238E27FC236}">
                        <a16:creationId xmlns:a16="http://schemas.microsoft.com/office/drawing/2014/main" xmlns="" id="{23E498C4-DC76-42A8-A369-E962D52E2C46}"/>
                      </a:ext>
                    </a:extLst>
                  </p:cNvPr>
                  <p:cNvSpPr txBox="1"/>
                  <p:nvPr/>
                </p:nvSpPr>
                <p:spPr>
                  <a:xfrm>
                    <a:off x="6352" y="4385"/>
                    <a:ext cx="1169" cy="1458"/>
                  </a:xfrm>
                  <a:prstGeom prst="rect">
                    <a:avLst/>
                  </a:prstGeom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CN" alt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zh-CN" altLang="en-US" sz="2400" b="1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oMath>
                      </m:oMathPara>
                    </a14:m>
                    <a:endParaRPr lang="zh-CN" alt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对象 9">
                    <a:hlinkClick r:id="" action="ppaction://ole?verb=0"/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23E498C4-DC76-42A8-A369-E962D52E2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2" y="4385"/>
                    <a:ext cx="1169" cy="145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对象 6">
                  <a:hlinkClick r:id="" action="ppaction://ole?verb=0"/>
                  <a:extLst>
                    <a:ext uri="{FF2B5EF4-FFF2-40B4-BE49-F238E27FC236}">
                      <a16:creationId xmlns:a16="http://schemas.microsoft.com/office/drawing/2014/main" xmlns="" id="{8BE64965-2CAF-40AA-AB68-916CC979FC81}"/>
                    </a:ext>
                  </a:extLst>
                </p:cNvPr>
                <p:cNvSpPr txBox="1"/>
                <p:nvPr/>
              </p:nvSpPr>
              <p:spPr>
                <a:xfrm>
                  <a:off x="4640130" y="3269570"/>
                  <a:ext cx="655638" cy="9255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zh-CN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对象 6">
                  <a:hlinkClick r:id="" action="ppaction://ole?verb=0"/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BE64965-2CAF-40AA-AB68-916CC979F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30" y="3269570"/>
                  <a:ext cx="655638" cy="92551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对象 15">
                  <a:hlinkClick r:id="" action="ppaction://ole?verb=0"/>
                  <a:extLst>
                    <a:ext uri="{FF2B5EF4-FFF2-40B4-BE49-F238E27FC236}">
                      <a16:creationId xmlns:a16="http://schemas.microsoft.com/office/drawing/2014/main" xmlns="" id="{4D194BBA-EC99-43D9-B7A6-89CB5D2DBC42}"/>
                    </a:ext>
                  </a:extLst>
                </p:cNvPr>
                <p:cNvSpPr txBox="1"/>
                <p:nvPr/>
              </p:nvSpPr>
              <p:spPr>
                <a:xfrm>
                  <a:off x="5508062" y="3274275"/>
                  <a:ext cx="655638" cy="925512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对象 15">
                  <a:hlinkClick r:id="" action="ppaction://ole?verb=0"/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D194BBA-EC99-43D9-B7A6-89CB5D2DBC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062" y="3274275"/>
                  <a:ext cx="655638" cy="92551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接箭头连接符 38"/>
            <p:cNvCxnSpPr/>
            <p:nvPr/>
          </p:nvCxnSpPr>
          <p:spPr>
            <a:xfrm>
              <a:off x="6228455" y="3746164"/>
              <a:ext cx="3600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232011" y="1941515"/>
            <a:ext cx="8686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分数化小数：                小数化分数：</a:t>
            </a:r>
            <a:endParaRPr lang="zh-CN" altLang="en-US" sz="24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2" y="661502"/>
            <a:ext cx="7254869" cy="2517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40231" y="3324398"/>
                <a:ext cx="7956000" cy="126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比一比，“小数王国”里的</a:t>
                </a:r>
                <a:r>
                  <a:rPr lang="en-US" altLang="zh-CN" sz="2800" b="1" dirty="0">
                    <a:latin typeface="Times New Roman" pitchFamily="18" charset="0"/>
                    <a:ea typeface="宋体" pitchFamily="2" charset="-122"/>
                  </a:rPr>
                  <a:t>0.06</a:t>
                </a:r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与“分数王国”里的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哪个数大？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31" y="3324398"/>
                <a:ext cx="7956000" cy="1260000"/>
              </a:xfrm>
              <a:prstGeom prst="rect">
                <a:avLst/>
              </a:prstGeom>
              <a:blipFill rotWithShape="1">
                <a:blip r:embed="rId3"/>
                <a:stretch>
                  <a:fillRect l="-1531" t="-6280" r="-1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/>
          <p:cNvSpPr/>
          <p:nvPr/>
        </p:nvSpPr>
        <p:spPr>
          <a:xfrm>
            <a:off x="495726" y="338651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标注 21"/>
          <p:cNvSpPr/>
          <p:nvPr/>
        </p:nvSpPr>
        <p:spPr>
          <a:xfrm>
            <a:off x="6143126" y="2477563"/>
            <a:ext cx="1989198" cy="510778"/>
          </a:xfrm>
          <a:prstGeom prst="wedgeRoundRectCallout">
            <a:avLst>
              <a:gd name="adj1" fmla="val -5915"/>
              <a:gd name="adj2" fmla="val 8430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画图来比较。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95" y="3029466"/>
            <a:ext cx="1152000" cy="138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753878" y="766379"/>
                <a:ext cx="7956000" cy="126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比一比，“小数王国”里的</a:t>
                </a:r>
                <a:r>
                  <a:rPr lang="en-US" altLang="zh-CN" sz="2800" b="1" dirty="0">
                    <a:latin typeface="Times New Roman" pitchFamily="18" charset="0"/>
                    <a:ea typeface="宋体" pitchFamily="2" charset="-122"/>
                  </a:rPr>
                  <a:t>0.06</a:t>
                </a:r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与“分数王国”里的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哪个数大？</a:t>
                </a: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78" y="766379"/>
                <a:ext cx="7956000" cy="1260000"/>
              </a:xfrm>
              <a:prstGeom prst="rect">
                <a:avLst/>
              </a:prstGeom>
              <a:blipFill rotWithShape="1">
                <a:blip r:embed="rId3"/>
                <a:stretch>
                  <a:fillRect l="-1609" t="-6311" r="-1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515" y="2136233"/>
            <a:ext cx="1795145" cy="17818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796" y="2136233"/>
            <a:ext cx="1774825" cy="177482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866553" y="4094361"/>
            <a:ext cx="72327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对象 6">
                <a:hlinkClick r:id="" action="ppaction://ole?verb=0"/>
              </p:cNvPr>
              <p:cNvSpPr txBox="1"/>
              <p:nvPr/>
            </p:nvSpPr>
            <p:spPr>
              <a:xfrm>
                <a:off x="4387391" y="3887612"/>
                <a:ext cx="537009" cy="68652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05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对象 6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91" y="3887612"/>
                <a:ext cx="537009" cy="686522"/>
              </a:xfrm>
              <a:prstGeom prst="rect">
                <a:avLst/>
              </a:prstGeom>
              <a:blipFill rotWithShape="1"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/>
          <p:cNvSpPr/>
          <p:nvPr/>
        </p:nvSpPr>
        <p:spPr>
          <a:xfrm>
            <a:off x="3293227" y="4019259"/>
            <a:ext cx="4187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&gt;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3FDCA5BE-3CCE-40AB-980C-C9B2B173C5CE}"/>
              </a:ext>
            </a:extLst>
          </p:cNvPr>
          <p:cNvCxnSpPr>
            <a:cxnSpLocks/>
          </p:cNvCxnSpPr>
          <p:nvPr/>
        </p:nvCxnSpPr>
        <p:spPr>
          <a:xfrm flipV="1">
            <a:off x="1397515" y="3023646"/>
            <a:ext cx="4240106" cy="3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465878" y="88261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0" grpId="0"/>
      <p:bldP spid="21" grpId="0"/>
      <p:bldP spid="38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标注 56"/>
          <p:cNvSpPr/>
          <p:nvPr/>
        </p:nvSpPr>
        <p:spPr>
          <a:xfrm>
            <a:off x="5671979" y="2129319"/>
            <a:ext cx="2151529" cy="919401"/>
          </a:xfrm>
          <a:prstGeom prst="wedgeRoundRectCallout">
            <a:avLst>
              <a:gd name="adj1" fmla="val 39957"/>
              <a:gd name="adj2" fmla="val 702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把分数化成小数来比较。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5346" y="3135984"/>
            <a:ext cx="1351943" cy="1296000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465878" y="88261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对象 6">
                <a:hlinkClick r:id="" action="ppaction://ole?verb=0"/>
              </p:cNvPr>
              <p:cNvSpPr txBox="1"/>
              <p:nvPr/>
            </p:nvSpPr>
            <p:spPr>
              <a:xfrm>
                <a:off x="1616350" y="1979414"/>
                <a:ext cx="536575" cy="925513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zh-CN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对象 6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350" y="1979414"/>
                <a:ext cx="536575" cy="9255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2192456" y="2227066"/>
            <a:ext cx="13660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spc="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6" name="矩形 35"/>
          <p:cNvSpPr/>
          <p:nvPr/>
        </p:nvSpPr>
        <p:spPr>
          <a:xfrm>
            <a:off x="3592773" y="2227066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spc="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0.05</a:t>
            </a:r>
          </a:p>
        </p:txBody>
      </p:sp>
      <p:sp>
        <p:nvSpPr>
          <p:cNvPr id="37" name="矩形 36"/>
          <p:cNvSpPr/>
          <p:nvPr/>
        </p:nvSpPr>
        <p:spPr>
          <a:xfrm>
            <a:off x="1234492" y="3324459"/>
            <a:ext cx="18004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</a:t>
            </a:r>
            <a:r>
              <a:rPr lang="en-US" altLang="zh-CN" sz="2800" b="1" spc="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6&gt;</a:t>
            </a:r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0.05</a:t>
            </a:r>
            <a:endParaRPr lang="zh-CN" alt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658455" y="3135984"/>
            <a:ext cx="1887365" cy="1125932"/>
            <a:chOff x="5214" y="4375"/>
            <a:chExt cx="2444" cy="1458"/>
          </a:xfrm>
        </p:grpSpPr>
        <p:sp>
          <p:nvSpPr>
            <p:cNvPr id="39" name="矩形 38"/>
            <p:cNvSpPr/>
            <p:nvPr/>
          </p:nvSpPr>
          <p:spPr>
            <a:xfrm>
              <a:off x="5214" y="4623"/>
              <a:ext cx="2019" cy="6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0.0</a:t>
              </a:r>
              <a:r>
                <a:rPr lang="en-US" altLang="zh-CN" sz="2800" b="1" spc="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6&gt;   </a:t>
              </a:r>
              <a:endParaRPr lang="zh-CN" altLang="en-US" sz="2800" b="1" spc="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对象 9">
                  <a:hlinkClick r:id="" action="ppaction://ole?verb=0"/>
                </p:cNvPr>
                <p:cNvSpPr txBox="1"/>
                <p:nvPr/>
              </p:nvSpPr>
              <p:spPr>
                <a:xfrm>
                  <a:off x="6489" y="4375"/>
                  <a:ext cx="1169" cy="1458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28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CN" altLang="en-US" sz="28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zh-CN" alt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对象 9">
                  <a:hlinkClick r:id="" action="ppaction://ole?verb=0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9" y="4375"/>
                  <a:ext cx="1169" cy="14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E986B9CA-4425-4CE2-B0EC-F9FE8FA5C0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3" t="23230" r="7608" b="62493"/>
          <a:stretch/>
        </p:blipFill>
        <p:spPr>
          <a:xfrm rot="16200000">
            <a:off x="3200040" y="3346722"/>
            <a:ext cx="332769" cy="51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53878" y="766379"/>
                <a:ext cx="7956000" cy="126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比一比，“小数王国”里的</a:t>
                </a:r>
                <a:r>
                  <a:rPr lang="en-US" altLang="zh-CN" sz="2800" b="1" dirty="0">
                    <a:latin typeface="Times New Roman" pitchFamily="18" charset="0"/>
                    <a:ea typeface="宋体" pitchFamily="2" charset="-122"/>
                  </a:rPr>
                  <a:t>0.06</a:t>
                </a:r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与“分数王国”里的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哪个数大？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78" y="766379"/>
                <a:ext cx="7956000" cy="1260000"/>
              </a:xfrm>
              <a:prstGeom prst="rect">
                <a:avLst/>
              </a:prstGeom>
              <a:blipFill rotWithShape="1">
                <a:blip r:embed="rId4"/>
                <a:stretch>
                  <a:fillRect l="-1609" t="-6311" r="-1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465878" y="88261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对象 6">
                <a:hlinkClick r:id="" action="ppaction://ole?verb=0"/>
              </p:cNvPr>
              <p:cNvSpPr txBox="1"/>
              <p:nvPr/>
            </p:nvSpPr>
            <p:spPr>
              <a:xfrm>
                <a:off x="2532465" y="1979401"/>
                <a:ext cx="655638" cy="9255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对象 6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465" y="1979401"/>
                <a:ext cx="655638" cy="9255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1526003" y="2215332"/>
            <a:ext cx="1095173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</a:t>
            </a:r>
            <a:r>
              <a:rPr lang="en-US" sz="2800" b="1" spc="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矩形 13"/>
          <p:cNvSpPr/>
          <p:nvPr/>
        </p:nvSpPr>
        <p:spPr>
          <a:xfrm>
            <a:off x="3941723" y="2201478"/>
            <a:ext cx="389850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25080" y="3447695"/>
            <a:ext cx="389850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&gt;</a:t>
            </a:r>
            <a:endParaRPr lang="zh-CN" altLang="en-US" sz="2800" b="1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对象 13">
                <a:hlinkClick r:id="" action="ppaction://ole?verb=0"/>
              </p:cNvPr>
              <p:cNvSpPr txBox="1"/>
              <p:nvPr/>
            </p:nvSpPr>
            <p:spPr>
              <a:xfrm>
                <a:off x="3488717" y="2000183"/>
                <a:ext cx="536575" cy="9255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对象 1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17" y="2000183"/>
                <a:ext cx="536575" cy="9255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对象 15">
                <a:hlinkClick r:id="" action="ppaction://ole?verb=0"/>
              </p:cNvPr>
              <p:cNvSpPr txBox="1"/>
              <p:nvPr/>
            </p:nvSpPr>
            <p:spPr>
              <a:xfrm>
                <a:off x="4280158" y="2000184"/>
                <a:ext cx="655638" cy="92551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对象 15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58" y="2000184"/>
                <a:ext cx="655638" cy="9255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87E2A74-CF43-488D-A9D1-C077A343AB7F}"/>
              </a:ext>
            </a:extLst>
          </p:cNvPr>
          <p:cNvGrpSpPr/>
          <p:nvPr/>
        </p:nvGrpSpPr>
        <p:grpSpPr>
          <a:xfrm>
            <a:off x="3857071" y="3131186"/>
            <a:ext cx="2010152" cy="1125932"/>
            <a:chOff x="5214" y="4272"/>
            <a:chExt cx="2603" cy="1458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63B9EC77-18B0-4250-A078-DC1866A38004}"/>
                </a:ext>
              </a:extLst>
            </p:cNvPr>
            <p:cNvSpPr/>
            <p:nvPr/>
          </p:nvSpPr>
          <p:spPr>
            <a:xfrm>
              <a:off x="5214" y="4623"/>
              <a:ext cx="2019" cy="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0.0</a:t>
              </a:r>
              <a:r>
                <a:rPr lang="en-US" altLang="zh-CN" sz="3200" b="1" spc="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6&gt;   </a:t>
              </a:r>
              <a:endParaRPr lang="zh-CN" altLang="en-US" sz="3200" b="1" spc="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对象 9">
                  <a:hlinkClick r:id="" action="ppaction://ole?verb=0"/>
                  <a:extLst>
                    <a:ext uri="{FF2B5EF4-FFF2-40B4-BE49-F238E27FC236}">
                      <a16:creationId xmlns:a16="http://schemas.microsoft.com/office/drawing/2014/main" xmlns="" id="{23E498C4-DC76-42A8-A369-E962D52E2C46}"/>
                    </a:ext>
                  </a:extLst>
                </p:cNvPr>
                <p:cNvSpPr txBox="1"/>
                <p:nvPr/>
              </p:nvSpPr>
              <p:spPr>
                <a:xfrm>
                  <a:off x="6648" y="4272"/>
                  <a:ext cx="1169" cy="1458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32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CN" altLang="en-US" sz="32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m:rPr>
                                <m:nor/>
                              </m:rPr>
                              <a:rPr lang="en-US" altLang="zh-CN" sz="32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对象 9">
                  <a:hlinkClick r:id="" action="ppaction://ole?verb=0"/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3E498C4-DC76-42A8-A369-E962D52E2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8" y="4272"/>
                  <a:ext cx="1169" cy="14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617A812-4E9D-4AAF-89B0-685423CC10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3" t="23230" r="7608" b="62493"/>
          <a:stretch/>
        </p:blipFill>
        <p:spPr>
          <a:xfrm rot="16200000">
            <a:off x="3336548" y="3447200"/>
            <a:ext cx="332769" cy="51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对象 6">
                <a:hlinkClick r:id="" action="ppaction://ole?verb=0"/>
                <a:extLst>
                  <a:ext uri="{FF2B5EF4-FFF2-40B4-BE49-F238E27FC236}">
                    <a16:creationId xmlns:a16="http://schemas.microsoft.com/office/drawing/2014/main" xmlns="" id="{8BE64965-2CAF-40AA-AB68-916CC979FC81}"/>
                  </a:ext>
                </a:extLst>
              </p:cNvPr>
              <p:cNvSpPr txBox="1"/>
              <p:nvPr/>
            </p:nvSpPr>
            <p:spPr>
              <a:xfrm>
                <a:off x="1220133" y="3198601"/>
                <a:ext cx="655638" cy="9255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对象 6">
                <a:hlinkClick r:id="" action="ppaction://ole?verb=0"/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E64965-2CAF-40AA-AB68-916CC979F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33" y="3198601"/>
                <a:ext cx="655638" cy="9255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对象 15">
                <a:hlinkClick r:id="" action="ppaction://ole?verb=0"/>
                <a:extLst>
                  <a:ext uri="{FF2B5EF4-FFF2-40B4-BE49-F238E27FC236}">
                    <a16:creationId xmlns:a16="http://schemas.microsoft.com/office/drawing/2014/main" xmlns="" id="{4D194BBA-EC99-43D9-B7A6-89CB5D2DBC42}"/>
                  </a:ext>
                </a:extLst>
              </p:cNvPr>
              <p:cNvSpPr txBox="1"/>
              <p:nvPr/>
            </p:nvSpPr>
            <p:spPr>
              <a:xfrm>
                <a:off x="2279293" y="3231396"/>
                <a:ext cx="655638" cy="92551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对象 15">
                <a:hlinkClick r:id="" action="ppaction://ole?verb=0"/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194BBA-EC99-43D9-B7A6-89CB5D2DB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293" y="3231396"/>
                <a:ext cx="655638" cy="9255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圆角矩形标注 31"/>
          <p:cNvSpPr/>
          <p:nvPr/>
        </p:nvSpPr>
        <p:spPr>
          <a:xfrm>
            <a:off x="5671979" y="2129319"/>
            <a:ext cx="2151529" cy="919401"/>
          </a:xfrm>
          <a:prstGeom prst="wedgeRoundRectCallout">
            <a:avLst>
              <a:gd name="adj1" fmla="val 37103"/>
              <a:gd name="adj2" fmla="val 702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把小数化成分数来比较。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067">
                        <a14:foregroundMark x1="36547" y1="42952" x2="41991" y2="50912"/>
                        <a14:foregroundMark x1="51944" y1="42454" x2="56454" y2="56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18" y="3198601"/>
            <a:ext cx="1373149" cy="1287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53878" y="766379"/>
                <a:ext cx="7956000" cy="126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比一比，“小数王国”里的</a:t>
                </a:r>
                <a:r>
                  <a:rPr lang="en-US" altLang="zh-CN" sz="2800" b="1" dirty="0">
                    <a:latin typeface="Times New Roman" pitchFamily="18" charset="0"/>
                    <a:ea typeface="宋体" pitchFamily="2" charset="-122"/>
                  </a:rPr>
                  <a:t>0.06</a:t>
                </a:r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与“分数王国”里的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itchFamily="18" charset="0"/>
                    <a:ea typeface="宋体" pitchFamily="2" charset="-122"/>
                  </a:rPr>
                  <a:t>哪个数大？</a:t>
                </a: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78" y="766379"/>
                <a:ext cx="7956000" cy="1260000"/>
              </a:xfrm>
              <a:prstGeom prst="rect">
                <a:avLst/>
              </a:prstGeom>
              <a:blipFill rotWithShape="1">
                <a:blip r:embed="rId12"/>
                <a:stretch>
                  <a:fillRect l="-1609" t="-6311" r="-1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5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8" grpId="0"/>
      <p:bldP spid="29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617968" y="64351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5968" y="568391"/>
            <a:ext cx="7741921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“分数王国”和“小数王国”分别有不同的尺子，你能帮助“翻译”吗？</a:t>
            </a:r>
          </a:p>
        </p:txBody>
      </p:sp>
      <p:sp>
        <p:nvSpPr>
          <p:cNvPr id="24" name="TextBox 12"/>
          <p:cNvSpPr txBox="1"/>
          <p:nvPr/>
        </p:nvSpPr>
        <p:spPr>
          <a:xfrm>
            <a:off x="3996715" y="1988758"/>
            <a:ext cx="792162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0.5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4957922" y="1997799"/>
            <a:ext cx="950912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0.75</a:t>
            </a:r>
          </a:p>
        </p:txBody>
      </p:sp>
      <p:sp>
        <p:nvSpPr>
          <p:cNvPr id="26" name="TextBox 14"/>
          <p:cNvSpPr txBox="1"/>
          <p:nvPr/>
        </p:nvSpPr>
        <p:spPr>
          <a:xfrm>
            <a:off x="5747221" y="2007017"/>
            <a:ext cx="1123950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0.875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4EB2934B-EB83-4B1C-9225-FBC527018E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>
            <a:off x="4241760" y="3903156"/>
            <a:ext cx="229999" cy="26155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705CD45-D9BE-486F-8B70-27B1F5297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>
            <a:off x="5377140" y="3903156"/>
            <a:ext cx="229999" cy="26155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955D09FE-87DD-4F5C-ADD8-6A06638F4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 rot="16452850" flipH="1">
            <a:off x="6055320" y="3926016"/>
            <a:ext cx="229999" cy="26155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30492" y="1948480"/>
            <a:ext cx="5259070" cy="2009285"/>
            <a:chOff x="1830492" y="1948480"/>
            <a:chExt cx="5259070" cy="2009285"/>
          </a:xfrm>
        </p:grpSpPr>
        <p:pic>
          <p:nvPicPr>
            <p:cNvPr id="21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30591"/>
            <a:stretch/>
          </p:blipFill>
          <p:spPr>
            <a:xfrm>
              <a:off x="1830492" y="2431914"/>
              <a:ext cx="5259070" cy="15258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2380E846-FC9F-48FF-AB26-73D56D956470}"/>
                </a:ext>
              </a:extLst>
            </p:cNvPr>
            <p:cNvSpPr txBox="1"/>
            <p:nvPr/>
          </p:nvSpPr>
          <p:spPr>
            <a:xfrm>
              <a:off x="2280340" y="1997799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0.125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276272" y="1948481"/>
              <a:ext cx="817124" cy="48343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3866767" y="1948480"/>
              <a:ext cx="817124" cy="48343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4853519" y="1948480"/>
              <a:ext cx="817124" cy="48343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5735285" y="1948480"/>
              <a:ext cx="817124" cy="48343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2380E846-FC9F-48FF-AB26-73D56D956470}"/>
              </a:ext>
            </a:extLst>
          </p:cNvPr>
          <p:cNvSpPr txBox="1"/>
          <p:nvPr/>
        </p:nvSpPr>
        <p:spPr>
          <a:xfrm>
            <a:off x="3741399" y="4084736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C5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4÷8=0.5</a:t>
            </a:r>
            <a:endParaRPr lang="zh-CN" altLang="en-US" sz="2000" b="1" dirty="0">
              <a:solidFill>
                <a:srgbClr val="FC5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2380E846-FC9F-48FF-AB26-73D56D956470}"/>
              </a:ext>
            </a:extLst>
          </p:cNvPr>
          <p:cNvSpPr txBox="1"/>
          <p:nvPr/>
        </p:nvSpPr>
        <p:spPr>
          <a:xfrm>
            <a:off x="5024472" y="4084736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C5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6÷8=0.75</a:t>
            </a:r>
            <a:endParaRPr lang="zh-CN" altLang="en-US" sz="2000" b="1" dirty="0">
              <a:solidFill>
                <a:srgbClr val="FC5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2380E846-FC9F-48FF-AB26-73D56D956470}"/>
              </a:ext>
            </a:extLst>
          </p:cNvPr>
          <p:cNvSpPr txBox="1"/>
          <p:nvPr/>
        </p:nvSpPr>
        <p:spPr>
          <a:xfrm>
            <a:off x="6347733" y="3957765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C5D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7÷8=0.875</a:t>
            </a:r>
            <a:endParaRPr lang="zh-CN" altLang="en-US" sz="2000" b="1" dirty="0">
              <a:solidFill>
                <a:srgbClr val="FC5D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617968" y="64351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05968" y="568391"/>
            <a:ext cx="7741921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“分数王国”和“小数王国”分别有不同的尺子，你能帮助“翻译”吗？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2586178" y="1710802"/>
            <a:ext cx="483870" cy="609600"/>
          </a:xfrm>
          <a:prstGeom prst="roundRect">
            <a:avLst>
              <a:gd name="adj" fmla="val 98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3686633" y="1710802"/>
            <a:ext cx="483870" cy="609600"/>
          </a:xfrm>
          <a:prstGeom prst="roundRect">
            <a:avLst>
              <a:gd name="adj" fmla="val 24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5340173" y="1710802"/>
            <a:ext cx="483870" cy="609600"/>
          </a:xfrm>
          <a:prstGeom prst="roundRect">
            <a:avLst>
              <a:gd name="adj" fmla="val 24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5908498" y="1710802"/>
            <a:ext cx="483870" cy="609600"/>
          </a:xfrm>
          <a:prstGeom prst="roundRect">
            <a:avLst>
              <a:gd name="adj" fmla="val 24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968" y="1640317"/>
            <a:ext cx="6136640" cy="2096135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5"/>
              <p:cNvSpPr txBox="1"/>
              <p:nvPr/>
            </p:nvSpPr>
            <p:spPr>
              <a:xfrm>
                <a:off x="2596656" y="1661907"/>
                <a:ext cx="524192" cy="803910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0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0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56" y="1661907"/>
                <a:ext cx="524192" cy="8039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6"/>
              <p:cNvSpPr txBox="1"/>
              <p:nvPr/>
            </p:nvSpPr>
            <p:spPr>
              <a:xfrm>
                <a:off x="5365256" y="1649841"/>
                <a:ext cx="506412" cy="80073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0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0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56" y="1649841"/>
                <a:ext cx="506412" cy="8007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7"/>
              <p:cNvSpPr txBox="1"/>
              <p:nvPr/>
            </p:nvSpPr>
            <p:spPr>
              <a:xfrm>
                <a:off x="5924056" y="1665081"/>
                <a:ext cx="592137" cy="74739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0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0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056" y="1665081"/>
                <a:ext cx="592137" cy="7473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115052DA-7CE2-45D9-BDF4-7651F7F73C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>
            <a:off x="2731593" y="3680572"/>
            <a:ext cx="229999" cy="26155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E9318042-A3E8-4107-93A5-5D7A8F4FB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>
            <a:off x="5505273" y="3703432"/>
            <a:ext cx="229999" cy="261558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4C5E5C71-6278-4259-96AA-0D1431D885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 rot="16452850" flipH="1">
            <a:off x="6175833" y="3711052"/>
            <a:ext cx="229999" cy="261558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826BBFE5-C02C-4034-BDE9-E2F92D45CF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t="4275" r="49582" b="89233"/>
          <a:stretch/>
        </p:blipFill>
        <p:spPr>
          <a:xfrm>
            <a:off x="6455233" y="1955278"/>
            <a:ext cx="617221" cy="251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5"/>
              <p:cNvSpPr txBox="1"/>
              <p:nvPr/>
            </p:nvSpPr>
            <p:spPr>
              <a:xfrm>
                <a:off x="2319783" y="3841831"/>
                <a:ext cx="1077937" cy="803910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 smtClean="0">
                            <a:solidFill>
                              <a:srgbClr val="FC5D9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zh-CN" altLang="en-US" sz="2000" b="1" i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altLang="zh-CN" sz="1200" b="1" dirty="0">
                        <a:solidFill>
                          <a:srgbClr val="FC5D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CN" altLang="en-US" sz="2000" b="1" dirty="0">
                    <a:solidFill>
                      <a:srgbClr val="FC5D9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>
                            <a:solidFill>
                              <a:srgbClr val="FC5D9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000" b="1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000" b="1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zh-CN" altLang="en-US" sz="1200" b="1" dirty="0">
                  <a:solidFill>
                    <a:srgbClr val="FC5D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783" y="3841831"/>
                <a:ext cx="1077937" cy="803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5"/>
              <p:cNvSpPr txBox="1"/>
              <p:nvPr/>
            </p:nvSpPr>
            <p:spPr>
              <a:xfrm>
                <a:off x="5238690" y="3841831"/>
                <a:ext cx="1077937" cy="803910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 smtClean="0">
                            <a:solidFill>
                              <a:srgbClr val="FC5D9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1200" b="1" dirty="0">
                        <a:solidFill>
                          <a:srgbClr val="FC5D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CN" altLang="en-US" sz="2000" b="1" dirty="0">
                    <a:solidFill>
                      <a:srgbClr val="FC5D9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>
                            <a:solidFill>
                              <a:srgbClr val="FC5D9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1200" b="1" dirty="0">
                  <a:solidFill>
                    <a:srgbClr val="FC5D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690" y="3841831"/>
                <a:ext cx="1077937" cy="8039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5"/>
              <p:cNvSpPr txBox="1"/>
              <p:nvPr/>
            </p:nvSpPr>
            <p:spPr>
              <a:xfrm>
                <a:off x="6316627" y="3857206"/>
                <a:ext cx="1077937" cy="803910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 smtClean="0">
                            <a:solidFill>
                              <a:srgbClr val="FC5D9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altLang="zh-CN" sz="1200" b="1" dirty="0">
                        <a:solidFill>
                          <a:srgbClr val="FC5D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CN" altLang="en-US" sz="2000" b="1" dirty="0">
                    <a:solidFill>
                      <a:srgbClr val="FC5D9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>
                            <a:solidFill>
                              <a:srgbClr val="FC5D9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C5D98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zh-CN" altLang="en-US" sz="1200" b="1" dirty="0">
                  <a:solidFill>
                    <a:srgbClr val="FC5D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627" y="3857206"/>
                <a:ext cx="1077937" cy="8039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矩形 55"/>
          <p:cNvSpPr/>
          <p:nvPr/>
        </p:nvSpPr>
        <p:spPr>
          <a:xfrm>
            <a:off x="6993713" y="1661659"/>
            <a:ext cx="1510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000" b="1" dirty="0" smtClean="0">
                <a:solidFill>
                  <a:srgbClr val="FC5D9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计算结果要是最简分数。</a:t>
            </a:r>
            <a:endParaRPr lang="zh-CN" altLang="en-US" sz="2000" b="1" dirty="0">
              <a:solidFill>
                <a:srgbClr val="FC5D9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7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2953896" y="1684711"/>
            <a:ext cx="1333524" cy="803910"/>
            <a:chOff x="978322" y="1678352"/>
            <a:chExt cx="1333524" cy="803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bject 5"/>
                <p:cNvSpPr txBox="1"/>
                <p:nvPr/>
              </p:nvSpPr>
              <p:spPr>
                <a:xfrm>
                  <a:off x="978322" y="1678352"/>
                  <a:ext cx="1077937" cy="803910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zh-CN" altLang="en-US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4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322" y="1678352"/>
                  <a:ext cx="1077937" cy="8039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圆角矩形 64"/>
            <p:cNvSpPr/>
            <p:nvPr/>
          </p:nvSpPr>
          <p:spPr>
            <a:xfrm>
              <a:off x="1494722" y="1838590"/>
              <a:ext cx="817124" cy="48343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617968" y="64351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05968" y="549458"/>
            <a:ext cx="7741921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把下面的小数化成分数或把分数化成小数，与同伴交流你的做法。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59573" y="2500423"/>
            <a:ext cx="1822936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5=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0.16</a:t>
            </a:r>
          </a:p>
        </p:txBody>
      </p:sp>
      <p:sp>
        <p:nvSpPr>
          <p:cNvPr id="32" name="矩形 31"/>
          <p:cNvSpPr/>
          <p:nvPr/>
        </p:nvSpPr>
        <p:spPr>
          <a:xfrm>
            <a:off x="1593932" y="1855834"/>
            <a:ext cx="72327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0.16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对象 3">
                <a:hlinkClick r:id="" action="ppaction://ole?verb=0"/>
              </p:cNvPr>
              <p:cNvSpPr txBox="1"/>
              <p:nvPr/>
            </p:nvSpPr>
            <p:spPr>
              <a:xfrm>
                <a:off x="4764429" y="2565681"/>
                <a:ext cx="1230312" cy="89281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对象 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29" y="2565681"/>
                <a:ext cx="1230312" cy="892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连接符 33"/>
          <p:cNvCxnSpPr/>
          <p:nvPr/>
        </p:nvCxnSpPr>
        <p:spPr>
          <a:xfrm>
            <a:off x="4992076" y="2704746"/>
            <a:ext cx="363220" cy="186690"/>
          </a:xfrm>
          <a:prstGeom prst="line">
            <a:avLst/>
          </a:prstGeom>
          <a:ln w="222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992076" y="2996846"/>
            <a:ext cx="363220" cy="186690"/>
          </a:xfrm>
          <a:prstGeom prst="line">
            <a:avLst/>
          </a:prstGeom>
          <a:ln w="222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5167336" y="2437411"/>
            <a:ext cx="343767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" name="矩形 40"/>
          <p:cNvSpPr/>
          <p:nvPr/>
        </p:nvSpPr>
        <p:spPr>
          <a:xfrm>
            <a:off x="5167336" y="3127656"/>
            <a:ext cx="4768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对象 8">
                <a:hlinkClick r:id="" action="ppaction://ole?verb=0"/>
              </p:cNvPr>
              <p:cNvSpPr txBox="1"/>
              <p:nvPr/>
            </p:nvSpPr>
            <p:spPr>
              <a:xfrm>
                <a:off x="5607074" y="2513294"/>
                <a:ext cx="663103" cy="79279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对象 8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074" y="2513294"/>
                <a:ext cx="663103" cy="7927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2882550" y="2500423"/>
            <a:ext cx="15712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4=1.75</a:t>
            </a:r>
          </a:p>
        </p:txBody>
      </p:sp>
      <p:sp>
        <p:nvSpPr>
          <p:cNvPr id="44" name="矩形 43"/>
          <p:cNvSpPr/>
          <p:nvPr/>
        </p:nvSpPr>
        <p:spPr>
          <a:xfrm>
            <a:off x="3504525" y="1865994"/>
            <a:ext cx="72327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1.75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对象 8">
                <a:hlinkClick r:id="" action="ppaction://ole?verb=0"/>
                <a:extLst>
                  <a:ext uri="{FF2B5EF4-FFF2-40B4-BE49-F238E27FC236}">
                    <a16:creationId xmlns:a16="http://schemas.microsoft.com/office/drawing/2014/main" xmlns="" id="{5F6C7F0D-4C4F-4260-9665-288EF6C61EB6}"/>
                  </a:ext>
                </a:extLst>
              </p:cNvPr>
              <p:cNvSpPr txBox="1"/>
              <p:nvPr/>
            </p:nvSpPr>
            <p:spPr>
              <a:xfrm>
                <a:off x="5673255" y="1693857"/>
                <a:ext cx="663103" cy="79279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对象 8">
                <a:hlinkClick r:id="" action="ppaction://ole?verb=0"/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6C7F0D-4C4F-4260-9665-288EF6C6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55" y="1693857"/>
                <a:ext cx="663103" cy="7927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对象 3">
                <a:hlinkClick r:id="" action="ppaction://ole?verb=0"/>
                <a:extLst>
                  <a:ext uri="{FF2B5EF4-FFF2-40B4-BE49-F238E27FC236}">
                    <a16:creationId xmlns:a16="http://schemas.microsoft.com/office/drawing/2014/main" xmlns="" id="{5E38B63B-93D8-45EC-8A29-1EB3B40DD2FD}"/>
                  </a:ext>
                </a:extLst>
              </p:cNvPr>
              <p:cNvSpPr txBox="1"/>
              <p:nvPr/>
            </p:nvSpPr>
            <p:spPr>
              <a:xfrm>
                <a:off x="6656281" y="2559333"/>
                <a:ext cx="1230312" cy="93204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zh-CN" altLang="en-US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对象 3">
                <a:hlinkClick r:id="" action="ppaction://ole?verb=0"/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38B63B-93D8-45EC-8A29-1EB3B40DD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281" y="2559333"/>
                <a:ext cx="1230312" cy="9320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1C630A4-FAC4-4EE0-9A6B-5EC7D474DEB2}"/>
              </a:ext>
            </a:extLst>
          </p:cNvPr>
          <p:cNvCxnSpPr/>
          <p:nvPr/>
        </p:nvCxnSpPr>
        <p:spPr>
          <a:xfrm>
            <a:off x="6769628" y="2635534"/>
            <a:ext cx="363220" cy="186690"/>
          </a:xfrm>
          <a:prstGeom prst="line">
            <a:avLst/>
          </a:prstGeom>
          <a:ln w="222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xmlns="" id="{A983F4FD-6DBF-4A58-9676-8638FB46EF4F}"/>
              </a:ext>
            </a:extLst>
          </p:cNvPr>
          <p:cNvCxnSpPr/>
          <p:nvPr/>
        </p:nvCxnSpPr>
        <p:spPr>
          <a:xfrm>
            <a:off x="6784868" y="2998119"/>
            <a:ext cx="363220" cy="186690"/>
          </a:xfrm>
          <a:prstGeom prst="line">
            <a:avLst/>
          </a:prstGeom>
          <a:ln w="2222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0733DB15-F7E2-4195-B8AB-4EF88F021D60}"/>
              </a:ext>
            </a:extLst>
          </p:cNvPr>
          <p:cNvSpPr/>
          <p:nvPr/>
        </p:nvSpPr>
        <p:spPr>
          <a:xfrm>
            <a:off x="7059188" y="2431064"/>
            <a:ext cx="343767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1F89701F-DFCC-4D70-AD4C-DE80CB45A6AF}"/>
              </a:ext>
            </a:extLst>
          </p:cNvPr>
          <p:cNvSpPr/>
          <p:nvPr/>
        </p:nvSpPr>
        <p:spPr>
          <a:xfrm>
            <a:off x="7028708" y="3067969"/>
            <a:ext cx="4768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对象 8">
                <a:hlinkClick r:id="" action="ppaction://ole?verb=0"/>
                <a:extLst>
                  <a:ext uri="{FF2B5EF4-FFF2-40B4-BE49-F238E27FC236}">
                    <a16:creationId xmlns:a16="http://schemas.microsoft.com/office/drawing/2014/main" xmlns="" id="{49E60A19-53CB-48EB-9531-1612FC3AC05F}"/>
                  </a:ext>
                </a:extLst>
              </p:cNvPr>
              <p:cNvSpPr txBox="1"/>
              <p:nvPr/>
            </p:nvSpPr>
            <p:spPr>
              <a:xfrm>
                <a:off x="7498926" y="2506947"/>
                <a:ext cx="663103" cy="82763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对象 8">
                <a:hlinkClick r:id="" action="ppaction://ole?verb=0"/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E60A19-53CB-48EB-9531-1612FC3AC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926" y="2506947"/>
                <a:ext cx="663103" cy="8276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对象 8">
                <a:hlinkClick r:id="" action="ppaction://ole?verb=0"/>
                <a:extLst>
                  <a:ext uri="{FF2B5EF4-FFF2-40B4-BE49-F238E27FC236}">
                    <a16:creationId xmlns:a16="http://schemas.microsoft.com/office/drawing/2014/main" xmlns="" id="{228938AE-66D0-4E22-9B20-628296D9F63C}"/>
                  </a:ext>
                </a:extLst>
              </p:cNvPr>
              <p:cNvSpPr txBox="1"/>
              <p:nvPr/>
            </p:nvSpPr>
            <p:spPr>
              <a:xfrm>
                <a:off x="7504787" y="1673031"/>
                <a:ext cx="663103" cy="79279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对象 8">
                <a:hlinkClick r:id="" action="ppaction://ole?verb=0"/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8938AE-66D0-4E22-9B20-628296D9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787" y="1673031"/>
                <a:ext cx="663103" cy="7927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978322" y="1678352"/>
            <a:ext cx="1415420" cy="803910"/>
            <a:chOff x="978322" y="1678352"/>
            <a:chExt cx="1415420" cy="803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bject 5"/>
                <p:cNvSpPr txBox="1"/>
                <p:nvPr/>
              </p:nvSpPr>
              <p:spPr>
                <a:xfrm>
                  <a:off x="978322" y="1678352"/>
                  <a:ext cx="1077937" cy="803910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</m:oMath>
                  </a14:m>
                  <a:r>
                    <a:rPr lang="zh-CN" altLang="en-US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322" y="1678352"/>
                  <a:ext cx="1077937" cy="8039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圆角矩形 61"/>
            <p:cNvSpPr/>
            <p:nvPr/>
          </p:nvSpPr>
          <p:spPr>
            <a:xfrm>
              <a:off x="1576618" y="1844032"/>
              <a:ext cx="817124" cy="48343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42145" y="1722176"/>
            <a:ext cx="1540883" cy="738420"/>
            <a:chOff x="2155263" y="3593636"/>
            <a:chExt cx="1540883" cy="738420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xmlns="" id="{2380E846-FC9F-48FF-AB26-73D56D956470}"/>
                </a:ext>
              </a:extLst>
            </p:cNvPr>
            <p:cNvSpPr txBox="1"/>
            <p:nvPr/>
          </p:nvSpPr>
          <p:spPr>
            <a:xfrm>
              <a:off x="2155263" y="3732014"/>
              <a:ext cx="974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0.24 =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圆角矩形 66"/>
            <p:cNvSpPr/>
            <p:nvPr/>
          </p:nvSpPr>
          <p:spPr>
            <a:xfrm rot="5400000">
              <a:off x="3042527" y="3678437"/>
              <a:ext cx="738420" cy="56881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598948" y="1714150"/>
            <a:ext cx="1445607" cy="738420"/>
            <a:chOff x="2250539" y="3593636"/>
            <a:chExt cx="1445607" cy="738420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xmlns="" id="{2380E846-FC9F-48FF-AB26-73D56D956470}"/>
                </a:ext>
              </a:extLst>
            </p:cNvPr>
            <p:cNvSpPr txBox="1"/>
            <p:nvPr/>
          </p:nvSpPr>
          <p:spPr>
            <a:xfrm>
              <a:off x="2250539" y="3732013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1.8 =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 rot="5400000">
              <a:off x="3042527" y="3678437"/>
              <a:ext cx="738420" cy="56881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76618" y="3366210"/>
            <a:ext cx="3045306" cy="1331595"/>
            <a:chOff x="1297801" y="3252635"/>
            <a:chExt cx="3045306" cy="1331595"/>
          </a:xfrm>
        </p:grpSpPr>
        <p:pic>
          <p:nvPicPr>
            <p:cNvPr id="71" name="图片 70" descr="25.png"/>
            <p:cNvPicPr>
              <a:picLocks noChangeAspect="1"/>
            </p:cNvPicPr>
            <p:nvPr/>
          </p:nvPicPr>
          <p:blipFill rotWithShape="1">
            <a:blip r:embed="rId10"/>
            <a:srcRect l="23120"/>
            <a:stretch/>
          </p:blipFill>
          <p:spPr>
            <a:xfrm>
              <a:off x="1297801" y="3252635"/>
              <a:ext cx="3045306" cy="13315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圆角矩形 3"/>
            <p:cNvSpPr/>
            <p:nvPr/>
          </p:nvSpPr>
          <p:spPr>
            <a:xfrm>
              <a:off x="1985180" y="3619649"/>
              <a:ext cx="2046653" cy="723433"/>
            </a:xfrm>
            <a:prstGeom prst="roundRect">
              <a:avLst/>
            </a:prstGeom>
            <a:solidFill>
              <a:srgbClr val="FBE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056259" y="3918432"/>
              <a:ext cx="1571121" cy="503285"/>
            </a:xfrm>
            <a:prstGeom prst="roundRect">
              <a:avLst/>
            </a:prstGeom>
            <a:solidFill>
              <a:srgbClr val="FBE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71360" y="3619556"/>
              <a:ext cx="23903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根据分数与除法的关系，可以把分数化成小数。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96074" y="3574696"/>
            <a:ext cx="2585258" cy="1378585"/>
            <a:chOff x="5241253" y="3523645"/>
            <a:chExt cx="2585258" cy="1378585"/>
          </a:xfrm>
        </p:grpSpPr>
        <p:pic>
          <p:nvPicPr>
            <p:cNvPr id="72" name="图片 71" descr="26.png"/>
            <p:cNvPicPr>
              <a:picLocks noChangeAspect="1"/>
            </p:cNvPicPr>
            <p:nvPr/>
          </p:nvPicPr>
          <p:blipFill rotWithShape="1">
            <a:blip r:embed="rId11"/>
            <a:srcRect r="22140"/>
            <a:stretch/>
          </p:blipFill>
          <p:spPr>
            <a:xfrm>
              <a:off x="5241253" y="3523645"/>
              <a:ext cx="2585258" cy="13785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圆角矩形 39"/>
            <p:cNvSpPr/>
            <p:nvPr/>
          </p:nvSpPr>
          <p:spPr>
            <a:xfrm>
              <a:off x="5683309" y="3839826"/>
              <a:ext cx="1464780" cy="806928"/>
            </a:xfrm>
            <a:prstGeom prst="roundRect">
              <a:avLst/>
            </a:prstGeom>
            <a:solidFill>
              <a:srgbClr val="FBE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5540803" y="3868066"/>
              <a:ext cx="17497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根据小数的意义，可以把小数化成小数。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22" y="3689015"/>
            <a:ext cx="1080000" cy="1149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0" y="3375093"/>
            <a:ext cx="1152000" cy="12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3" grpId="0"/>
      <p:bldP spid="39" grpId="0"/>
      <p:bldP spid="41" grpId="0"/>
      <p:bldP spid="42" grpId="0"/>
      <p:bldP spid="43" grpId="0"/>
      <p:bldP spid="44" grpId="0"/>
      <p:bldP spid="46" grpId="0"/>
      <p:bldP spid="48" grpId="0"/>
      <p:bldP spid="52" grpId="0"/>
      <p:bldP spid="57" grpId="0"/>
      <p:bldP spid="58" grpId="0"/>
      <p:bldP spid="6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</TotalTime>
  <Words>1384</Words>
  <Application>Microsoft Office PowerPoint</Application>
  <PresentationFormat>全屏显示(16:9)</PresentationFormat>
  <Paragraphs>209</Paragraphs>
  <Slides>24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899</cp:revision>
  <dcterms:created xsi:type="dcterms:W3CDTF">2019-09-02T08:53:00Z</dcterms:created>
  <dcterms:modified xsi:type="dcterms:W3CDTF">2024-02-04T09:07:21Z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