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3"/>
  </p:notesMasterIdLst>
  <p:sldIdLst>
    <p:sldId id="256" r:id="rId2"/>
    <p:sldId id="313" r:id="rId3"/>
    <p:sldId id="260" r:id="rId4"/>
    <p:sldId id="297" r:id="rId5"/>
    <p:sldId id="335" r:id="rId6"/>
    <p:sldId id="336" r:id="rId7"/>
    <p:sldId id="317" r:id="rId8"/>
    <p:sldId id="325" r:id="rId9"/>
    <p:sldId id="258" r:id="rId10"/>
    <p:sldId id="337" r:id="rId11"/>
    <p:sldId id="332" r:id="rId12"/>
    <p:sldId id="338" r:id="rId13"/>
    <p:sldId id="341" r:id="rId14"/>
    <p:sldId id="339" r:id="rId15"/>
    <p:sldId id="340" r:id="rId16"/>
    <p:sldId id="292" r:id="rId17"/>
    <p:sldId id="320" r:id="rId18"/>
    <p:sldId id="259" r:id="rId19"/>
    <p:sldId id="322" r:id="rId20"/>
    <p:sldId id="308" r:id="rId21"/>
    <p:sldId id="26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FF"/>
    <a:srgbClr val="57D3FF"/>
    <a:srgbClr val="FBEBD8"/>
    <a:srgbClr val="F95647"/>
    <a:srgbClr val="FFFF00"/>
    <a:srgbClr val="528330"/>
    <a:srgbClr val="FAC14D"/>
    <a:srgbClr val="7CB55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50" d="100"/>
          <a:sy n="150" d="100"/>
        </p:scale>
        <p:origin x="-504" y="-126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65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681.png"/><Relationship Id="rId3" Type="http://schemas.openxmlformats.org/officeDocument/2006/relationships/image" Target="../media/image84.png"/><Relationship Id="rId7" Type="http://schemas.openxmlformats.org/officeDocument/2006/relationships/image" Target="../media/image361.png"/><Relationship Id="rId12" Type="http://schemas.openxmlformats.org/officeDocument/2006/relationships/image" Target="../media/image5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11" Type="http://schemas.openxmlformats.org/officeDocument/2006/relationships/image" Target="../media/image511.png"/><Relationship Id="rId5" Type="http://schemas.openxmlformats.org/officeDocument/2006/relationships/image" Target="../media/image86.png"/><Relationship Id="rId10" Type="http://schemas.openxmlformats.org/officeDocument/2006/relationships/image" Target="../media/image501.png"/><Relationship Id="rId4" Type="http://schemas.openxmlformats.org/officeDocument/2006/relationships/image" Target="../media/image85.png"/><Relationship Id="rId9" Type="http://schemas.openxmlformats.org/officeDocument/2006/relationships/image" Target="../media/image381.png"/><Relationship Id="rId14" Type="http://schemas.openxmlformats.org/officeDocument/2006/relationships/image" Target="../media/image6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7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microsoft.com/office/2007/relationships/hdphoto" Target="../media/hdphoto3.wdp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8.png"/><Relationship Id="rId7" Type="http://schemas.openxmlformats.org/officeDocument/2006/relationships/image" Target="../media/image7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8.png"/><Relationship Id="rId4" Type="http://schemas.openxmlformats.org/officeDocument/2006/relationships/image" Target="../media/image89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12" Type="http://schemas.openxmlformats.org/officeDocument/2006/relationships/image" Target="../media/image10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0.png"/><Relationship Id="rId17" Type="http://schemas.openxmlformats.org/officeDocument/2006/relationships/image" Target="../media/image110.png"/><Relationship Id="rId2" Type="http://schemas.openxmlformats.org/officeDocument/2006/relationships/image" Target="../media/image880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96.png"/><Relationship Id="rId15" Type="http://schemas.openxmlformats.org/officeDocument/2006/relationships/image" Target="../media/image50.png"/><Relationship Id="rId19" Type="http://schemas.openxmlformats.org/officeDocument/2006/relationships/image" Target="../media/image109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270.png"/><Relationship Id="rId7" Type="http://schemas.openxmlformats.org/officeDocument/2006/relationships/image" Target="../media/image500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11" Type="http://schemas.openxmlformats.org/officeDocument/2006/relationships/image" Target="../media/image50.png"/><Relationship Id="rId5" Type="http://schemas.openxmlformats.org/officeDocument/2006/relationships/image" Target="../media/image330.png"/><Relationship Id="rId10" Type="http://schemas.openxmlformats.org/officeDocument/2006/relationships/image" Target="../media/image680.png"/><Relationship Id="rId4" Type="http://schemas.openxmlformats.org/officeDocument/2006/relationships/image" Target="../media/image280.png"/><Relationship Id="rId9" Type="http://schemas.openxmlformats.org/officeDocument/2006/relationships/image" Target="../media/image5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0" Type="http://schemas.openxmlformats.org/officeDocument/2006/relationships/image" Target="../media/image18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5.tiff"/><Relationship Id="rId7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tif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54802" y="1618286"/>
            <a:ext cx="674928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第一单元 分数加减法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1601" y="3041649"/>
            <a:ext cx="5508000" cy="68400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星期日的安排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367919" cy="430304"/>
            <a:chOff x="5304502" y="544377"/>
            <a:chExt cx="2878996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492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FC64EE7F-2C75-43FF-8B1C-7A51A4BF0FFC}"/>
                  </a:ext>
                </a:extLst>
              </p:cNvPr>
              <p:cNvSpPr txBox="1"/>
              <p:nvPr/>
            </p:nvSpPr>
            <p:spPr>
              <a:xfrm>
                <a:off x="1523009" y="2006555"/>
                <a:ext cx="2347117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den>
                        </m:f>
                      </m:e>
                    </m:box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8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4EE7F-2C75-43FF-8B1C-7A51A4BF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009" y="2006555"/>
                <a:ext cx="2347117" cy="739433"/>
              </a:xfrm>
              <a:prstGeom prst="rect">
                <a:avLst/>
              </a:prstGeom>
              <a:blipFill rotWithShape="1">
                <a:blip r:embed="rId3"/>
                <a:stretch>
                  <a:fillRect l="-5455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481644" y="3854192"/>
                <a:ext cx="6662356" cy="9215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答：每天的睡眠时间约占一天时间的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8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4" y="3854192"/>
                <a:ext cx="6662356" cy="921534"/>
              </a:xfrm>
              <a:prstGeom prst="rect">
                <a:avLst/>
              </a:prstGeom>
              <a:blipFill rotWithShape="1">
                <a:blip r:embed="rId4"/>
                <a:stretch>
                  <a:fillRect l="-1830" r="-1098" b="-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5543A021-ACA9-4C01-A5C4-4288289FF619}"/>
                  </a:ext>
                </a:extLst>
              </p:cNvPr>
              <p:cNvSpPr txBox="1"/>
              <p:nvPr/>
            </p:nvSpPr>
            <p:spPr>
              <a:xfrm>
                <a:off x="1213970" y="2743917"/>
                <a:ext cx="3167855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altLang="zh-CN" sz="28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43A021-ACA9-4C01-A5C4-4288289F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70" y="2743917"/>
                <a:ext cx="3167855" cy="734496"/>
              </a:xfrm>
              <a:prstGeom prst="rect">
                <a:avLst/>
              </a:prstGeom>
              <a:blipFill rotWithShape="1">
                <a:blip r:embed="rId5"/>
                <a:stretch>
                  <a:fillRect l="-3846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ADB242D5-99A0-4748-86D2-DF7C80F62A0E}"/>
                  </a:ext>
                </a:extLst>
              </p:cNvPr>
              <p:cNvSpPr txBox="1"/>
              <p:nvPr/>
            </p:nvSpPr>
            <p:spPr>
              <a:xfrm>
                <a:off x="1206349" y="3476342"/>
                <a:ext cx="108395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B242D5-99A0-4748-86D2-DF7C80F62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49" y="3476342"/>
                <a:ext cx="1083951" cy="734496"/>
              </a:xfrm>
              <a:prstGeom prst="rect">
                <a:avLst/>
              </a:prstGeom>
              <a:blipFill rotWithShape="1">
                <a:blip r:embed="rId6"/>
                <a:stretch>
                  <a:fillRect l="-11798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C9A05FB5-F96E-4251-9FD3-03BA89D42603}"/>
                  </a:ext>
                </a:extLst>
              </p:cNvPr>
              <p:cNvSpPr txBox="1"/>
              <p:nvPr/>
            </p:nvSpPr>
            <p:spPr>
              <a:xfrm>
                <a:off x="1213970" y="4208767"/>
                <a:ext cx="904415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A05FB5-F96E-4251-9FD3-03BA89D42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70" y="4208767"/>
                <a:ext cx="904415" cy="738344"/>
              </a:xfrm>
              <a:prstGeom prst="rect">
                <a:avLst/>
              </a:prstGeom>
              <a:blipFill rotWithShape="1">
                <a:blip r:embed="rId7"/>
                <a:stretch>
                  <a:fillRect l="-13423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219" y="2942753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8" name="组合 4"/>
          <p:cNvGrpSpPr/>
          <p:nvPr/>
        </p:nvGrpSpPr>
        <p:grpSpPr bwMode="auto">
          <a:xfrm>
            <a:off x="4647402" y="2387782"/>
            <a:ext cx="2582156" cy="1109942"/>
            <a:chOff x="2336777" y="1120480"/>
            <a:chExt cx="2762163" cy="392226"/>
          </a:xfrm>
          <a:noFill/>
        </p:grpSpPr>
        <p:sp>
          <p:nvSpPr>
            <p:cNvPr id="19" name="云形标注 82"/>
            <p:cNvSpPr>
              <a:spLocks noChangeArrowheads="1"/>
            </p:cNvSpPr>
            <p:nvPr/>
          </p:nvSpPr>
          <p:spPr bwMode="auto">
            <a:xfrm>
              <a:off x="2336777" y="1120480"/>
              <a:ext cx="2762163" cy="392226"/>
            </a:xfrm>
            <a:prstGeom prst="cloudCallout">
              <a:avLst>
                <a:gd name="adj1" fmla="val 58869"/>
                <a:gd name="adj2" fmla="val 4411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2563604" y="1162550"/>
              <a:ext cx="2502288" cy="2936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的最小公倍数是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24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4898" y="343280"/>
            <a:ext cx="405578" cy="523220"/>
            <a:chOff x="152631" y="737481"/>
            <a:chExt cx="405578" cy="523220"/>
          </a:xfrm>
        </p:grpSpPr>
        <p:sp>
          <p:nvSpPr>
            <p:cNvPr id="26" name="椭圆 2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756762" y="168314"/>
                <a:ext cx="7682388" cy="1957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宋体" panose="02010600030101010101" pitchFamily="2" charset="-122"/>
                  </a:rPr>
                  <a:t>一个人一天中大约有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的时间学习和工作，</a:t>
                </a:r>
                <a:r>
                  <a:rPr lang="zh-CN" altLang="en-US" sz="2400" b="1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时间用餐，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den>
                        </m:f>
                      </m:e>
                    </m:box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的时间参加文娱或体育活动，剩下的时间睡觉。每天的睡眠时间约占一天时间的几分之几？</a:t>
                </a:r>
              </a:p>
            </p:txBody>
          </p:sp>
        </mc:Choice>
        <mc:Fallback xmlns="">
          <p:sp>
            <p:nvSpPr>
              <p:cNvPr id="2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762" y="168314"/>
                <a:ext cx="7682388" cy="1957524"/>
              </a:xfrm>
              <a:prstGeom prst="rect">
                <a:avLst/>
              </a:prstGeom>
              <a:blipFill rotWithShape="1">
                <a:blip r:embed="rId10"/>
                <a:stretch>
                  <a:fillRect l="-1190" r="-476" b="-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7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403919" cy="430304"/>
            <a:chOff x="5304502" y="544377"/>
            <a:chExt cx="290977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523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/>
          <p:nvPr/>
        </p:nvSpPr>
        <p:spPr>
          <a:xfrm>
            <a:off x="760362" y="426630"/>
            <a:ext cx="589297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算一算，与同伴交流你的计算方法。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1065162" y="1388613"/>
                <a:ext cx="1651414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400" b="1" i="0" spc="30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62" y="1388613"/>
                <a:ext cx="1651414" cy="647037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797D93ED-9A7D-4CA0-9980-7653961917D1}"/>
                  </a:ext>
                </a:extLst>
              </p:cNvPr>
              <p:cNvSpPr txBox="1"/>
              <p:nvPr/>
            </p:nvSpPr>
            <p:spPr>
              <a:xfrm>
                <a:off x="5906497" y="1325609"/>
                <a:ext cx="2085827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spc="300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97D93ED-9A7D-4CA0-9980-76539619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497" y="1325609"/>
                <a:ext cx="2085827" cy="680699"/>
              </a:xfrm>
              <a:prstGeom prst="rect">
                <a:avLst/>
              </a:prstGeom>
              <a:blipFill rotWithShape="0">
                <a:blip r:embed="rId4"/>
                <a:stretch>
                  <a:fillRect r="-58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332673" y="1363503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673" y="1363503"/>
                <a:ext cx="1957727" cy="6428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715451" y="2121010"/>
                <a:ext cx="2418162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30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400" b="1" i="0" spc="3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51" y="2121010"/>
                <a:ext cx="2418162" cy="647037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715451" y="2817605"/>
                <a:ext cx="1105303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30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51" y="2817605"/>
                <a:ext cx="1105303" cy="6470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715451" y="3464642"/>
                <a:ext cx="1105303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51" y="3464642"/>
                <a:ext cx="1105303" cy="6470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237783" y="2121010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8 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783" y="2121010"/>
                <a:ext cx="1957727" cy="6428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2970364" y="2763815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64" y="2763815"/>
                <a:ext cx="1957727" cy="6428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2727985" y="3398128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985" y="3398128"/>
                <a:ext cx="1957727" cy="6428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797D93ED-9A7D-4CA0-9980-7653961917D1}"/>
                  </a:ext>
                </a:extLst>
              </p:cNvPr>
              <p:cNvSpPr txBox="1"/>
              <p:nvPr/>
            </p:nvSpPr>
            <p:spPr>
              <a:xfrm>
                <a:off x="5558452" y="2083116"/>
                <a:ext cx="2640979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12 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7D93ED-9A7D-4CA0-9980-76539619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52" y="2083116"/>
                <a:ext cx="2640979" cy="680699"/>
              </a:xfrm>
              <a:prstGeom prst="rect">
                <a:avLst/>
              </a:prstGeom>
              <a:blipFill rotWithShape="0">
                <a:blip r:embed="rId12"/>
                <a:stretch>
                  <a:fillRect r="-2771" b="-7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797D93ED-9A7D-4CA0-9980-7653961917D1}"/>
                  </a:ext>
                </a:extLst>
              </p:cNvPr>
              <p:cNvSpPr txBox="1"/>
              <p:nvPr/>
            </p:nvSpPr>
            <p:spPr>
              <a:xfrm>
                <a:off x="5558451" y="2763815"/>
                <a:ext cx="1703223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12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7D93ED-9A7D-4CA0-9980-76539619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51" y="2763815"/>
                <a:ext cx="1703223" cy="680699"/>
              </a:xfrm>
              <a:prstGeom prst="rect">
                <a:avLst/>
              </a:prstGeom>
              <a:blipFill rotWithShape="0"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5073320" y="3462117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20" y="3462117"/>
                <a:ext cx="1957727" cy="64280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403919" cy="430304"/>
            <a:chOff x="5304502" y="544377"/>
            <a:chExt cx="290977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523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9"/>
              <p:cNvSpPr txBox="1"/>
              <p:nvPr/>
            </p:nvSpPr>
            <p:spPr>
              <a:xfrm>
                <a:off x="721426" y="217080"/>
                <a:ext cx="8100000" cy="20890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笑笑和爸爸去登山，用</a:t>
                </a:r>
                <a:r>
                  <a:rPr lang="en-US" altLang="zh-CN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20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分走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完了全程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接着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分走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了全程的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一半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最后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分登上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了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山顶。请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你先画图表示笑笑和爸爸登山的过程，再解决下面的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  <a:cs typeface="Times New Roman" panose="02020603050405020304" pitchFamily="18" charset="0"/>
                  </a:rPr>
                  <a:t>问题。</a:t>
                </a:r>
                <a:endParaRPr lang="zh-CN" altLang="en-US" sz="2400" b="1" dirty="0"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26" y="217080"/>
                <a:ext cx="8100000" cy="2089033"/>
              </a:xfrm>
              <a:prstGeom prst="rect">
                <a:avLst/>
              </a:prstGeom>
              <a:blipFill rotWithShape="1">
                <a:blip r:embed="rId3"/>
                <a:stretch>
                  <a:fillRect l="-1129" r="-150" b="-175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30BCC4C-DC5C-4624-95B2-63BE768C15FB}"/>
              </a:ext>
            </a:extLst>
          </p:cNvPr>
          <p:cNvSpPr/>
          <p:nvPr/>
        </p:nvSpPr>
        <p:spPr>
          <a:xfrm>
            <a:off x="79240" y="2266613"/>
            <a:ext cx="603714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）他们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前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分共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走了全程的几分之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几？</a:t>
            </a: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）最后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分走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的路程是全程的几分之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几？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995" b="77011" l="60580" r="88362"/>
                    </a14:imgEffect>
                  </a14:imgLayer>
                </a14:imgProps>
              </a:ext>
            </a:extLst>
          </a:blip>
          <a:srcRect l="60172" t="63519" r="8486" b="21459"/>
          <a:stretch/>
        </p:blipFill>
        <p:spPr>
          <a:xfrm>
            <a:off x="6298257" y="1894520"/>
            <a:ext cx="2844000" cy="19255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05838" y="3920294"/>
            <a:ext cx="1518249" cy="212057"/>
          </a:xfrm>
          <a:prstGeom prst="rect">
            <a:avLst/>
          </a:prstGeom>
          <a:solidFill>
            <a:srgbClr val="57D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24087" y="3920294"/>
            <a:ext cx="2113471" cy="212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37558" y="3920294"/>
            <a:ext cx="371386" cy="21205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 rot="5400000">
            <a:off x="1900944" y="3081955"/>
            <a:ext cx="128036" cy="1518249"/>
          </a:xfrm>
          <a:prstGeom prst="leftBrace">
            <a:avLst>
              <a:gd name="adj1" fmla="val 4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 rot="16200000" flipV="1">
            <a:off x="1900946" y="3473656"/>
            <a:ext cx="128036" cy="1518249"/>
          </a:xfrm>
          <a:prstGeom prst="leftBrace">
            <a:avLst>
              <a:gd name="adj1" fmla="val 4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715534" y="4380791"/>
                <a:ext cx="498855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34" y="4380791"/>
                <a:ext cx="498855" cy="6724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613743" y="3372807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左大括号 22"/>
          <p:cNvSpPr/>
          <p:nvPr/>
        </p:nvSpPr>
        <p:spPr>
          <a:xfrm rot="5400000">
            <a:off x="3721296" y="2788838"/>
            <a:ext cx="132180" cy="2100342"/>
          </a:xfrm>
          <a:prstGeom prst="leftBrace">
            <a:avLst>
              <a:gd name="adj1" fmla="val 4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 rot="16200000" flipV="1">
            <a:off x="3717028" y="3188953"/>
            <a:ext cx="140718" cy="2100339"/>
          </a:xfrm>
          <a:prstGeom prst="leftBrace">
            <a:avLst>
              <a:gd name="adj1" fmla="val 4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3602079" y="4349536"/>
                <a:ext cx="370614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079" y="4349536"/>
                <a:ext cx="370614" cy="6689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3429604" y="3372807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4957161" y="3653313"/>
            <a:ext cx="132180" cy="371387"/>
          </a:xfrm>
          <a:prstGeom prst="leftBrace">
            <a:avLst>
              <a:gd name="adj1" fmla="val 4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08208" y="3460868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74646" y="4143388"/>
            <a:ext cx="44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7" grpId="0" animBg="1"/>
      <p:bldP spid="16" grpId="0" animBg="1"/>
      <p:bldP spid="9" grpId="0"/>
      <p:bldP spid="11" grpId="0"/>
      <p:bldP spid="23" grpId="0" animBg="1"/>
      <p:bldP spid="24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403919" cy="430304"/>
            <a:chOff x="5304502" y="544377"/>
            <a:chExt cx="290977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523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30BCC4C-DC5C-4624-95B2-63BE768C15FB}"/>
              </a:ext>
            </a:extLst>
          </p:cNvPr>
          <p:cNvSpPr/>
          <p:nvPr/>
        </p:nvSpPr>
        <p:spPr>
          <a:xfrm>
            <a:off x="830918" y="600037"/>
            <a:ext cx="603714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）他们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前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分共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走了全程的几分之几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49491" y="1057572"/>
            <a:ext cx="4173361" cy="1680412"/>
            <a:chOff x="2113887" y="2847903"/>
            <a:chExt cx="4173361" cy="1680412"/>
          </a:xfrm>
        </p:grpSpPr>
        <p:sp>
          <p:nvSpPr>
            <p:cNvPr id="3" name="矩形 2"/>
            <p:cNvSpPr/>
            <p:nvPr/>
          </p:nvSpPr>
          <p:spPr>
            <a:xfrm>
              <a:off x="2113888" y="3395390"/>
              <a:ext cx="1518249" cy="212057"/>
            </a:xfrm>
            <a:prstGeom prst="rect">
              <a:avLst/>
            </a:prstGeom>
            <a:solidFill>
              <a:srgbClr val="57D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32137" y="3395390"/>
              <a:ext cx="2113471" cy="2120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45608" y="3395390"/>
              <a:ext cx="371386" cy="212057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 rot="5400000">
              <a:off x="2808994" y="2557051"/>
              <a:ext cx="128036" cy="1518249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6" name="左大括号 15"/>
            <p:cNvSpPr/>
            <p:nvPr/>
          </p:nvSpPr>
          <p:spPr>
            <a:xfrm rot="16200000" flipV="1">
              <a:off x="2808996" y="2948752"/>
              <a:ext cx="128036" cy="1518249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623584" y="3855887"/>
                  <a:ext cx="505267" cy="6724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den>
                        </m:f>
                      </m:oMath>
                    </m:oMathPara>
                  </a14:m>
                  <a:endParaRPr lang="zh-CN" altLang="en-US" sz="16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584" y="3855887"/>
                  <a:ext cx="498855" cy="6724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/>
            <p:cNvSpPr/>
            <p:nvPr/>
          </p:nvSpPr>
          <p:spPr>
            <a:xfrm>
              <a:off x="2521793" y="2847903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20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分</a:t>
              </a:r>
              <a:endParaRPr lang="zh-CN" altLang="en-US" sz="16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左大括号 22"/>
            <p:cNvSpPr/>
            <p:nvPr/>
          </p:nvSpPr>
          <p:spPr>
            <a:xfrm rot="5400000">
              <a:off x="4629346" y="2263934"/>
              <a:ext cx="132180" cy="2100342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4" name="左大括号 23"/>
            <p:cNvSpPr/>
            <p:nvPr/>
          </p:nvSpPr>
          <p:spPr>
            <a:xfrm rot="16200000" flipV="1">
              <a:off x="4625078" y="2664049"/>
              <a:ext cx="140718" cy="2100339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4510129" y="3824632"/>
                  <a:ext cx="377026" cy="668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CN" altLang="en-US" sz="16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129" y="3824632"/>
                  <a:ext cx="370614" cy="6689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矩形 26"/>
            <p:cNvSpPr/>
            <p:nvPr/>
          </p:nvSpPr>
          <p:spPr>
            <a:xfrm>
              <a:off x="4337654" y="2847903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25</a:t>
              </a:r>
              <a:r>
                <a:rPr lang="zh-CN" alt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分</a:t>
              </a:r>
              <a:endParaRPr lang="zh-CN" altLang="en-US" sz="16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左大括号 27"/>
            <p:cNvSpPr/>
            <p:nvPr/>
          </p:nvSpPr>
          <p:spPr>
            <a:xfrm rot="5400000">
              <a:off x="5865211" y="3128409"/>
              <a:ext cx="132180" cy="371387"/>
            </a:xfrm>
            <a:prstGeom prst="leftBrace">
              <a:avLst>
                <a:gd name="adj1" fmla="val 4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716258" y="2935964"/>
              <a:ext cx="570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分</a:t>
              </a:r>
              <a:endParaRPr lang="zh-CN" altLang="en-US" sz="16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82696" y="3618484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anose="02020603050405020304" pitchFamily="18" charset="0"/>
                </a:rPr>
                <a:t>？</a:t>
              </a:r>
              <a:endParaRPr lang="zh-CN" altLang="en-US" sz="1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1668882" y="1400715"/>
                <a:ext cx="1130438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den>
                        </m:f>
                      </m:e>
                    </m:box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400" b="1" i="0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82" y="1400715"/>
                <a:ext cx="1130438" cy="642805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1278838" y="2091140"/>
                <a:ext cx="1752916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400" b="1" i="0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38" y="2091140"/>
                <a:ext cx="1752916" cy="646844"/>
              </a:xfrm>
              <a:prstGeom prst="rect">
                <a:avLst/>
              </a:prstGeom>
              <a:blipFill rotWithShape="1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2864572" y="2091140"/>
                <a:ext cx="1105303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itchFamily="2" charset="-122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itchFamily="2" charset="-122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72" y="2091140"/>
                <a:ext cx="1105303" cy="6468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30BCC4C-DC5C-4624-95B2-63BE768C15FB}"/>
              </a:ext>
            </a:extLst>
          </p:cNvPr>
          <p:cNvSpPr/>
          <p:nvPr/>
        </p:nvSpPr>
        <p:spPr>
          <a:xfrm>
            <a:off x="951302" y="2939583"/>
            <a:ext cx="603714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）最后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分走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的路程是全程的几分之几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FC64EE7F-2C75-43FF-8B1C-7A51A4BF0FFC}"/>
                  </a:ext>
                </a:extLst>
              </p:cNvPr>
              <p:cNvSpPr txBox="1"/>
              <p:nvPr/>
            </p:nvSpPr>
            <p:spPr>
              <a:xfrm>
                <a:off x="1511000" y="3565805"/>
                <a:ext cx="1119217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4EE7F-2C75-43FF-8B1C-7A51A4BF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00" y="3565805"/>
                <a:ext cx="1119217" cy="646844"/>
              </a:xfrm>
              <a:prstGeom prst="rect">
                <a:avLst/>
              </a:prstGeom>
              <a:blipFill rotWithShape="1">
                <a:blip r:embed="rId8"/>
                <a:stretch>
                  <a:fillRect l="-874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FC64EE7F-2C75-43FF-8B1C-7A51A4BF0FFC}"/>
                  </a:ext>
                </a:extLst>
              </p:cNvPr>
              <p:cNvSpPr txBox="1"/>
              <p:nvPr/>
            </p:nvSpPr>
            <p:spPr>
              <a:xfrm>
                <a:off x="2462856" y="3561195"/>
                <a:ext cx="1703223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 10 </m:t>
                        </m:r>
                      </m:den>
                    </m:f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宋体" pitchFamily="2" charset="-122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  <m:r>
                      <a:rPr lang="en-US" altLang="zh-CN" sz="24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4EE7F-2C75-43FF-8B1C-7A51A4BF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56" y="3561195"/>
                <a:ext cx="1703223" cy="684739"/>
              </a:xfrm>
              <a:prstGeom prst="rect">
                <a:avLst/>
              </a:prstGeom>
              <a:blipFill rotWithShape="1">
                <a:blip r:embed="rId9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E92F3A04-F3BA-434E-BAC9-A52227D13701}"/>
                  </a:ext>
                </a:extLst>
              </p:cNvPr>
              <p:cNvSpPr txBox="1"/>
              <p:nvPr/>
            </p:nvSpPr>
            <p:spPr>
              <a:xfrm>
                <a:off x="3969875" y="3636692"/>
                <a:ext cx="1105303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itchFamily="2" charset="-122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2F3A04-F3BA-434E-BAC9-A52227D1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875" y="3636692"/>
                <a:ext cx="1105303" cy="64684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3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295920" cy="430304"/>
            <a:chOff x="5304502" y="544377"/>
            <a:chExt cx="2817449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431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"/>
              <p:cNvSpPr txBox="1"/>
              <p:nvPr/>
            </p:nvSpPr>
            <p:spPr>
              <a:xfrm>
                <a:off x="720590" y="427582"/>
                <a:ext cx="8116938" cy="20158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一瓶果汁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淘气分四次喝完。第一次喝了这瓶果汁的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然后加满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水；第二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次喝了一瓶的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，然后再加满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水；第三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次喝了半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瓶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加满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水；第四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次一饮而尽。淘气喝的果汁多还是水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多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你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是怎么想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0" y="427582"/>
                <a:ext cx="8116938" cy="2015873"/>
              </a:xfrm>
              <a:prstGeom prst="rect">
                <a:avLst/>
              </a:prstGeom>
              <a:blipFill rotWithShape="1">
                <a:blip r:embed="rId3"/>
                <a:stretch>
                  <a:fillRect l="-1126" b="-574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1094159" y="2670855"/>
            <a:ext cx="706643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喝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了多少果汁：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第四次一饮而尽</a:t>
            </a:r>
            <a:r>
              <a:rPr lang="en-US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所以从整体考虑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最终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喝掉了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瓶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果汁</a:t>
            </a:r>
            <a:r>
              <a:rPr lang="zh-CN" altLang="zh-CN" sz="2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717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"/>
              <p:cNvSpPr txBox="1"/>
              <p:nvPr/>
            </p:nvSpPr>
            <p:spPr>
              <a:xfrm>
                <a:off x="720590" y="427582"/>
                <a:ext cx="8116938" cy="20158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一瓶果汁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淘气分四次喝完。第一次喝了这瓶果汁的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然后加满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水；第二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次喝了一瓶的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然后再加满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水；第三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次喝了半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瓶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加满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水；第四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次一饮而尽。淘气喝的果汁多还是水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多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你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是怎么想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0" y="427582"/>
                <a:ext cx="8116938" cy="2015873"/>
              </a:xfrm>
              <a:prstGeom prst="rect">
                <a:avLst/>
              </a:prstGeom>
              <a:blipFill rotWithShape="1">
                <a:blip r:embed="rId3"/>
                <a:stretch>
                  <a:fillRect l="-1126" b="-574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228434" y="3312699"/>
            <a:ext cx="5667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答：淘气喝的果汁和水一样多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因为淘气喝的果汁是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喝的水的总量也是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52107" y="2517839"/>
                <a:ext cx="2790020" cy="223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66700">
                  <a:spcAft>
                    <a:spcPts val="0"/>
                  </a:spcAft>
                </a:pP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喝了多少水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266700">
                  <a:spcAft>
                    <a:spcPts val="0"/>
                  </a:spcAft>
                </a:pPr>
                <a:r>
                  <a:rPr lang="zh-CN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第一次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加水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266700">
                  <a:spcAft>
                    <a:spcPts val="0"/>
                  </a:spcAft>
                </a:pPr>
                <a:r>
                  <a:rPr lang="zh-CN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第二次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加水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266700">
                  <a:spcAft>
                    <a:spcPts val="0"/>
                  </a:spcAft>
                </a:pPr>
                <a:r>
                  <a:rPr lang="zh-CN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第三次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加水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07" y="2517839"/>
                <a:ext cx="2790020" cy="2239267"/>
              </a:xfrm>
              <a:prstGeom prst="rect">
                <a:avLst/>
              </a:prstGeom>
              <a:blipFill rotWithShape="0">
                <a:blip r:embed="rId11"/>
                <a:stretch>
                  <a:fillRect t="-2997" b="-1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4606506" y="1057572"/>
            <a:ext cx="34246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28434" y="2452799"/>
                <a:ext cx="4532010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266700"/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喝掉的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水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总量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34" y="2452799"/>
                <a:ext cx="4532010" cy="684931"/>
              </a:xfrm>
              <a:prstGeom prst="rect">
                <a:avLst/>
              </a:prstGeom>
              <a:blipFill rotWithShape="0">
                <a:blip r:embed="rId12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>
          <a:xfrm>
            <a:off x="2329133" y="1661422"/>
            <a:ext cx="27690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75586" y="1592410"/>
            <a:ext cx="12767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62642" y="2027207"/>
            <a:ext cx="12201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513464" y="632839"/>
                <a:ext cx="7952620" cy="127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 某工厂有一堆煤，第一周烧了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itchFamily="18" charset="0"/>
                    <a:ea typeface="宋体" pitchFamily="2" charset="-122"/>
                  </a:rPr>
                  <a:t> t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，第二周烧了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itchFamily="18" charset="0"/>
                    <a:ea typeface="宋体" pitchFamily="2" charset="-122"/>
                  </a:rPr>
                  <a:t> t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，还剩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Times New Roman" pitchFamily="18" charset="0"/>
                    <a:ea typeface="宋体" pitchFamily="2" charset="-122"/>
                  </a:rPr>
                  <a:t> </a:t>
                </a:r>
                <a:r>
                  <a:rPr lang="en-US" altLang="zh-CN" sz="2400" b="1" dirty="0" smtClean="0">
                    <a:latin typeface="Times New Roman" pitchFamily="18" charset="0"/>
                    <a:ea typeface="宋体" pitchFamily="2" charset="-122"/>
                  </a:rPr>
                  <a:t>t</a:t>
                </a:r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。这堆煤原有多少吨？</a:t>
                </a:r>
                <a:endParaRPr lang="zh-CN" altLang="en-US" sz="2400" b="1" dirty="0">
                  <a:latin typeface="Times New Roman" pitchFamily="18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64" y="632839"/>
                <a:ext cx="7952620" cy="1272977"/>
              </a:xfrm>
              <a:prstGeom prst="rect">
                <a:avLst/>
              </a:prstGeom>
              <a:blipFill rotWithShape="0">
                <a:blip r:embed="rId2"/>
                <a:stretch>
                  <a:fillRect l="-230" b="-3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/>
          <p:cNvCxnSpPr/>
          <p:nvPr/>
        </p:nvCxnSpPr>
        <p:spPr>
          <a:xfrm>
            <a:off x="3199202" y="1311165"/>
            <a:ext cx="20034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13464" y="1905816"/>
            <a:ext cx="680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"/>
              <p:cNvSpPr txBox="1"/>
              <p:nvPr/>
            </p:nvSpPr>
            <p:spPr>
              <a:xfrm>
                <a:off x="3293849" y="3911134"/>
                <a:ext cx="2942888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答：这堆煤原有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吨。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49" y="3911134"/>
                <a:ext cx="2942888" cy="680571"/>
              </a:xfrm>
              <a:prstGeom prst="rect">
                <a:avLst/>
              </a:prstGeom>
              <a:blipFill rotWithShape="0">
                <a:blip r:embed="rId14"/>
                <a:stretch>
                  <a:fillRect l="-3106" r="-13665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412" y="3090132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9" name="组合 4"/>
          <p:cNvGrpSpPr/>
          <p:nvPr/>
        </p:nvGrpSpPr>
        <p:grpSpPr bwMode="auto">
          <a:xfrm>
            <a:off x="4441162" y="2304218"/>
            <a:ext cx="2820250" cy="1353380"/>
            <a:chOff x="2336777" y="1120480"/>
            <a:chExt cx="3016855" cy="478251"/>
          </a:xfrm>
          <a:noFill/>
        </p:grpSpPr>
        <p:sp>
          <p:nvSpPr>
            <p:cNvPr id="20" name="云形标注 82"/>
            <p:cNvSpPr>
              <a:spLocks noChangeArrowheads="1"/>
            </p:cNvSpPr>
            <p:nvPr/>
          </p:nvSpPr>
          <p:spPr bwMode="auto">
            <a:xfrm>
              <a:off x="2336777" y="1120480"/>
              <a:ext cx="2920960" cy="478251"/>
            </a:xfrm>
            <a:prstGeom prst="cloudCallout">
              <a:avLst>
                <a:gd name="adj1" fmla="val 58869"/>
                <a:gd name="adj2" fmla="val 4411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2563604" y="1162550"/>
              <a:ext cx="2790028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第一周、第二周和剩下的相加就是这堆煤的吨数。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2113303" y="2012494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303" y="2012494"/>
                <a:ext cx="1957727" cy="6428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1964788" y="2663896"/>
                <a:ext cx="234259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400" b="1" i="0" spc="3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88" y="2663896"/>
                <a:ext cx="2342598" cy="6428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1939553" y="3287277"/>
                <a:ext cx="1116000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53" y="3287277"/>
                <a:ext cx="1116000" cy="64280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1960765" y="3930082"/>
                <a:ext cx="127791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65" y="3930082"/>
                <a:ext cx="1277914" cy="642676"/>
              </a:xfrm>
              <a:prstGeom prst="rect">
                <a:avLst/>
              </a:prstGeom>
              <a:blipFill rotWithShape="0">
                <a:blip r:embed="rId19"/>
                <a:stretch>
                  <a:fillRect l="-7656" r="-76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5422140" y="1319048"/>
            <a:ext cx="20034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335480" y="580710"/>
                <a:ext cx="8335553" cy="1277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某工程队某月上旬完成全月计划的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，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</a:rPr>
                  <a:t>中旬完成全月计划的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，下旬</a:t>
                </a:r>
                <a:r>
                  <a:rPr lang="zh-CN" altLang="en-US" sz="2400" b="1" dirty="0">
                    <a:latin typeface="Times New Roman" pitchFamily="18" charset="0"/>
                    <a:ea typeface="宋体" pitchFamily="2" charset="-122"/>
                  </a:rPr>
                  <a:t>完成全月计划的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itchFamily="2" charset="-122"/>
                  </a:rPr>
                  <a:t>。实际超额完成全月计划的几分之几？</a:t>
                </a:r>
                <a:endParaRPr lang="zh-CN" altLang="en-US" sz="2400" b="1" dirty="0">
                  <a:latin typeface="Times New Roman" pitchFamily="18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0" y="580710"/>
                <a:ext cx="8335553" cy="1277401"/>
              </a:xfrm>
              <a:prstGeom prst="rect">
                <a:avLst/>
              </a:prstGeom>
              <a:blipFill rotWithShape="0">
                <a:blip r:embed="rId3"/>
                <a:stretch>
                  <a:fillRect l="-1097" r="-4828" b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/>
              <p:nvPr/>
            </p:nvSpPr>
            <p:spPr>
              <a:xfrm>
                <a:off x="1263501" y="3997871"/>
                <a:ext cx="5744779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：实际超额完成全月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计划的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01" y="3997871"/>
                <a:ext cx="5744779" cy="684739"/>
              </a:xfrm>
              <a:prstGeom prst="rect">
                <a:avLst/>
              </a:prstGeom>
              <a:blipFill rotWithShape="0">
                <a:blip r:embed="rId4"/>
                <a:stretch>
                  <a:fillRect l="-1591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043111" y="1953347"/>
                <a:ext cx="2022336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11" y="1953347"/>
                <a:ext cx="2022336" cy="6849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767769" y="1949989"/>
                <a:ext cx="2736242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769" y="1949989"/>
                <a:ext cx="2736242" cy="6847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240494" y="1953347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4" y="1953347"/>
                <a:ext cx="1747841" cy="69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566273" y="3256749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273" y="3256749"/>
                <a:ext cx="1747841" cy="6914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/>
          <p:cNvSpPr txBox="1"/>
          <p:nvPr/>
        </p:nvSpPr>
        <p:spPr>
          <a:xfrm>
            <a:off x="1107575" y="2707925"/>
            <a:ext cx="574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实际工作量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计划工作量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超额工作量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1199859" y="3253575"/>
                <a:ext cx="1051891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−1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59" y="3253575"/>
                <a:ext cx="1051891" cy="684739"/>
              </a:xfrm>
              <a:prstGeom prst="rect">
                <a:avLst/>
              </a:prstGeom>
              <a:blipFill rotWithShape="0">
                <a:blip r:embed="rId9"/>
                <a:stretch>
                  <a:fillRect r="-755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2149274" y="3250025"/>
                <a:ext cx="1635897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274" y="3250025"/>
                <a:ext cx="1635897" cy="684739"/>
              </a:xfrm>
              <a:prstGeom prst="rect">
                <a:avLst/>
              </a:prstGeom>
              <a:blipFill rotWithShape="0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4"/>
          <p:cNvGrpSpPr/>
          <p:nvPr/>
        </p:nvGrpSpPr>
        <p:grpSpPr bwMode="auto">
          <a:xfrm>
            <a:off x="5411988" y="3193642"/>
            <a:ext cx="2433297" cy="930054"/>
            <a:chOff x="2336777" y="1120480"/>
            <a:chExt cx="2832668" cy="422366"/>
          </a:xfrm>
          <a:noFill/>
        </p:grpSpPr>
        <p:sp>
          <p:nvSpPr>
            <p:cNvPr id="19" name="云形标注 82"/>
            <p:cNvSpPr>
              <a:spLocks noChangeArrowheads="1"/>
            </p:cNvSpPr>
            <p:nvPr/>
          </p:nvSpPr>
          <p:spPr bwMode="auto">
            <a:xfrm>
              <a:off x="2336777" y="1120480"/>
              <a:ext cx="2832668" cy="422366"/>
            </a:xfrm>
            <a:prstGeom prst="cloudCallout">
              <a:avLst>
                <a:gd name="adj1" fmla="val 50446"/>
                <a:gd name="adj2" fmla="val 39030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4"/>
            <p:cNvSpPr>
              <a:spLocks noChangeArrowheads="1"/>
            </p:cNvSpPr>
            <p:nvPr/>
          </p:nvSpPr>
          <p:spPr bwMode="auto">
            <a:xfrm>
              <a:off x="2563604" y="1162550"/>
              <a:ext cx="2449012" cy="321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把全月计划工作量看作“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”。</a:t>
              </a:r>
              <a:endPara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083" y="3548268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/>
      <p:bldP spid="7" grpId="0"/>
      <p:bldP spid="11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983189" y="1796496"/>
            <a:ext cx="759328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分数加减混合运算的运算顺序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和整数加减混合运算的运算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顺序相同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。没有括号的，按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从左往右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依次计算，有括号的要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先算括号里面的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整数加法的运算律对于分数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同样适用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8036" y="1724288"/>
            <a:ext cx="7659701" cy="2137722"/>
            <a:chOff x="973592" y="1225588"/>
            <a:chExt cx="9609121" cy="1857136"/>
          </a:xfrm>
        </p:grpSpPr>
        <p:sp>
          <p:nvSpPr>
            <p:cNvPr id="29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7" y="1281788"/>
              <a:ext cx="9471871" cy="177339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10277181" y="2777192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60405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页练习一第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9184" y="630576"/>
            <a:ext cx="4644000" cy="1008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ln/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淘气和笑笑分别调查了本班男、女生星期日的活动安排。</a:t>
            </a:r>
          </a:p>
        </p:txBody>
      </p:sp>
      <p:sp>
        <p:nvSpPr>
          <p:cNvPr id="5" name="矩形 4"/>
          <p:cNvSpPr/>
          <p:nvPr/>
        </p:nvSpPr>
        <p:spPr>
          <a:xfrm>
            <a:off x="2881184" y="1610534"/>
            <a:ext cx="302196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男生</a:t>
            </a:r>
            <a:r>
              <a:rPr lang="zh-CN" altLang="en-US" sz="2000" b="1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星期日活动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安排表</a:t>
            </a:r>
          </a:p>
        </p:txBody>
      </p:sp>
      <p:sp>
        <p:nvSpPr>
          <p:cNvPr id="6" name="矩形 5"/>
          <p:cNvSpPr/>
          <p:nvPr/>
        </p:nvSpPr>
        <p:spPr>
          <a:xfrm>
            <a:off x="2881184" y="3295873"/>
            <a:ext cx="302196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女生</a:t>
            </a:r>
            <a:r>
              <a:rPr lang="zh-CN" altLang="en-US" sz="2000" b="1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星期日活动</a:t>
            </a:r>
            <a:r>
              <a:rPr lang="zh-CN" altLang="en-US" sz="20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安排表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4313684"/>
              </p:ext>
            </p:extLst>
          </p:nvPr>
        </p:nvGraphicFramePr>
        <p:xfrm>
          <a:off x="1418799" y="2076706"/>
          <a:ext cx="5805268" cy="11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2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户外活动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去少年宫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留在家中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616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占男生总数几分之几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五角星 7"/>
          <p:cNvSpPr/>
          <p:nvPr/>
        </p:nvSpPr>
        <p:spPr>
          <a:xfrm>
            <a:off x="6193689" y="2546843"/>
            <a:ext cx="543188" cy="543188"/>
          </a:xfrm>
          <a:prstGeom prst="star5">
            <a:avLst>
              <a:gd name="adj" fmla="val 27732"/>
              <a:gd name="hf" fmla="val 105146"/>
              <a:gd name="vf" fmla="val 110557"/>
            </a:avLst>
          </a:prstGeom>
          <a:solidFill>
            <a:srgbClr val="ADD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5129242"/>
              </p:ext>
            </p:extLst>
          </p:nvPr>
        </p:nvGraphicFramePr>
        <p:xfrm>
          <a:off x="1431452" y="3742040"/>
          <a:ext cx="5751615" cy="11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户外活动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去少年宫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留在家中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872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占女生总数几分之几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象 36"/>
              <p:cNvSpPr txBox="1"/>
              <p:nvPr/>
            </p:nvSpPr>
            <p:spPr>
              <a:xfrm>
                <a:off x="3304609" y="2465110"/>
                <a:ext cx="524435" cy="70665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3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3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3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对象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09" y="2465110"/>
                <a:ext cx="524435" cy="7066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六边形 11"/>
          <p:cNvSpPr/>
          <p:nvPr/>
        </p:nvSpPr>
        <p:spPr>
          <a:xfrm>
            <a:off x="6135652" y="4193902"/>
            <a:ext cx="659264" cy="615196"/>
          </a:xfrm>
          <a:prstGeom prst="hexagon">
            <a:avLst/>
          </a:prstGeom>
          <a:solidFill>
            <a:srgbClr val="F9C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象 34">
                <a:extLst>
                  <a:ext uri="{FF2B5EF4-FFF2-40B4-BE49-F238E27FC236}">
                    <a16:creationId xmlns:a16="http://schemas.microsoft.com/office/drawing/2014/main" xmlns="" id="{C7BF89FB-1700-472C-B2BB-1D472645C354}"/>
                  </a:ext>
                </a:extLst>
              </p:cNvPr>
              <p:cNvSpPr txBox="1"/>
              <p:nvPr/>
            </p:nvSpPr>
            <p:spPr>
              <a:xfrm>
                <a:off x="4710909" y="4104217"/>
                <a:ext cx="600915" cy="67468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对象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BF89FB-1700-472C-B2BB-1D472645C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9" y="4104217"/>
                <a:ext cx="600915" cy="674688"/>
              </a:xfrm>
              <a:prstGeom prst="rect">
                <a:avLst/>
              </a:prstGeom>
              <a:blipFill rotWithShape="1">
                <a:blip r:embed="rId5"/>
                <a:stretch>
                  <a:fillRect b="-9009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象 36">
                <a:extLst>
                  <a:ext uri="{FF2B5EF4-FFF2-40B4-BE49-F238E27FC236}">
                    <a16:creationId xmlns:a16="http://schemas.microsoft.com/office/drawing/2014/main" xmlns="" id="{4E028C96-5AE5-4D7D-B169-2B62BC6B2826}"/>
                  </a:ext>
                </a:extLst>
              </p:cNvPr>
              <p:cNvSpPr txBox="1"/>
              <p:nvPr/>
            </p:nvSpPr>
            <p:spPr>
              <a:xfrm>
                <a:off x="3269509" y="4094633"/>
                <a:ext cx="524435" cy="813734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3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对象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028C96-5AE5-4D7D-B169-2B62BC6B2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509" y="4094633"/>
                <a:ext cx="524435" cy="8137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象 36"/>
              <p:cNvSpPr txBox="1"/>
              <p:nvPr/>
            </p:nvSpPr>
            <p:spPr>
              <a:xfrm>
                <a:off x="4749149" y="2465110"/>
                <a:ext cx="524435" cy="70665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3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3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zh-CN" sz="3400" b="1" i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对象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49" y="2465110"/>
                <a:ext cx="524435" cy="7066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5138916" y="709473"/>
            <a:ext cx="3651006" cy="1978483"/>
            <a:chOff x="5138916" y="709473"/>
            <a:chExt cx="3651006" cy="19784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9922" y="1480089"/>
              <a:ext cx="1260000" cy="1207867"/>
            </a:xfrm>
            <a:prstGeom prst="rect">
              <a:avLst/>
            </a:prstGeom>
          </p:spPr>
        </p:pic>
        <p:sp>
          <p:nvSpPr>
            <p:cNvPr id="3" name="云形标注 2"/>
            <p:cNvSpPr/>
            <p:nvPr/>
          </p:nvSpPr>
          <p:spPr>
            <a:xfrm>
              <a:off x="5138916" y="709473"/>
              <a:ext cx="3312000" cy="850206"/>
            </a:xfrm>
            <a:prstGeom prst="cloudCallout">
              <a:avLst>
                <a:gd name="adj1" fmla="val 24289"/>
                <a:gd name="adj2" fmla="val 7935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Times New Roman" pitchFamily="18" charset="0"/>
                  <a:ea typeface="楷体" pitchFamily="49" charset="-122"/>
                </a:rPr>
                <a:t>星期日你都喜欢做些什么呢？</a:t>
              </a:r>
              <a:endParaRPr lang="zh-CN" altLang="en-US" sz="2200" b="1" dirty="0">
                <a:latin typeface="Times New Roman" pitchFamily="18" charset="0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860" y="938773"/>
            <a:ext cx="788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星期日的安排：分数的加减混合运算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50291" y="3808687"/>
            <a:ext cx="592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整数加法的运算律对于分数同样适用。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36686" y="1833700"/>
            <a:ext cx="1721574" cy="1851252"/>
            <a:chOff x="1386298" y="2757449"/>
            <a:chExt cx="1721574" cy="1851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xmlns="" id="{0087638D-C586-46A5-B47C-6FD95B105C45}"/>
                    </a:ext>
                  </a:extLst>
                </p:cNvPr>
                <p:cNvSpPr txBox="1"/>
                <p:nvPr/>
              </p:nvSpPr>
              <p:spPr>
                <a:xfrm>
                  <a:off x="1621568" y="2757449"/>
                  <a:ext cx="1486304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3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−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−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087638D-C586-46A5-B47C-6FD95B105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568" y="2757449"/>
                  <a:ext cx="1486304" cy="6426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148" b="-56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591E600B-E314-48D5-8447-DE0E5F2025D4}"/>
                    </a:ext>
                  </a:extLst>
                </p:cNvPr>
                <p:cNvSpPr txBox="1"/>
                <p:nvPr/>
              </p:nvSpPr>
              <p:spPr>
                <a:xfrm>
                  <a:off x="1386298" y="3361737"/>
                  <a:ext cx="1332416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−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91E600B-E314-48D5-8447-DE0E5F202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98" y="3361737"/>
                  <a:ext cx="1332416" cy="642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849" b="-56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xmlns="" id="{E9A51134-0239-4FFA-BD6A-7443316423FD}"/>
                    </a:ext>
                  </a:extLst>
                </p:cNvPr>
                <p:cNvSpPr txBox="1"/>
                <p:nvPr/>
              </p:nvSpPr>
              <p:spPr>
                <a:xfrm>
                  <a:off x="1386298" y="3966025"/>
                  <a:ext cx="811441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9A51134-0239-4FFA-BD6A-744331642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98" y="3966025"/>
                  <a:ext cx="811441" cy="6426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194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/>
        </p:nvGrpSpPr>
        <p:grpSpPr>
          <a:xfrm>
            <a:off x="4338278" y="1833700"/>
            <a:ext cx="2112707" cy="1745586"/>
            <a:chOff x="1363256" y="3235915"/>
            <a:chExt cx="2112707" cy="1745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xmlns="" id="{0812B342-01FF-45C8-B0D9-1FC57B944175}"/>
                    </a:ext>
                  </a:extLst>
                </p:cNvPr>
                <p:cNvSpPr txBox="1"/>
                <p:nvPr/>
              </p:nvSpPr>
              <p:spPr>
                <a:xfrm>
                  <a:off x="1598526" y="3235915"/>
                  <a:ext cx="187743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3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−</a:t>
                  </a:r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)</a:t>
                  </a:r>
                  <a:endParaRPr lang="zh-CN" altLang="en-US" sz="2000" b="1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812B342-01FF-45C8-B0D9-1FC57B9441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26" y="3235915"/>
                  <a:ext cx="1877437" cy="642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70" r="-2597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9D49A2D4-6CBC-4433-8CE7-74A58D6F2161}"/>
                    </a:ext>
                  </a:extLst>
                </p:cNvPr>
                <p:cNvSpPr txBox="1"/>
                <p:nvPr/>
              </p:nvSpPr>
              <p:spPr>
                <a:xfrm>
                  <a:off x="1363256" y="3787370"/>
                  <a:ext cx="1149674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400" b="1" spc="3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−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a14:m>
                  <a:endPara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D49A2D4-6CBC-4433-8CE7-74A58D6F2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6" y="3787370"/>
                  <a:ext cx="1149674" cy="64267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511" b="-56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xmlns="" id="{3DF533EA-5D43-472C-AA98-45ACCD4A9365}"/>
                    </a:ext>
                  </a:extLst>
                </p:cNvPr>
                <p:cNvSpPr txBox="1"/>
                <p:nvPr/>
              </p:nvSpPr>
              <p:spPr>
                <a:xfrm>
                  <a:off x="1363256" y="4338825"/>
                  <a:ext cx="811441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spc="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zh-CN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DF533EA-5D43-472C-AA98-45ACCD4A9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6" y="4338825"/>
                  <a:ext cx="811441" cy="64267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030"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标注 21"/>
          <p:cNvSpPr/>
          <p:nvPr/>
        </p:nvSpPr>
        <p:spPr>
          <a:xfrm>
            <a:off x="3896436" y="3062879"/>
            <a:ext cx="3308952" cy="1328023"/>
          </a:xfrm>
          <a:prstGeom prst="wedgeRoundRectCallout">
            <a:avLst>
              <a:gd name="adj1" fmla="val 59162"/>
              <a:gd name="adj2" fmla="val 4246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把全班男生看成一个整体，平均分成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份，户外活动的占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16" y="3510039"/>
            <a:ext cx="1152000" cy="1381970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78328" y="80590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33401" y="701916"/>
            <a:ext cx="846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留在家中的男生人数占男生总数的几分之几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？画一画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算一算。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41080" y="1879972"/>
            <a:ext cx="702945" cy="655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744025" y="1879972"/>
            <a:ext cx="1092200" cy="655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850830" y="1879972"/>
            <a:ext cx="732790" cy="656590"/>
          </a:xfrm>
          <a:prstGeom prst="rect">
            <a:avLst/>
          </a:prstGeom>
          <a:solidFill>
            <a:srgbClr val="EE6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50"/>
          <p:cNvSpPr txBox="1"/>
          <p:nvPr/>
        </p:nvSpPr>
        <p:spPr>
          <a:xfrm>
            <a:off x="846135" y="1449274"/>
            <a:ext cx="10934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户外活动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1756725" y="1449274"/>
            <a:ext cx="128333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去少年宫</a:t>
            </a:r>
          </a:p>
        </p:txBody>
      </p:sp>
      <p:sp>
        <p:nvSpPr>
          <p:cNvPr id="32" name="TextBox 54"/>
          <p:cNvSpPr txBox="1"/>
          <p:nvPr/>
        </p:nvSpPr>
        <p:spPr>
          <a:xfrm>
            <a:off x="2740975" y="1449274"/>
            <a:ext cx="13627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留在家中</a:t>
            </a:r>
          </a:p>
        </p:txBody>
      </p:sp>
      <p:graphicFrame>
        <p:nvGraphicFramePr>
          <p:cNvPr id="33" name="表格 32"/>
          <p:cNvGraphicFramePr/>
          <p:nvPr>
            <p:extLst>
              <p:ext uri="{D42A27DB-BD31-4B8C-83A1-F6EECF244321}">
                <p14:modId xmlns:p14="http://schemas.microsoft.com/office/powerpoint/2010/main" val="2507933395"/>
              </p:ext>
            </p:extLst>
          </p:nvPr>
        </p:nvGraphicFramePr>
        <p:xfrm>
          <a:off x="1029650" y="1879972"/>
          <a:ext cx="2542540" cy="65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59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5B9B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1926540" y="4350645"/>
                <a:ext cx="3276859" cy="68480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答：占男生总数的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40" y="4350645"/>
                <a:ext cx="3276859" cy="684803"/>
              </a:xfrm>
              <a:prstGeom prst="rect">
                <a:avLst/>
              </a:prstGeom>
              <a:blipFill rotWithShape="0">
                <a:blip r:embed="rId4"/>
                <a:stretch>
                  <a:fillRect l="-2788" r="-1859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1643829" y="2646043"/>
                <a:ext cx="148630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29" y="2646043"/>
                <a:ext cx="1486304" cy="642676"/>
              </a:xfrm>
              <a:prstGeom prst="rect">
                <a:avLst/>
              </a:prstGeom>
              <a:blipFill rotWithShape="0">
                <a:blip r:embed="rId5"/>
                <a:stretch>
                  <a:fillRect l="-658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591E600B-E314-48D5-8447-DE0E5F2025D4}"/>
                  </a:ext>
                </a:extLst>
              </p:cNvPr>
              <p:cNvSpPr txBox="1"/>
              <p:nvPr/>
            </p:nvSpPr>
            <p:spPr>
              <a:xfrm>
                <a:off x="1408559" y="3250331"/>
                <a:ext cx="1332416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1E600B-E314-48D5-8447-DE0E5F202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559" y="3250331"/>
                <a:ext cx="1332416" cy="642676"/>
              </a:xfrm>
              <a:prstGeom prst="rect">
                <a:avLst/>
              </a:prstGeom>
              <a:blipFill rotWithShape="0">
                <a:blip r:embed="rId6"/>
                <a:stretch>
                  <a:fillRect l="-684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1408559" y="3854619"/>
                <a:ext cx="81144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559" y="3854619"/>
                <a:ext cx="811441" cy="642676"/>
              </a:xfrm>
              <a:prstGeom prst="rect">
                <a:avLst/>
              </a:prstGeom>
              <a:blipFill rotWithShape="0">
                <a:blip r:embed="rId7"/>
                <a:stretch>
                  <a:fillRect l="-11278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4" y="1104252"/>
            <a:ext cx="3797494" cy="179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标注 56"/>
          <p:cNvSpPr/>
          <p:nvPr/>
        </p:nvSpPr>
        <p:spPr>
          <a:xfrm>
            <a:off x="4169390" y="2989833"/>
            <a:ext cx="3060000" cy="919401"/>
          </a:xfrm>
          <a:prstGeom prst="wedgeRoundRectCallout">
            <a:avLst>
              <a:gd name="adj1" fmla="val 60717"/>
              <a:gd name="adj2" fmla="val 46578"/>
              <a:gd name="adj3" fmla="val 16667"/>
            </a:avLst>
          </a:prstGeom>
          <a:ln>
            <a:solidFill>
              <a:srgbClr val="FF9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分数混合运算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的运算顺序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与整数一样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4944" y="3078570"/>
            <a:ext cx="1199283" cy="1296000"/>
          </a:xfrm>
          <a:prstGeom prst="rect">
            <a:avLst/>
          </a:prstGeom>
        </p:spPr>
      </p:pic>
      <p:grpSp>
        <p:nvGrpSpPr>
          <p:cNvPr id="59" name="组合 69"/>
          <p:cNvGrpSpPr/>
          <p:nvPr/>
        </p:nvGrpSpPr>
        <p:grpSpPr>
          <a:xfrm>
            <a:off x="1064807" y="1989411"/>
            <a:ext cx="3024188" cy="163512"/>
            <a:chOff x="4860368" y="4643611"/>
            <a:chExt cx="3024000" cy="164191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4860368" y="4797152"/>
              <a:ext cx="30240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869893" y="4663802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282555" y="4663802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5724464" y="4644752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6146651" y="4644752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6578699" y="4662661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010411" y="4662661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442795" y="4643611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7864982" y="4643611"/>
              <a:ext cx="0" cy="144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左大括号 68"/>
          <p:cNvSpPr/>
          <p:nvPr/>
        </p:nvSpPr>
        <p:spPr>
          <a:xfrm rot="16200000" flipV="1">
            <a:off x="1405326" y="1899717"/>
            <a:ext cx="179388" cy="863600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左大括号 69"/>
          <p:cNvSpPr/>
          <p:nvPr/>
        </p:nvSpPr>
        <p:spPr>
          <a:xfrm rot="16200000" flipV="1">
            <a:off x="2490382" y="1671911"/>
            <a:ext cx="179388" cy="1296988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左大括号 70"/>
          <p:cNvSpPr/>
          <p:nvPr/>
        </p:nvSpPr>
        <p:spPr>
          <a:xfrm rot="16200000" flipV="1">
            <a:off x="3570676" y="1899717"/>
            <a:ext cx="179388" cy="863600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左大括号 71"/>
          <p:cNvSpPr/>
          <p:nvPr/>
        </p:nvSpPr>
        <p:spPr>
          <a:xfrm rot="5400000">
            <a:off x="2484826" y="348729"/>
            <a:ext cx="180975" cy="3024188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7"/>
          <p:cNvSpPr txBox="1"/>
          <p:nvPr/>
        </p:nvSpPr>
        <p:spPr>
          <a:xfrm>
            <a:off x="2023657" y="1337959"/>
            <a:ext cx="13176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男生“</a:t>
            </a:r>
            <a:r>
              <a:rPr lang="en-US" altLang="zh-CN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5210855C-D576-4629-A78D-5F0B8606D5CB}"/>
                  </a:ext>
                </a:extLst>
              </p:cNvPr>
              <p:cNvSpPr txBox="1"/>
              <p:nvPr/>
            </p:nvSpPr>
            <p:spPr>
              <a:xfrm>
                <a:off x="1180520" y="2593239"/>
                <a:ext cx="63671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10855C-D576-4629-A78D-5F0B8606D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20" y="2593239"/>
                <a:ext cx="636713" cy="642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69901306-1598-4FDF-8624-3BAB6457CA26}"/>
                  </a:ext>
                </a:extLst>
              </p:cNvPr>
              <p:cNvSpPr txBox="1"/>
              <p:nvPr/>
            </p:nvSpPr>
            <p:spPr>
              <a:xfrm>
                <a:off x="2275029" y="2593239"/>
                <a:ext cx="63671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901306-1598-4FDF-8624-3BAB6457C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29" y="2593239"/>
                <a:ext cx="636713" cy="6426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xmlns="" id="{4DA62209-DF7D-4687-B367-AF53143FA213}"/>
              </a:ext>
            </a:extLst>
          </p:cNvPr>
          <p:cNvSpPr txBox="1"/>
          <p:nvPr/>
        </p:nvSpPr>
        <p:spPr>
          <a:xfrm>
            <a:off x="3480809" y="2466613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0812B342-01FF-45C8-B0D9-1FC57B944175}"/>
                  </a:ext>
                </a:extLst>
              </p:cNvPr>
              <p:cNvSpPr txBox="1"/>
              <p:nvPr/>
            </p:nvSpPr>
            <p:spPr>
              <a:xfrm>
                <a:off x="1598526" y="3235915"/>
                <a:ext cx="1877437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12B342-01FF-45C8-B0D9-1FC57B94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26" y="3235915"/>
                <a:ext cx="1877437" cy="642676"/>
              </a:xfrm>
              <a:prstGeom prst="rect">
                <a:avLst/>
              </a:prstGeom>
              <a:blipFill rotWithShape="0">
                <a:blip r:embed="rId6"/>
                <a:stretch>
                  <a:fillRect l="-4870" r="-259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="" id="{9D49A2D4-6CBC-4433-8CE7-74A58D6F2161}"/>
                  </a:ext>
                </a:extLst>
              </p:cNvPr>
              <p:cNvSpPr txBox="1"/>
              <p:nvPr/>
            </p:nvSpPr>
            <p:spPr>
              <a:xfrm>
                <a:off x="1363256" y="3787370"/>
                <a:ext cx="114967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49A2D4-6CBC-4433-8CE7-74A58D6F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56" y="3787370"/>
                <a:ext cx="1149674" cy="642676"/>
              </a:xfrm>
              <a:prstGeom prst="rect">
                <a:avLst/>
              </a:prstGeom>
              <a:blipFill rotWithShape="0">
                <a:blip r:embed="rId7"/>
                <a:stretch>
                  <a:fillRect l="-8511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="" id="{3DF533EA-5D43-472C-AA98-45ACCD4A9365}"/>
                  </a:ext>
                </a:extLst>
              </p:cNvPr>
              <p:cNvSpPr txBox="1"/>
              <p:nvPr/>
            </p:nvSpPr>
            <p:spPr>
              <a:xfrm>
                <a:off x="1363256" y="4338825"/>
                <a:ext cx="81144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F533EA-5D43-472C-AA98-45ACCD4A9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56" y="4338825"/>
                <a:ext cx="811441" cy="642676"/>
              </a:xfrm>
              <a:prstGeom prst="rect">
                <a:avLst/>
              </a:prstGeom>
              <a:blipFill rotWithShape="0">
                <a:blip r:embed="rId8"/>
                <a:stretch>
                  <a:fillRect l="-1203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/>
              <p:cNvSpPr txBox="1"/>
              <p:nvPr/>
            </p:nvSpPr>
            <p:spPr>
              <a:xfrm>
                <a:off x="2528306" y="4338825"/>
                <a:ext cx="3276859" cy="68480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答：占男生总数的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81" name="文本框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06" y="4338825"/>
                <a:ext cx="3276859" cy="684803"/>
              </a:xfrm>
              <a:prstGeom prst="rect">
                <a:avLst/>
              </a:prstGeom>
              <a:blipFill rotWithShape="0">
                <a:blip r:embed="rId9"/>
                <a:stretch>
                  <a:fillRect l="-2980" r="-1862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/>
          <p:cNvSpPr/>
          <p:nvPr/>
        </p:nvSpPr>
        <p:spPr>
          <a:xfrm>
            <a:off x="378328" y="80590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33401" y="701916"/>
            <a:ext cx="846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留在家中的男生人数占男生总数的几分之几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？画一画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算一算。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4" y="1104252"/>
            <a:ext cx="3797494" cy="179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17968" y="6435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5968" y="519752"/>
            <a:ext cx="7511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算一算，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留在家中的女生人数占女生总数的几分之几？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1637121" y="1294922"/>
                <a:ext cx="148630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21" y="1294922"/>
                <a:ext cx="1486304" cy="642676"/>
              </a:xfrm>
              <a:prstGeom prst="rect">
                <a:avLst/>
              </a:prstGeom>
              <a:blipFill rotWithShape="0">
                <a:blip r:embed="rId2"/>
                <a:stretch>
                  <a:fillRect l="-658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591E600B-E314-48D5-8447-DE0E5F2025D4}"/>
                  </a:ext>
                </a:extLst>
              </p:cNvPr>
              <p:cNvSpPr txBox="1"/>
              <p:nvPr/>
            </p:nvSpPr>
            <p:spPr>
              <a:xfrm>
                <a:off x="1401851" y="1899210"/>
                <a:ext cx="1332416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1E600B-E314-48D5-8447-DE0E5F202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51" y="1899210"/>
                <a:ext cx="1332416" cy="642676"/>
              </a:xfrm>
              <a:prstGeom prst="rect">
                <a:avLst/>
              </a:prstGeom>
              <a:blipFill rotWithShape="0">
                <a:blip r:embed="rId3"/>
                <a:stretch>
                  <a:fillRect l="-73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1388299" y="3162372"/>
                <a:ext cx="965329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99" y="3162372"/>
                <a:ext cx="965329" cy="642805"/>
              </a:xfrm>
              <a:prstGeom prst="rect">
                <a:avLst/>
              </a:prstGeom>
              <a:blipFill rotWithShape="0">
                <a:blip r:embed="rId4"/>
                <a:stretch>
                  <a:fillRect l="-1012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2572624" y="3653382"/>
                <a:ext cx="3430747" cy="6806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答：占女生总数的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24" y="3653382"/>
                <a:ext cx="3430747" cy="680699"/>
              </a:xfrm>
              <a:prstGeom prst="rect">
                <a:avLst/>
              </a:prstGeom>
              <a:blipFill rotWithShape="0">
                <a:blip r:embed="rId5"/>
                <a:stretch>
                  <a:fillRect l="-2664" r="-1776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591E600B-E314-48D5-8447-DE0E5F2025D4}"/>
                  </a:ext>
                </a:extLst>
              </p:cNvPr>
              <p:cNvSpPr txBox="1"/>
              <p:nvPr/>
            </p:nvSpPr>
            <p:spPr>
              <a:xfrm>
                <a:off x="1388299" y="2536021"/>
                <a:ext cx="1640193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1E600B-E314-48D5-8447-DE0E5F202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99" y="2536021"/>
                <a:ext cx="1640193" cy="642805"/>
              </a:xfrm>
              <a:prstGeom prst="rect">
                <a:avLst/>
              </a:prstGeom>
              <a:blipFill rotWithShape="0">
                <a:blip r:embed="rId6"/>
                <a:stretch>
                  <a:fillRect l="-5948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3" y="1059252"/>
            <a:ext cx="3699966" cy="17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 flipH="1">
            <a:off x="3831862" y="2778815"/>
            <a:ext cx="4925134" cy="1612940"/>
            <a:chOff x="2781721" y="3016372"/>
            <a:chExt cx="4925134" cy="1612940"/>
          </a:xfrm>
        </p:grpSpPr>
        <p:grpSp>
          <p:nvGrpSpPr>
            <p:cNvPr id="55" name="组合 54"/>
            <p:cNvGrpSpPr/>
            <p:nvPr/>
          </p:nvGrpSpPr>
          <p:grpSpPr>
            <a:xfrm>
              <a:off x="3812321" y="3016372"/>
              <a:ext cx="3894534" cy="1612940"/>
              <a:chOff x="1115616" y="1707654"/>
              <a:chExt cx="3894534" cy="1612940"/>
            </a:xfrm>
          </p:grpSpPr>
          <p:pic>
            <p:nvPicPr>
              <p:cNvPr id="70" name="图片 69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115616" y="1707654"/>
                <a:ext cx="3894534" cy="1612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圆角矩形 70"/>
              <p:cNvSpPr/>
              <p:nvPr/>
            </p:nvSpPr>
            <p:spPr>
              <a:xfrm>
                <a:off x="1764751" y="2169357"/>
                <a:ext cx="2817907" cy="928601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Text Box 3"/>
              <p:cNvSpPr txBox="1">
                <a:spLocks noChangeArrowheads="1"/>
              </p:cNvSpPr>
              <p:nvPr/>
            </p:nvSpPr>
            <p:spPr bwMode="auto">
              <a:xfrm>
                <a:off x="1424925" y="2125825"/>
                <a:ext cx="3275916" cy="101566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buClr>
                    <a:srgbClr val="FF0000"/>
                  </a:buClr>
                </a:pP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噢</a:t>
                </a:r>
                <a:r>
                  <a:rPr lang="en-US" altLang="zh-CN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我</a:t>
                </a:r>
                <a:r>
                  <a:rPr lang="zh-CN" altLang="en-US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知道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了</a:t>
                </a:r>
                <a:r>
                  <a:rPr lang="en-US" altLang="zh-CN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把</a:t>
                </a:r>
                <a:r>
                  <a:rPr lang="zh-CN" altLang="en-US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全班女生看成一个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整体</a:t>
                </a:r>
                <a:r>
                  <a:rPr lang="en-US" altLang="zh-CN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平均</a:t>
                </a:r>
                <a:r>
                  <a:rPr lang="zh-CN" altLang="en-US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分</a:t>
                </a:r>
                <a:r>
                  <a:rPr lang="zh-CN" altLang="en-US" sz="2000" b="1" spc="300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成</a:t>
                </a:r>
                <a:r>
                  <a:rPr lang="en-US" altLang="zh-CN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spc="300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份</a:t>
                </a:r>
                <a:r>
                  <a:rPr lang="en-US" altLang="zh-CN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户外</a:t>
                </a:r>
                <a:r>
                  <a:rPr lang="zh-CN" altLang="en-US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活动的</a:t>
                </a:r>
                <a:r>
                  <a:rPr lang="zh-CN" altLang="en-US" sz="2000" b="1" spc="300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占</a:t>
                </a:r>
                <a:r>
                  <a:rPr lang="en-US" altLang="zh-CN" sz="2000" b="1" spc="300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9</a:t>
                </a:r>
                <a:r>
                  <a:rPr lang="zh-CN" altLang="en-US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份</a:t>
                </a:r>
                <a:r>
                  <a:rPr lang="en-US" altLang="zh-CN" sz="20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……</a:t>
                </a:r>
              </a:p>
            </p:txBody>
          </p:sp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721" y="3316287"/>
              <a:ext cx="1141909" cy="1094657"/>
            </a:xfrm>
            <a:prstGeom prst="rect">
              <a:avLst/>
            </a:prstGeom>
          </p:spPr>
        </p:pic>
      </p:grpSp>
      <p:sp>
        <p:nvSpPr>
          <p:cNvPr id="22" name="椭圆 21"/>
          <p:cNvSpPr/>
          <p:nvPr/>
        </p:nvSpPr>
        <p:spPr>
          <a:xfrm>
            <a:off x="617968" y="6435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5968" y="519752"/>
            <a:ext cx="7511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算一算，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留在家中的女生人数占女生总数的几分之几？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0812B342-01FF-45C8-B0D9-1FC57B944175}"/>
                  </a:ext>
                </a:extLst>
              </p:cNvPr>
              <p:cNvSpPr txBox="1"/>
              <p:nvPr/>
            </p:nvSpPr>
            <p:spPr>
              <a:xfrm>
                <a:off x="1740752" y="1306867"/>
                <a:ext cx="1877437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12B342-01FF-45C8-B0D9-1FC57B94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52" y="1306867"/>
                <a:ext cx="1877437" cy="642676"/>
              </a:xfrm>
              <a:prstGeom prst="rect">
                <a:avLst/>
              </a:prstGeom>
              <a:blipFill rotWithShape="0">
                <a:blip r:embed="rId4"/>
                <a:stretch>
                  <a:fillRect l="-5195" r="-227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9D49A2D4-6CBC-4433-8CE7-74A58D6F2161}"/>
                  </a:ext>
                </a:extLst>
              </p:cNvPr>
              <p:cNvSpPr txBox="1"/>
              <p:nvPr/>
            </p:nvSpPr>
            <p:spPr>
              <a:xfrm>
                <a:off x="1490876" y="2546919"/>
                <a:ext cx="1303562" cy="638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49A2D4-6CBC-4433-8CE7-74A58D6F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76" y="2546919"/>
                <a:ext cx="1303562" cy="638573"/>
              </a:xfrm>
              <a:prstGeom prst="rect">
                <a:avLst/>
              </a:prstGeom>
              <a:blipFill rotWithShape="0">
                <a:blip r:embed="rId5"/>
                <a:stretch>
                  <a:fillRect l="-751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3DF533EA-5D43-472C-AA98-45ACCD4A9365}"/>
                  </a:ext>
                </a:extLst>
              </p:cNvPr>
              <p:cNvSpPr txBox="1"/>
              <p:nvPr/>
            </p:nvSpPr>
            <p:spPr>
              <a:xfrm>
                <a:off x="1490876" y="3098374"/>
                <a:ext cx="965329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F533EA-5D43-472C-AA98-45ACCD4A9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76" y="3098374"/>
                <a:ext cx="965329" cy="642805"/>
              </a:xfrm>
              <a:prstGeom prst="rect">
                <a:avLst/>
              </a:prstGeom>
              <a:blipFill rotWithShape="0">
                <a:blip r:embed="rId6"/>
                <a:stretch>
                  <a:fillRect l="-1012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710424" y="3823340"/>
                <a:ext cx="3430747" cy="6806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答：占女生总数的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24" y="3823340"/>
                <a:ext cx="3430747" cy="680699"/>
              </a:xfrm>
              <a:prstGeom prst="rect">
                <a:avLst/>
              </a:prstGeom>
              <a:blipFill rotWithShape="0">
                <a:blip r:embed="rId7"/>
                <a:stretch>
                  <a:fillRect l="-2847" r="-1779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0812B342-01FF-45C8-B0D9-1FC57B944175}"/>
                  </a:ext>
                </a:extLst>
              </p:cNvPr>
              <p:cNvSpPr txBox="1"/>
              <p:nvPr/>
            </p:nvSpPr>
            <p:spPr>
              <a:xfrm>
                <a:off x="1527552" y="1909071"/>
                <a:ext cx="2398413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12B342-01FF-45C8-B0D9-1FC57B94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2" y="1909071"/>
                <a:ext cx="2398413" cy="642805"/>
              </a:xfrm>
              <a:prstGeom prst="rect">
                <a:avLst/>
              </a:prstGeom>
              <a:blipFill rotWithShape="0">
                <a:blip r:embed="rId8"/>
                <a:stretch>
                  <a:fillRect l="-4071" r="-152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3" y="1059252"/>
            <a:ext cx="3699966" cy="17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955110" y="459065"/>
                <a:ext cx="7379265" cy="1054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b="1" dirty="0">
                    <a:latin typeface="宋体" panose="02010600030101010101" pitchFamily="2" charset="-122"/>
                  </a:rPr>
                  <a:t>淘淘和笑笑计算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b="1"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b="1">
                                <a:cs typeface="Times New Roman" panose="02020603050405020304" pitchFamily="18" charset="0"/>
                              </a:rPr>
                              <m:t> 9 </m:t>
                            </m:r>
                          </m:den>
                        </m:f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altLang="zh-CN" b="1" spc="300" dirty="0"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b="1"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b="1">
                                <a:cs typeface="Times New Roman" panose="02020603050405020304" pitchFamily="18" charset="0"/>
                              </a:rPr>
                              <m:t> 4 </m:t>
                            </m:r>
                          </m:den>
                        </m:f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altLang="zh-CN" b="1" spc="300" dirty="0"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r>
                  <a:rPr lang="en-US" altLang="zh-CN" b="1" spc="300" dirty="0">
                    <a:cs typeface="Times New Roman" panose="02020603050405020304" pitchFamily="18" charset="0"/>
                  </a:rPr>
                  <a:t> </a:t>
                </a:r>
                <a:r>
                  <a:rPr lang="zh-CN" altLang="en-US" b="1" dirty="0">
                    <a:cs typeface="Times New Roman" panose="02020603050405020304" pitchFamily="18" charset="0"/>
                  </a:rPr>
                  <a:t>时用了不同的方法，你能看懂吗？</a:t>
                </a:r>
                <a:endParaRPr lang="zh-CN" altLang="en-US" b="1" dirty="0">
                  <a:latin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110" y="459065"/>
                <a:ext cx="7379265" cy="1054071"/>
              </a:xfrm>
              <a:prstGeom prst="rect">
                <a:avLst/>
              </a:prstGeom>
              <a:blipFill rotWithShape="0">
                <a:blip r:embed="rId2"/>
                <a:stretch>
                  <a:fillRect l="-1322" r="-1157" b="-12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972928" y="1516081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28" y="1516081"/>
                <a:ext cx="1957727" cy="6428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929314" y="3408417"/>
                <a:ext cx="811441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14" y="3408417"/>
                <a:ext cx="811441" cy="647037"/>
              </a:xfrm>
              <a:prstGeom prst="rect">
                <a:avLst/>
              </a:prstGeom>
              <a:blipFill rotWithShape="1">
                <a:blip r:embed="rId4"/>
                <a:stretch>
                  <a:fillRect l="-1119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687855" y="2146463"/>
                <a:ext cx="234259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5" y="2146463"/>
                <a:ext cx="2342598" cy="6428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406283" y="2789268"/>
                <a:ext cx="234259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3" y="2789268"/>
                <a:ext cx="2342598" cy="6428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920030" y="4003593"/>
                <a:ext cx="657552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0" y="4003593"/>
                <a:ext cx="657552" cy="638445"/>
              </a:xfrm>
              <a:prstGeom prst="rect">
                <a:avLst/>
              </a:prstGeom>
              <a:blipFill rotWithShape="1">
                <a:blip r:embed="rId7"/>
                <a:stretch>
                  <a:fillRect l="-1481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689036" y="1516081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36" y="1516081"/>
                <a:ext cx="1957727" cy="6428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674528" y="2165887"/>
                <a:ext cx="234259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400" b="1" i="0" spc="3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28" y="2165887"/>
                <a:ext cx="2342598" cy="6428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649293" y="2789268"/>
                <a:ext cx="1116000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93" y="2789268"/>
                <a:ext cx="1116000" cy="6428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3674528" y="3508648"/>
                <a:ext cx="657552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28" y="3508648"/>
                <a:ext cx="657552" cy="638445"/>
              </a:xfrm>
              <a:prstGeom prst="rect">
                <a:avLst/>
              </a:prstGeom>
              <a:blipFill rotWithShape="1">
                <a:blip r:embed="rId11"/>
                <a:stretch>
                  <a:fillRect l="-1481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/>
          <p:cNvGrpSpPr/>
          <p:nvPr/>
        </p:nvGrpSpPr>
        <p:grpSpPr>
          <a:xfrm>
            <a:off x="4734178" y="2717297"/>
            <a:ext cx="2992393" cy="1869310"/>
            <a:chOff x="4820783" y="2805108"/>
            <a:chExt cx="2992393" cy="1869310"/>
          </a:xfrm>
        </p:grpSpPr>
        <p:pic>
          <p:nvPicPr>
            <p:cNvPr id="42" name="图片 41" descr="12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6"/>
            <a:stretch>
              <a:fillRect/>
            </a:stretch>
          </p:blipFill>
          <p:spPr bwMode="auto">
            <a:xfrm>
              <a:off x="4820783" y="2805108"/>
              <a:ext cx="2992393" cy="18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组合 42"/>
            <p:cNvGrpSpPr/>
            <p:nvPr/>
          </p:nvGrpSpPr>
          <p:grpSpPr>
            <a:xfrm>
              <a:off x="4950036" y="3269401"/>
              <a:ext cx="2635238" cy="1200329"/>
              <a:chOff x="4950036" y="3269401"/>
              <a:chExt cx="2635238" cy="1200329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4999360" y="3357283"/>
                <a:ext cx="2333625" cy="1024567"/>
              </a:xfrm>
              <a:prstGeom prst="roundRect">
                <a:avLst>
                  <a:gd name="adj" fmla="val 27619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Text Box 3"/>
              <p:cNvSpPr txBox="1">
                <a:spLocks noChangeArrowheads="1"/>
              </p:cNvSpPr>
              <p:nvPr/>
            </p:nvSpPr>
            <p:spPr bwMode="auto">
              <a:xfrm>
                <a:off x="4950036" y="3269401"/>
                <a:ext cx="2635238" cy="12003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buClr>
                    <a:srgbClr val="FF0000"/>
                  </a:buClr>
                </a:pPr>
                <a:r>
                  <a:rPr lang="zh-CN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整数加法的</a:t>
                </a:r>
                <a:r>
                  <a:rPr lang="zh-CN" altLang="zh-CN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交换</a:t>
                </a:r>
                <a:endParaRPr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zh-CN" altLang="zh-CN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律</a:t>
                </a:r>
                <a:r>
                  <a:rPr lang="zh-CN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、结合律对分数加法同样适用。</a:t>
                </a:r>
              </a:p>
            </p:txBody>
          </p:sp>
        </p:grp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6" y="3465271"/>
            <a:ext cx="1188000" cy="14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17" grpId="0"/>
      <p:bldP spid="21" grpId="0"/>
      <p:bldP spid="23" grpId="0"/>
      <p:bldP spid="24" grpId="0"/>
      <p:bldP spid="25" grpId="0"/>
      <p:bldP spid="26" grpId="0"/>
      <p:bldP spid="34" grpId="0"/>
      <p:bldP spid="3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8800" y="704926"/>
            <a:ext cx="2710002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看图列式计算。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674CCA9-21C6-45F9-BF1B-4788D6D798F7}"/>
              </a:ext>
            </a:extLst>
          </p:cNvPr>
          <p:cNvSpPr txBox="1"/>
          <p:nvPr/>
        </p:nvSpPr>
        <p:spPr>
          <a:xfrm>
            <a:off x="649028" y="1377210"/>
            <a:ext cx="8130165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甲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、乙两队合修一条公路。没修的部分占这条公路的几分之几？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2816451" y="3808464"/>
                <a:ext cx="6090285" cy="68480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答：没修的部分占这条公路</a:t>
                </a:r>
                <a:r>
                  <a:rPr lang="zh-CN" altLang="en-US" sz="2400" b="1" spc="3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的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pc="30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3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楷体" panose="02010609060101010101" pitchFamily="49" charset="-122"/>
                                <a:sym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pc="30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pc="30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  <a:sym typeface="+mn-ea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51" y="3808464"/>
                <a:ext cx="6090285" cy="684803"/>
              </a:xfrm>
              <a:prstGeom prst="rect">
                <a:avLst/>
              </a:prstGeom>
              <a:blipFill rotWithShape="0">
                <a:blip r:embed="rId4"/>
                <a:stretch>
                  <a:fillRect l="-1502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2759276B-1ADD-4845-B0C4-EAE824D13D78}"/>
                  </a:ext>
                </a:extLst>
              </p:cNvPr>
              <p:cNvSpPr txBox="1"/>
              <p:nvPr/>
            </p:nvSpPr>
            <p:spPr>
              <a:xfrm>
                <a:off x="1326150" y="2318492"/>
                <a:ext cx="1640193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59276B-1ADD-4845-B0C4-EAE824D13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50" y="2318492"/>
                <a:ext cx="1640193" cy="646844"/>
              </a:xfrm>
              <a:prstGeom prst="rect">
                <a:avLst/>
              </a:prstGeom>
              <a:blipFill rotWithShape="1">
                <a:blip r:embed="rId5"/>
                <a:stretch>
                  <a:fillRect l="-5948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F8C08FCD-E18C-419F-B33A-AA526D4E9ADF}"/>
                  </a:ext>
                </a:extLst>
              </p:cNvPr>
              <p:cNvSpPr txBox="1"/>
              <p:nvPr/>
            </p:nvSpPr>
            <p:spPr>
              <a:xfrm>
                <a:off x="1081085" y="2922780"/>
                <a:ext cx="1640193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C08FCD-E18C-419F-B33A-AA526D4E9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85" y="2922780"/>
                <a:ext cx="1640193" cy="646844"/>
              </a:xfrm>
              <a:prstGeom prst="rect">
                <a:avLst/>
              </a:prstGeom>
              <a:blipFill rotWithShape="1">
                <a:blip r:embed="rId6"/>
                <a:stretch>
                  <a:fillRect l="-5576" b="-4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272BACE3-FC39-4E41-B6EC-8F98B00193CA}"/>
                  </a:ext>
                </a:extLst>
              </p:cNvPr>
              <p:cNvSpPr txBox="1"/>
              <p:nvPr/>
            </p:nvSpPr>
            <p:spPr>
              <a:xfrm>
                <a:off x="1081085" y="3527068"/>
                <a:ext cx="965329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2BACE3-FC39-4E41-B6EC-8F98B001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85" y="3527068"/>
                <a:ext cx="965329" cy="646844"/>
              </a:xfrm>
              <a:prstGeom prst="rect">
                <a:avLst/>
              </a:prstGeom>
              <a:blipFill rotWithShape="1">
                <a:blip r:embed="rId7"/>
                <a:stretch>
                  <a:fillRect l="-943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D30261F5-EBC7-4CA0-9E8B-82FAC682B0B0}"/>
                  </a:ext>
                </a:extLst>
              </p:cNvPr>
              <p:cNvSpPr txBox="1"/>
              <p:nvPr/>
            </p:nvSpPr>
            <p:spPr>
              <a:xfrm>
                <a:off x="1096612" y="4196166"/>
                <a:ext cx="81144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0261F5-EBC7-4CA0-9E8B-82FAC682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12" y="4196166"/>
                <a:ext cx="811441" cy="642676"/>
              </a:xfrm>
              <a:prstGeom prst="rect">
                <a:avLst/>
              </a:prstGeom>
              <a:blipFill rotWithShape="1">
                <a:blip r:embed="rId8"/>
                <a:stretch>
                  <a:fillRect l="-1203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41" y="2014417"/>
            <a:ext cx="3552682" cy="125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403919" cy="430304"/>
            <a:chOff x="5304502" y="544377"/>
            <a:chExt cx="290977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523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343280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9"/>
              <p:cNvSpPr txBox="1">
                <a:spLocks noChangeArrowheads="1"/>
              </p:cNvSpPr>
              <p:nvPr/>
            </p:nvSpPr>
            <p:spPr bwMode="auto">
              <a:xfrm>
                <a:off x="756762" y="168314"/>
                <a:ext cx="7682388" cy="1957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宋体" panose="02010600030101010101" pitchFamily="2" charset="-122"/>
                  </a:rPr>
                  <a:t>一个人一天中大约有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的时间学习和工作，</a:t>
                </a:r>
                <a:r>
                  <a:rPr lang="zh-CN" altLang="en-US" sz="2400" b="1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宋体" panose="02010600030101010101" pitchFamily="2" charset="-122"/>
                  </a:rPr>
                  <a:t>的时间</a:t>
                </a:r>
                <a:r>
                  <a:rPr lang="zh-CN" altLang="en-US" sz="2400" b="1" dirty="0">
                    <a:latin typeface="宋体" panose="02010600030101010101" pitchFamily="2" charset="-122"/>
                  </a:rPr>
                  <a:t>用餐，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den>
                        </m:f>
                      </m:e>
                    </m:box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的时间参加文娱或体育活动，剩下的时间睡觉。每天的睡眠时间约占一天时间的几分之几？</a:t>
                </a:r>
              </a:p>
            </p:txBody>
          </p:sp>
        </mc:Choice>
        <mc:Fallback xmlns="">
          <p:sp>
            <p:nvSpPr>
              <p:cNvPr id="2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762" y="168314"/>
                <a:ext cx="7682388" cy="1957524"/>
              </a:xfrm>
              <a:prstGeom prst="rect">
                <a:avLst/>
              </a:prstGeom>
              <a:blipFill rotWithShape="1">
                <a:blip r:embed="rId3"/>
                <a:stretch>
                  <a:fillRect l="-1190" r="-5238" b="-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600450" y="1609153"/>
            <a:ext cx="1247775" cy="428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2759276B-1ADD-4845-B0C4-EAE824D13D78}"/>
              </a:ext>
            </a:extLst>
          </p:cNvPr>
          <p:cNvSpPr txBox="1"/>
          <p:nvPr/>
        </p:nvSpPr>
        <p:spPr>
          <a:xfrm>
            <a:off x="4041658" y="19995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FC64EE7F-2C75-43FF-8B1C-7A51A4BF0FFC}"/>
                  </a:ext>
                </a:extLst>
              </p:cNvPr>
              <p:cNvSpPr txBox="1"/>
              <p:nvPr/>
            </p:nvSpPr>
            <p:spPr>
              <a:xfrm>
                <a:off x="2815064" y="4031280"/>
                <a:ext cx="2056973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4EE7F-2C75-43FF-8B1C-7A51A4BF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64" y="4031280"/>
                <a:ext cx="2056973" cy="647037"/>
              </a:xfrm>
              <a:prstGeom prst="rect">
                <a:avLst/>
              </a:prstGeom>
              <a:blipFill rotWithShape="1">
                <a:blip r:embed="rId4"/>
                <a:stretch>
                  <a:fillRect l="-4748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2" y="2383044"/>
            <a:ext cx="7397347" cy="16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071fb95-67ae-4279-91ba-a0eae8f7c5f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071fb95-67ae-4279-91ba-a0eae8f7c5f4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2048</Words>
  <Application>Microsoft Office PowerPoint</Application>
  <PresentationFormat>全屏显示(16:9)</PresentationFormat>
  <Paragraphs>176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834</cp:revision>
  <dcterms:created xsi:type="dcterms:W3CDTF">2019-09-02T08:53:00Z</dcterms:created>
  <dcterms:modified xsi:type="dcterms:W3CDTF">2024-12-20T05:39:51Z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