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0"/>
  </p:notesMasterIdLst>
  <p:sldIdLst>
    <p:sldId id="256" r:id="rId2"/>
    <p:sldId id="313" r:id="rId3"/>
    <p:sldId id="260" r:id="rId4"/>
    <p:sldId id="327" r:id="rId5"/>
    <p:sldId id="318" r:id="rId6"/>
    <p:sldId id="323" r:id="rId7"/>
    <p:sldId id="325" r:id="rId8"/>
    <p:sldId id="332" r:id="rId9"/>
    <p:sldId id="258" r:id="rId10"/>
    <p:sldId id="315" r:id="rId11"/>
    <p:sldId id="316" r:id="rId12"/>
    <p:sldId id="333" r:id="rId13"/>
    <p:sldId id="292" r:id="rId14"/>
    <p:sldId id="320" r:id="rId15"/>
    <p:sldId id="259" r:id="rId16"/>
    <p:sldId id="322" r:id="rId17"/>
    <p:sldId id="308" r:id="rId18"/>
    <p:sldId id="26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BEBD8"/>
    <a:srgbClr val="F95647"/>
    <a:srgbClr val="FF99FF"/>
    <a:srgbClr val="FFFF00"/>
    <a:srgbClr val="528330"/>
    <a:srgbClr val="FAC14D"/>
    <a:srgbClr val="7CB554"/>
    <a:srgbClr val="FF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>
      <p:cViewPr>
        <p:scale>
          <a:sx n="140" d="100"/>
          <a:sy n="140" d="100"/>
        </p:scale>
        <p:origin x="-144" y="-246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13" Type="http://schemas.openxmlformats.org/officeDocument/2006/relationships/image" Target="../media/image114.png"/><Relationship Id="rId3" Type="http://schemas.openxmlformats.org/officeDocument/2006/relationships/image" Target="../media/image70.png"/><Relationship Id="rId7" Type="http://schemas.openxmlformats.org/officeDocument/2006/relationships/image" Target="../media/image1080.png"/><Relationship Id="rId2" Type="http://schemas.openxmlformats.org/officeDocument/2006/relationships/image" Target="../media/image1030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0.png"/><Relationship Id="rId11" Type="http://schemas.openxmlformats.org/officeDocument/2006/relationships/image" Target="../media/image73.png"/><Relationship Id="rId5" Type="http://schemas.openxmlformats.org/officeDocument/2006/relationships/image" Target="../media/image1060.png"/><Relationship Id="rId15" Type="http://schemas.openxmlformats.org/officeDocument/2006/relationships/image" Target="../media/image116.png"/><Relationship Id="rId10" Type="http://schemas.openxmlformats.org/officeDocument/2006/relationships/image" Target="../media/image72.png"/><Relationship Id="rId4" Type="http://schemas.openxmlformats.org/officeDocument/2006/relationships/image" Target="../media/image1050.png"/><Relationship Id="rId9" Type="http://schemas.openxmlformats.org/officeDocument/2006/relationships/image" Target="../media/image71.png"/><Relationship Id="rId14" Type="http://schemas.openxmlformats.org/officeDocument/2006/relationships/image" Target="../media/image1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74.png"/><Relationship Id="rId7" Type="http://schemas.openxmlformats.org/officeDocument/2006/relationships/image" Target="../media/image95.png"/><Relationship Id="rId12" Type="http://schemas.openxmlformats.org/officeDocument/2006/relationships/image" Target="../media/image8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75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6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2.png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3.png"/><Relationship Id="rId9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12" Type="http://schemas.openxmlformats.org/officeDocument/2006/relationships/image" Target="../media/image14.tif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0.png"/><Relationship Id="rId11" Type="http://schemas.openxmlformats.org/officeDocument/2006/relationships/image" Target="../media/image54.png"/><Relationship Id="rId5" Type="http://schemas.openxmlformats.org/officeDocument/2006/relationships/image" Target="../media/image480.png"/><Relationship Id="rId10" Type="http://schemas.openxmlformats.org/officeDocument/2006/relationships/image" Target="../media/image53.png"/><Relationship Id="rId4" Type="http://schemas.openxmlformats.org/officeDocument/2006/relationships/image" Target="../media/image470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microsoft.com/office/2007/relationships/hdphoto" Target="../media/hdphoto2.wdp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microsoft.com/office/2007/relationships/hdphoto" Target="../media/hdphoto3.wdp"/><Relationship Id="rId7" Type="http://schemas.openxmlformats.org/officeDocument/2006/relationships/image" Target="../media/image69.png"/><Relationship Id="rId12" Type="http://schemas.openxmlformats.org/officeDocument/2006/relationships/image" Target="../media/image8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9.png"/><Relationship Id="rId5" Type="http://schemas.openxmlformats.org/officeDocument/2006/relationships/image" Target="../media/image67.png"/><Relationship Id="rId10" Type="http://schemas.openxmlformats.org/officeDocument/2006/relationships/image" Target="../media/image78.png"/><Relationship Id="rId4" Type="http://schemas.openxmlformats.org/officeDocument/2006/relationships/image" Target="../media/image51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54802" y="1618286"/>
            <a:ext cx="6749284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第一单元 分数加减法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21980" y="2898349"/>
            <a:ext cx="4633296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 折纸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(2)</a:t>
            </a:r>
            <a:endParaRPr lang="zh-CN" altLang="zh-CN" sz="40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46612" y="485212"/>
            <a:ext cx="405578" cy="523220"/>
            <a:chOff x="152631" y="737481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52631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972076" y="377490"/>
            <a:ext cx="1627369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解方程。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1197982" y="1238792"/>
                <a:ext cx="1692296" cy="64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box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82" y="1238792"/>
                <a:ext cx="1692296" cy="642676"/>
              </a:xfrm>
              <a:prstGeom prst="rect">
                <a:avLst/>
              </a:prstGeom>
              <a:blipFill rotWithShape="0">
                <a:blip r:embed="rId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3702105" y="1238792"/>
                <a:ext cx="1692296" cy="649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  <m:box>
                          <m:box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105" y="1238792"/>
                <a:ext cx="1692296" cy="649730"/>
              </a:xfrm>
              <a:prstGeom prst="rect">
                <a:avLst/>
              </a:prstGeom>
              <a:blipFill rotWithShape="1">
                <a:blip r:embed="rId3"/>
                <a:stretch>
                  <a:fillRect l="-5396" b="-4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6255569" y="1238792"/>
                <a:ext cx="1692296" cy="64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569" y="1238792"/>
                <a:ext cx="1692296" cy="642676"/>
              </a:xfrm>
              <a:prstGeom prst="rect">
                <a:avLst/>
              </a:prstGeom>
              <a:blipFill rotWithShape="0">
                <a:blip r:embed="rId4"/>
                <a:stretch>
                  <a:fillRect l="-5396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712485" y="1881468"/>
            <a:ext cx="6433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1643408" y="1885187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08" y="1885187"/>
                <a:ext cx="1438751" cy="642612"/>
              </a:xfrm>
              <a:prstGeom prst="rect">
                <a:avLst/>
              </a:prstGeom>
              <a:blipFill rotWithShape="0">
                <a:blip r:embed="rId5"/>
                <a:stretch>
                  <a:fillRect l="-678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1643407" y="2527799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07" y="2527799"/>
                <a:ext cx="1438751" cy="642612"/>
              </a:xfrm>
              <a:prstGeom prst="rect">
                <a:avLst/>
              </a:prstGeom>
              <a:blipFill rotWithShape="0">
                <a:blip r:embed="rId6"/>
                <a:stretch>
                  <a:fillRect l="-678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1643406" y="3170411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06" y="3170411"/>
                <a:ext cx="1438751" cy="642612"/>
              </a:xfrm>
              <a:prstGeom prst="rect">
                <a:avLst/>
              </a:prstGeom>
              <a:blipFill rotWithShape="0">
                <a:blip r:embed="rId7"/>
                <a:stretch>
                  <a:fillRect l="-678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1643405" y="3813023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05" y="3813023"/>
                <a:ext cx="1438751" cy="642612"/>
              </a:xfrm>
              <a:prstGeom prst="rect">
                <a:avLst/>
              </a:prstGeom>
              <a:blipFill rotWithShape="0">
                <a:blip r:embed="rId8"/>
                <a:stretch>
                  <a:fillRect l="-678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/>
          <p:cNvSpPr/>
          <p:nvPr/>
        </p:nvSpPr>
        <p:spPr>
          <a:xfrm>
            <a:off x="3323190" y="1881468"/>
            <a:ext cx="6433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4254113" y="1885187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m:rPr>
                                <m:brk m:alnAt="63"/>
                              </m:r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13" y="1885187"/>
                <a:ext cx="1438751" cy="642612"/>
              </a:xfrm>
              <a:prstGeom prst="rect">
                <a:avLst/>
              </a:prstGeom>
              <a:blipFill rotWithShape="1">
                <a:blip r:embed="rId9"/>
                <a:stretch>
                  <a:fillRect l="-678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4254112" y="2531518"/>
                <a:ext cx="1679783" cy="647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den>
                            </m:f>
                            <m:r>
                              <m:rPr>
                                <m:brk m:alnAt="63"/>
                              </m:r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12" y="2531518"/>
                <a:ext cx="1679783" cy="647037"/>
              </a:xfrm>
              <a:prstGeom prst="rect">
                <a:avLst/>
              </a:prstGeom>
              <a:blipFill rotWithShape="1">
                <a:blip r:embed="rId10"/>
                <a:stretch>
                  <a:fillRect l="-5818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4254111" y="3170411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11" y="3170411"/>
                <a:ext cx="1438751" cy="642612"/>
              </a:xfrm>
              <a:prstGeom prst="rect">
                <a:avLst/>
              </a:prstGeom>
              <a:blipFill rotWithShape="1">
                <a:blip r:embed="rId11"/>
                <a:stretch>
                  <a:fillRect l="-678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/>
          <p:cNvSpPr/>
          <p:nvPr/>
        </p:nvSpPr>
        <p:spPr>
          <a:xfrm>
            <a:off x="5933894" y="1881468"/>
            <a:ext cx="6433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6864817" y="1885187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17" y="1885187"/>
                <a:ext cx="1438751" cy="642612"/>
              </a:xfrm>
              <a:prstGeom prst="rect">
                <a:avLst/>
              </a:prstGeom>
              <a:blipFill rotWithShape="0">
                <a:blip r:embed="rId13"/>
                <a:stretch>
                  <a:fillRect l="-6356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6864816" y="2527799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24</m:t>
                                </m:r>
                              </m:den>
                            </m:f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16" y="2527799"/>
                <a:ext cx="1438751" cy="642612"/>
              </a:xfrm>
              <a:prstGeom prst="rect">
                <a:avLst/>
              </a:prstGeom>
              <a:blipFill rotWithShape="0">
                <a:blip r:embed="rId14"/>
                <a:stretch>
                  <a:fillRect l="-635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/>
              <p:cNvSpPr txBox="1"/>
              <p:nvPr/>
            </p:nvSpPr>
            <p:spPr>
              <a:xfrm>
                <a:off x="6864815" y="3170411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15" y="3170411"/>
                <a:ext cx="1438751" cy="642612"/>
              </a:xfrm>
              <a:prstGeom prst="rect">
                <a:avLst/>
              </a:prstGeom>
              <a:blipFill rotWithShape="0">
                <a:blip r:embed="rId15"/>
                <a:stretch>
                  <a:fillRect l="-635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24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5" name="图片 24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28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9">
                <a:extLst>
                  <a:ext uri="{FF2B5EF4-FFF2-40B4-BE49-F238E27FC236}">
                    <a16:creationId xmlns="" xmlns:a16="http://schemas.microsoft.com/office/drawing/2014/main" id="{A59ECA2A-533F-4800-9217-77F766C5BC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219" y="559596"/>
                <a:ext cx="8006002" cy="142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9pPr>
              </a:lstStyle>
              <a:p>
                <a:pPr eaLnBrk="1" hangingPunct="1"/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  根据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学校气象小组的记录，当地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9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月雨天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天数占全月总天数的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，晴天天数占全月总</a:t>
                </a:r>
                <a:r>
                  <a:rPr lang="zh-CN" altLang="en-US" sz="2400" b="1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天数的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latin typeface="宋体" panose="02010600030101010101" pitchFamily="2" charset="-122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。请你提出一个数学问题，并尝试解答。</a:t>
                </a:r>
              </a:p>
            </p:txBody>
          </p:sp>
        </mc:Choice>
        <mc:Fallback xmlns="">
          <p:sp>
            <p:nvSpPr>
              <p:cNvPr id="13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9ECA2A-533F-4800-9217-77F766C5B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219" y="559596"/>
                <a:ext cx="8006002" cy="1421158"/>
              </a:xfrm>
              <a:prstGeom prst="rect">
                <a:avLst/>
              </a:prstGeom>
              <a:blipFill rotWithShape="0">
                <a:blip r:embed="rId2"/>
                <a:stretch>
                  <a:fillRect l="-1142" t="-3433" r="-1219" b="-94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/>
          <p:cNvGrpSpPr/>
          <p:nvPr/>
        </p:nvGrpSpPr>
        <p:grpSpPr>
          <a:xfrm>
            <a:off x="5724007" y="4605860"/>
            <a:ext cx="3596638" cy="430304"/>
            <a:chOff x="5304502" y="544377"/>
            <a:chExt cx="3596638" cy="430304"/>
          </a:xfrm>
        </p:grpSpPr>
        <p:sp>
          <p:nvSpPr>
            <p:cNvPr id="28" name="文本框 5"/>
            <p:cNvSpPr txBox="1"/>
            <p:nvPr/>
          </p:nvSpPr>
          <p:spPr>
            <a:xfrm>
              <a:off x="5690816" y="666904"/>
              <a:ext cx="3210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9" name="图片 2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46612" y="501386"/>
            <a:ext cx="405578" cy="523220"/>
            <a:chOff x="152631" y="753655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53655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A687FEE-5B4F-409B-957A-36BA2460A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241" y="2103877"/>
            <a:ext cx="7138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雨天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天数比晴天天数多占全月总天数的几分之几？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36CC81CD-DC7F-47B5-B003-A020BD369880}"/>
                  </a:ext>
                </a:extLst>
              </p:cNvPr>
              <p:cNvSpPr/>
              <p:nvPr/>
            </p:nvSpPr>
            <p:spPr>
              <a:xfrm>
                <a:off x="1920958" y="2795843"/>
                <a:ext cx="1122270" cy="68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CC81CD-DC7F-47B5-B003-A020BD369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958" y="2795843"/>
                <a:ext cx="1122270" cy="6841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">
                <a:extLst>
                  <a:ext uri="{FF2B5EF4-FFF2-40B4-BE49-F238E27FC236}">
                    <a16:creationId xmlns="" xmlns:a16="http://schemas.microsoft.com/office/drawing/2014/main" id="{378FB184-1FF4-4C1C-A293-2155534444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716" y="3610758"/>
                <a:ext cx="7497284" cy="69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迷你简胖头鱼" pitchFamily="65" charset="-122"/>
                  </a:defRPr>
                </a:lvl9pPr>
              </a:lstStyle>
              <a:p>
                <a:pPr eaLnBrk="1" hangingPunct="1"/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答：雨天天数比晴天天数多占全月总天数的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18" name="文本框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8FB184-1FF4-4C1C-A293-215553444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6716" y="3610758"/>
                <a:ext cx="7497284" cy="691536"/>
              </a:xfrm>
              <a:prstGeom prst="rect">
                <a:avLst/>
              </a:prstGeom>
              <a:blipFill rotWithShape="0">
                <a:blip r:embed="rId5"/>
                <a:stretch>
                  <a:fillRect l="-1220" b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36CC81CD-DC7F-47B5-B003-A020BD369880}"/>
                  </a:ext>
                </a:extLst>
              </p:cNvPr>
              <p:cNvSpPr/>
              <p:nvPr/>
            </p:nvSpPr>
            <p:spPr>
              <a:xfrm>
                <a:off x="2824153" y="2784860"/>
                <a:ext cx="1700542" cy="68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CC81CD-DC7F-47B5-B003-A020BD369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153" y="2784860"/>
                <a:ext cx="1700542" cy="6841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36CC81CD-DC7F-47B5-B003-A020BD369880}"/>
                  </a:ext>
                </a:extLst>
              </p:cNvPr>
              <p:cNvSpPr/>
              <p:nvPr/>
            </p:nvSpPr>
            <p:spPr>
              <a:xfrm>
                <a:off x="4238244" y="2784860"/>
                <a:ext cx="1700542" cy="68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CC81CD-DC7F-47B5-B003-A020BD369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244" y="2784860"/>
                <a:ext cx="1700542" cy="6841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1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59ECA2A-533F-4800-9217-77F766C5B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31" y="461759"/>
            <a:ext cx="800600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迷你简胖头鱼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估一估，连一连，下列算式结果分别与哪个数最接近？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算一算。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724007" y="4605860"/>
            <a:ext cx="3596638" cy="430304"/>
            <a:chOff x="5304502" y="544377"/>
            <a:chExt cx="3596638" cy="430304"/>
          </a:xfrm>
        </p:grpSpPr>
        <p:sp>
          <p:nvSpPr>
            <p:cNvPr id="28" name="文本框 5"/>
            <p:cNvSpPr txBox="1"/>
            <p:nvPr/>
          </p:nvSpPr>
          <p:spPr>
            <a:xfrm>
              <a:off x="5690816" y="666904"/>
              <a:ext cx="3210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9" name="图片 2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46612" y="501386"/>
            <a:ext cx="405578" cy="523220"/>
            <a:chOff x="152631" y="753655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53655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593" y="1867223"/>
            <a:ext cx="5737412" cy="184956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2441387" y="2561968"/>
            <a:ext cx="1801474" cy="33242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375818" y="2588565"/>
            <a:ext cx="3941999" cy="3058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352861" y="2494443"/>
            <a:ext cx="1854956" cy="48343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36CC81CD-DC7F-47B5-B003-A020BD369880}"/>
                  </a:ext>
                </a:extLst>
              </p:cNvPr>
              <p:cNvSpPr/>
              <p:nvPr/>
            </p:nvSpPr>
            <p:spPr>
              <a:xfrm>
                <a:off x="645398" y="3716783"/>
                <a:ext cx="1122270" cy="68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CC81CD-DC7F-47B5-B003-A020BD369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8" y="3716783"/>
                <a:ext cx="1122270" cy="6841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36CC81CD-DC7F-47B5-B003-A020BD369880}"/>
                  </a:ext>
                </a:extLst>
              </p:cNvPr>
              <p:cNvSpPr/>
              <p:nvPr/>
            </p:nvSpPr>
            <p:spPr>
              <a:xfrm>
                <a:off x="1548593" y="3705800"/>
                <a:ext cx="1700542" cy="68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CC81CD-DC7F-47B5-B003-A020BD369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93" y="3705800"/>
                <a:ext cx="1700542" cy="6841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36CC81CD-DC7F-47B5-B003-A020BD369880}"/>
                  </a:ext>
                </a:extLst>
              </p:cNvPr>
              <p:cNvSpPr/>
              <p:nvPr/>
            </p:nvSpPr>
            <p:spPr>
              <a:xfrm>
                <a:off x="2956290" y="3705800"/>
                <a:ext cx="1700542" cy="68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CC81CD-DC7F-47B5-B003-A020BD369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290" y="3705800"/>
                <a:ext cx="1700542" cy="6841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="" xmlns:a16="http://schemas.microsoft.com/office/drawing/2014/main" id="{36CC81CD-DC7F-47B5-B003-A020BD369880}"/>
                  </a:ext>
                </a:extLst>
              </p:cNvPr>
              <p:cNvSpPr/>
              <p:nvPr/>
            </p:nvSpPr>
            <p:spPr>
              <a:xfrm>
                <a:off x="2949158" y="1143751"/>
                <a:ext cx="1122270" cy="68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CC81CD-DC7F-47B5-B003-A020BD369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158" y="1143751"/>
                <a:ext cx="1122270" cy="6841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="" xmlns:a16="http://schemas.microsoft.com/office/drawing/2014/main" id="{36CC81CD-DC7F-47B5-B003-A020BD369880}"/>
                  </a:ext>
                </a:extLst>
              </p:cNvPr>
              <p:cNvSpPr/>
              <p:nvPr/>
            </p:nvSpPr>
            <p:spPr>
              <a:xfrm>
                <a:off x="3852353" y="1132768"/>
                <a:ext cx="1700542" cy="68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CC81CD-DC7F-47B5-B003-A020BD369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353" y="1132768"/>
                <a:ext cx="1700542" cy="6841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id="{36CC81CD-DC7F-47B5-B003-A020BD369880}"/>
                  </a:ext>
                </a:extLst>
              </p:cNvPr>
              <p:cNvSpPr/>
              <p:nvPr/>
            </p:nvSpPr>
            <p:spPr>
              <a:xfrm>
                <a:off x="5260050" y="1132768"/>
                <a:ext cx="1700542" cy="68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CC81CD-DC7F-47B5-B003-A020BD369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050" y="1132768"/>
                <a:ext cx="1700542" cy="6841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="" xmlns:a16="http://schemas.microsoft.com/office/drawing/2014/main" id="{AAA6CB4C-A1DC-4171-AAE8-D5FB342AF6FE}"/>
                  </a:ext>
                </a:extLst>
              </p:cNvPr>
              <p:cNvSpPr/>
              <p:nvPr/>
            </p:nvSpPr>
            <p:spPr>
              <a:xfrm>
                <a:off x="4912887" y="3765216"/>
                <a:ext cx="1024042" cy="684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A6CB4C-A1DC-4171-AAE8-D5FB342AF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887" y="3765216"/>
                <a:ext cx="1024042" cy="6849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="" xmlns:a16="http://schemas.microsoft.com/office/drawing/2014/main" id="{AAA6CB4C-A1DC-4171-AAE8-D5FB342AF6FE}"/>
                  </a:ext>
                </a:extLst>
              </p:cNvPr>
              <p:cNvSpPr/>
              <p:nvPr/>
            </p:nvSpPr>
            <p:spPr>
              <a:xfrm>
                <a:off x="5797057" y="3755527"/>
                <a:ext cx="1610200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A6CB4C-A1DC-4171-AAE8-D5FB342AF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057" y="3755527"/>
                <a:ext cx="1610200" cy="68057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id="{AAA6CB4C-A1DC-4171-AAE8-D5FB342AF6FE}"/>
                  </a:ext>
                </a:extLst>
              </p:cNvPr>
              <p:cNvSpPr/>
              <p:nvPr/>
            </p:nvSpPr>
            <p:spPr>
              <a:xfrm>
                <a:off x="7232363" y="3755527"/>
                <a:ext cx="1610200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A6CB4C-A1DC-4171-AAE8-D5FB342AF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363" y="3755527"/>
                <a:ext cx="1610200" cy="68057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13487" y="450307"/>
            <a:ext cx="1627369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解方程。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1197982" y="1238792"/>
                <a:ext cx="1692296" cy="64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box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82" y="1238792"/>
                <a:ext cx="1692296" cy="642676"/>
              </a:xfrm>
              <a:prstGeom prst="rect">
                <a:avLst/>
              </a:prstGeom>
              <a:blipFill rotWithShape="0">
                <a:blip r:embed="rId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702105" y="1238792"/>
                <a:ext cx="1692296" cy="64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4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box>
                          <m:box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105" y="1238792"/>
                <a:ext cx="1692296" cy="642676"/>
              </a:xfrm>
              <a:prstGeom prst="rect">
                <a:avLst/>
              </a:prstGeom>
              <a:blipFill rotWithShape="0">
                <a:blip r:embed="rId3"/>
                <a:stretch>
                  <a:fillRect l="-5396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6255569" y="1238792"/>
                <a:ext cx="1692296" cy="64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box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569" y="1238792"/>
                <a:ext cx="1692296" cy="642676"/>
              </a:xfrm>
              <a:prstGeom prst="rect">
                <a:avLst/>
              </a:prstGeom>
              <a:blipFill rotWithShape="0">
                <a:blip r:embed="rId4"/>
                <a:stretch>
                  <a:fillRect l="-5396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712485" y="1881468"/>
            <a:ext cx="6433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1643408" y="1885187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08" y="1885187"/>
                <a:ext cx="1438751" cy="642612"/>
              </a:xfrm>
              <a:prstGeom prst="rect">
                <a:avLst/>
              </a:prstGeom>
              <a:blipFill rotWithShape="0">
                <a:blip r:embed="rId5"/>
                <a:stretch>
                  <a:fillRect l="-678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1643407" y="2527799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</m:den>
                            </m:f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07" y="2527799"/>
                <a:ext cx="1438751" cy="642612"/>
              </a:xfrm>
              <a:prstGeom prst="rect">
                <a:avLst/>
              </a:prstGeom>
              <a:blipFill rotWithShape="0">
                <a:blip r:embed="rId6"/>
                <a:stretch>
                  <a:fillRect l="-678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1643406" y="3170411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06" y="3170411"/>
                <a:ext cx="1438751" cy="642612"/>
              </a:xfrm>
              <a:prstGeom prst="rect">
                <a:avLst/>
              </a:prstGeom>
              <a:blipFill rotWithShape="0">
                <a:blip r:embed="rId7"/>
                <a:stretch>
                  <a:fillRect l="-678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3323190" y="1881468"/>
            <a:ext cx="6433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4254113" y="1885187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m:rPr>
                                <m:brk m:alnAt="63"/>
                              </m:r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13" y="1885187"/>
                <a:ext cx="1438751" cy="642612"/>
              </a:xfrm>
              <a:prstGeom prst="rect">
                <a:avLst/>
              </a:prstGeom>
              <a:blipFill rotWithShape="0">
                <a:blip r:embed="rId8"/>
                <a:stretch>
                  <a:fillRect l="-678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4254112" y="2531518"/>
                <a:ext cx="1679783" cy="647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den>
                            </m:f>
                            <m:r>
                              <m:rPr>
                                <m:brk m:alnAt="63"/>
                              </m:r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12" y="2531518"/>
                <a:ext cx="1679783" cy="647037"/>
              </a:xfrm>
              <a:prstGeom prst="rect">
                <a:avLst/>
              </a:prstGeom>
              <a:blipFill rotWithShape="0">
                <a:blip r:embed="rId9"/>
                <a:stretch>
                  <a:fillRect l="-5818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4254111" y="3170411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11" y="3170411"/>
                <a:ext cx="1438751" cy="642612"/>
              </a:xfrm>
              <a:prstGeom prst="rect">
                <a:avLst/>
              </a:prstGeom>
              <a:blipFill rotWithShape="0">
                <a:blip r:embed="rId10"/>
                <a:stretch>
                  <a:fillRect l="-678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5933894" y="1881468"/>
            <a:ext cx="6433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6864817" y="1885187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17" y="1885187"/>
                <a:ext cx="1438751" cy="642612"/>
              </a:xfrm>
              <a:prstGeom prst="rect">
                <a:avLst/>
              </a:prstGeom>
              <a:blipFill rotWithShape="0">
                <a:blip r:embed="rId11"/>
                <a:stretch>
                  <a:fillRect l="-6356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6864816" y="2527799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24</m:t>
                                </m:r>
                              </m:den>
                            </m:f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16" y="2527799"/>
                <a:ext cx="1438751" cy="642612"/>
              </a:xfrm>
              <a:prstGeom prst="rect">
                <a:avLst/>
              </a:prstGeom>
              <a:blipFill rotWithShape="0">
                <a:blip r:embed="rId12"/>
                <a:stretch>
                  <a:fillRect l="-635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6864815" y="3170411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15" y="3170411"/>
                <a:ext cx="1438751" cy="642612"/>
              </a:xfrm>
              <a:prstGeom prst="rect">
                <a:avLst/>
              </a:prstGeom>
              <a:blipFill rotWithShape="0">
                <a:blip r:embed="rId15"/>
                <a:stretch>
                  <a:fillRect l="-635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449811" y="888621"/>
            <a:ext cx="8248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前进修路队抢修一段公路，计划用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天完成，实际只用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天就完成了。实际每天比计划每天多抢修这段公路的几分之几？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"/>
              <p:cNvSpPr txBox="1"/>
              <p:nvPr/>
            </p:nvSpPr>
            <p:spPr>
              <a:xfrm>
                <a:off x="1373835" y="3639045"/>
                <a:ext cx="6400697" cy="684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：实际每天比计划每天多抢修这段公路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35" y="3639045"/>
                <a:ext cx="6400697" cy="684931"/>
              </a:xfrm>
              <a:prstGeom prst="rect">
                <a:avLst/>
              </a:prstGeom>
              <a:blipFill rotWithShape="0">
                <a:blip r:embed="rId3"/>
                <a:stretch>
                  <a:fillRect l="-1429" r="-6381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290593" y="2861781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593" y="2861781"/>
                <a:ext cx="1747841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441680" y="2866324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680" y="2866324"/>
                <a:ext cx="1747841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841855" y="2870867"/>
                <a:ext cx="1747841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55" y="2870867"/>
                <a:ext cx="1747841" cy="69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3432679" y="2127938"/>
            <a:ext cx="3208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这段路看作单位“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361765" y="2127938"/>
            <a:ext cx="3285487" cy="461665"/>
          </a:xfrm>
          <a:prstGeom prst="wedgeRoundRectCallout">
            <a:avLst>
              <a:gd name="adj1" fmla="val 59769"/>
              <a:gd name="adj2" fmla="val 41064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5134" y="1890807"/>
            <a:ext cx="1296000" cy="1242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7121798" y="361671"/>
                <a:ext cx="631715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798" y="361671"/>
                <a:ext cx="631715" cy="6914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5322980" y="414143"/>
                <a:ext cx="631715" cy="69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80" y="414143"/>
                <a:ext cx="631715" cy="6914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/>
      <p:bldP spid="6" grpId="0"/>
      <p:bldP spid="7" grpId="0"/>
      <p:bldP spid="14" grpId="0"/>
      <p:bldP spid="15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054863" y="1921957"/>
            <a:ext cx="71473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异分母分数相加减，通分时，一般取分母的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最小公倍数作公分母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，化成同分母分数，再按同分母分数加减法的计算方法进行计算。计算结果能约分的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要约成最简分数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18103" y="1781972"/>
            <a:ext cx="7311497" cy="2075840"/>
            <a:chOff x="973592" y="1225588"/>
            <a:chExt cx="9172298" cy="1803376"/>
          </a:xfrm>
        </p:grpSpPr>
        <p:sp>
          <p:nvSpPr>
            <p:cNvPr id="29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1042217" y="1281787"/>
              <a:ext cx="9035048" cy="1708364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="" xmlns:a16="http://schemas.microsoft.com/office/drawing/2014/main" id="{BF2493C3-03FD-450E-A496-1BAB1E44E448}"/>
                </a:ext>
              </a:extLst>
            </p:cNvPr>
            <p:cNvSpPr/>
            <p:nvPr/>
          </p:nvSpPr>
          <p:spPr>
            <a:xfrm rot="10800000">
              <a:off x="9840358" y="2723432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41062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9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页练习一第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924744" y="4450484"/>
            <a:ext cx="5697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结果能</a:t>
            </a:r>
            <a:r>
              <a:rPr lang="zh-CN" altLang="en-US" b="1" dirty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约分的要约成</a:t>
            </a:r>
            <a:r>
              <a:rPr lang="zh-CN" altLang="en-US" b="1" dirty="0" smtClean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最简分数</a:t>
            </a:r>
            <a:endParaRPr lang="zh-CN" altLang="en-US" b="1" dirty="0">
              <a:solidFill>
                <a:schemeClr val="bg1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72329" y="1557018"/>
            <a:ext cx="3313892" cy="2164854"/>
            <a:chOff x="1205193" y="1787230"/>
            <a:chExt cx="3313892" cy="2164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3275860" y="1843768"/>
                  <a:ext cx="935449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60" y="1843768"/>
                  <a:ext cx="935449" cy="68416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1428010" y="1787230"/>
                  <a:ext cx="935449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010" y="1787230"/>
                  <a:ext cx="935449" cy="68416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1205193" y="2514458"/>
                  <a:ext cx="1482072" cy="6805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bg1"/>
                      </a:solidFill>
                      <a:ea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altLang="zh-CN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a14:m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5193" y="2514458"/>
                  <a:ext cx="1482072" cy="68057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584" b="-90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1213113" y="3267922"/>
                  <a:ext cx="715260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bg1"/>
                      </a:solidFill>
                      <a:ea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a14:m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113" y="3267922"/>
                  <a:ext cx="715260" cy="68416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675" b="-708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3053043" y="2570996"/>
                  <a:ext cx="1466042" cy="6805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bg1"/>
                      </a:solidFill>
                      <a:ea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043" y="2570996"/>
                  <a:ext cx="1466042" cy="68057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667" b="-8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3053043" y="3242215"/>
                  <a:ext cx="715260" cy="6805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bg1"/>
                      </a:solidFill>
                      <a:ea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043" y="3242215"/>
                  <a:ext cx="715260" cy="68057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675" b="-8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组合 7"/>
          <p:cNvGrpSpPr/>
          <p:nvPr/>
        </p:nvGrpSpPr>
        <p:grpSpPr>
          <a:xfrm>
            <a:off x="1473591" y="1443768"/>
            <a:ext cx="1586653" cy="2962266"/>
            <a:chOff x="4792418" y="1690958"/>
            <a:chExt cx="1586653" cy="29622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5086908" y="1690958"/>
                  <a:ext cx="1156663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altLang="zh-C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zh-CN" altLang="en-US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6908" y="1690958"/>
                  <a:ext cx="1156663" cy="68416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/>
                <p:cNvSpPr/>
                <p:nvPr/>
              </p:nvSpPr>
              <p:spPr>
                <a:xfrm>
                  <a:off x="5427331" y="3076719"/>
                  <a:ext cx="4235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240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oMath>
                    </m:oMathPara>
                  </a14:m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矩形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7331" y="3076719"/>
                  <a:ext cx="42351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/>
                <p:cNvSpPr/>
                <p:nvPr/>
              </p:nvSpPr>
              <p:spPr>
                <a:xfrm>
                  <a:off x="4845703" y="2434754"/>
                  <a:ext cx="1533368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bg1"/>
                      </a:solidFill>
                      <a:ea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4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altLang="zh-C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zh-CN" altLang="en-US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矩形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5703" y="2434754"/>
                  <a:ext cx="1533368" cy="68416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5952" b="-8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/>
                <p:cNvSpPr/>
                <p:nvPr/>
              </p:nvSpPr>
              <p:spPr>
                <a:xfrm>
                  <a:off x="4845703" y="3201908"/>
                  <a:ext cx="715260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bg1"/>
                      </a:solidFill>
                      <a:ea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4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endPara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矩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5703" y="3201908"/>
                  <a:ext cx="715260" cy="68416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2712" b="-8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接连接符 34"/>
            <p:cNvCxnSpPr/>
            <p:nvPr/>
          </p:nvCxnSpPr>
          <p:spPr>
            <a:xfrm>
              <a:off x="5190317" y="3267189"/>
              <a:ext cx="229571" cy="24897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5190317" y="3619677"/>
              <a:ext cx="229571" cy="24897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/>
                <p:cNvSpPr/>
                <p:nvPr/>
              </p:nvSpPr>
              <p:spPr>
                <a:xfrm>
                  <a:off x="5404835" y="3579199"/>
                  <a:ext cx="5693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240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oMath>
                    </m:oMathPara>
                  </a14:m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矩形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835" y="3579199"/>
                  <a:ext cx="569387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/>
                <p:cNvSpPr/>
                <p:nvPr/>
              </p:nvSpPr>
              <p:spPr>
                <a:xfrm>
                  <a:off x="4792418" y="3969062"/>
                  <a:ext cx="715260" cy="68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bg1"/>
                      </a:solidFill>
                      <a:ea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endPara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矩形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418" y="3969062"/>
                  <a:ext cx="715260" cy="68416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3675" b="-80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924744" y="3944369"/>
            <a:ext cx="4526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取分母</a:t>
            </a:r>
            <a:r>
              <a:rPr lang="zh-CN" altLang="en-US" b="1" dirty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的最小公倍数作公分母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676443" y="671684"/>
            <a:ext cx="3815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折纸：最简公分母</a:t>
            </a:r>
            <a:endParaRPr lang="zh-CN" altLang="en-US" sz="3200" b="1" dirty="0">
              <a:solidFill>
                <a:schemeClr val="bg1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>
            <a:extLst>
              <a:ext uri="{FF2B5EF4-FFF2-40B4-BE49-F238E27FC236}">
                <a16:creationId xmlns="" xmlns:a16="http://schemas.microsoft.com/office/drawing/2014/main" id="{8F326AE4-7576-488B-ADC4-2D94625E6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123" y="716737"/>
            <a:ext cx="4104085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计算下列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各式。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" name="圆角矩形标注 40"/>
          <p:cNvSpPr/>
          <p:nvPr/>
        </p:nvSpPr>
        <p:spPr>
          <a:xfrm>
            <a:off x="856955" y="4283571"/>
            <a:ext cx="7678919" cy="697117"/>
          </a:xfrm>
          <a:prstGeom prst="wedgeRoundRectCallout">
            <a:avLst>
              <a:gd name="adj1" fmla="val -49834"/>
              <a:gd name="adj2" fmla="val -28172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异分母分数</a:t>
            </a:r>
            <a:r>
              <a:rPr lang="zh-CN" altLang="en-US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相加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</a:t>
            </a:r>
            <a:r>
              <a:rPr lang="en-US" altLang="zh-CN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先通分</a:t>
            </a:r>
            <a:r>
              <a:rPr lang="en-US" altLang="zh-CN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再按同分母分数相加减。</a:t>
            </a:r>
            <a:endParaRPr lang="zh-CN" altLang="en-US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065899" y="1390535"/>
                <a:ext cx="1181734" cy="64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99" y="1390535"/>
                <a:ext cx="1181734" cy="646139"/>
              </a:xfrm>
              <a:prstGeom prst="rect">
                <a:avLst/>
              </a:prstGeom>
              <a:blipFill rotWithShape="1">
                <a:blip r:embed="rId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810657" y="2145364"/>
                <a:ext cx="1433406" cy="64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6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57" y="2145364"/>
                <a:ext cx="1433406" cy="646139"/>
              </a:xfrm>
              <a:prstGeom prst="rect">
                <a:avLst/>
              </a:prstGeom>
              <a:blipFill rotWithShape="1">
                <a:blip r:embed="rId3"/>
                <a:stretch>
                  <a:fillRect l="-6809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810657" y="2856148"/>
                <a:ext cx="744114" cy="641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57" y="2856148"/>
                <a:ext cx="744114" cy="641907"/>
              </a:xfrm>
              <a:prstGeom prst="rect">
                <a:avLst/>
              </a:prstGeom>
              <a:blipFill rotWithShape="1">
                <a:blip r:embed="rId4"/>
                <a:stretch>
                  <a:fillRect l="-1311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2995130" y="1390535"/>
                <a:ext cx="1181734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30" y="1390535"/>
                <a:ext cx="1181734" cy="647037"/>
              </a:xfrm>
              <a:prstGeom prst="rect">
                <a:avLst/>
              </a:prstGeom>
              <a:blipFill rotWithShape="1">
                <a:blip r:embed="rId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2739888" y="2145364"/>
                <a:ext cx="1433406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88" y="2145364"/>
                <a:ext cx="1433406" cy="646844"/>
              </a:xfrm>
              <a:prstGeom prst="rect">
                <a:avLst/>
              </a:prstGeom>
              <a:blipFill rotWithShape="1">
                <a:blip r:embed="rId6"/>
                <a:stretch>
                  <a:fillRect l="-6356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2739888" y="2856148"/>
                <a:ext cx="744114" cy="642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88" y="2856148"/>
                <a:ext cx="744114" cy="642612"/>
              </a:xfrm>
              <a:prstGeom prst="rect">
                <a:avLst/>
              </a:prstGeom>
              <a:blipFill rotWithShape="1">
                <a:blip r:embed="rId7"/>
                <a:stretch>
                  <a:fillRect l="-1219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4924361" y="1390535"/>
                <a:ext cx="1181734" cy="64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61" y="1390535"/>
                <a:ext cx="1181734" cy="646139"/>
              </a:xfrm>
              <a:prstGeom prst="rect">
                <a:avLst/>
              </a:prstGeom>
              <a:blipFill rotWithShape="1">
                <a:blip r:embed="rId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4669119" y="2145364"/>
                <a:ext cx="1433406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6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19" y="2145364"/>
                <a:ext cx="1433406" cy="646908"/>
              </a:xfrm>
              <a:prstGeom prst="rect">
                <a:avLst/>
              </a:prstGeom>
              <a:blipFill rotWithShape="1">
                <a:blip r:embed="rId9"/>
                <a:stretch>
                  <a:fillRect l="-6809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4669119" y="2856148"/>
                <a:ext cx="744114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19" y="2856148"/>
                <a:ext cx="744114" cy="646908"/>
              </a:xfrm>
              <a:prstGeom prst="rect">
                <a:avLst/>
              </a:prstGeom>
              <a:blipFill rotWithShape="1">
                <a:blip r:embed="rId10"/>
                <a:stretch>
                  <a:fillRect l="-13115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6853593" y="1390535"/>
                <a:ext cx="1181734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593" y="1390535"/>
                <a:ext cx="1181734" cy="642676"/>
              </a:xfrm>
              <a:prstGeom prst="rect">
                <a:avLst/>
              </a:prstGeom>
              <a:blipFill rotWithShape="1"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6598351" y="2145364"/>
                <a:ext cx="1587294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10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351" y="2145364"/>
                <a:ext cx="1587294" cy="642676"/>
              </a:xfrm>
              <a:prstGeom prst="rect">
                <a:avLst/>
              </a:prstGeom>
              <a:blipFill rotWithShape="1">
                <a:blip r:embed="rId12"/>
                <a:stretch>
                  <a:fillRect l="-5747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6598351" y="2856148"/>
                <a:ext cx="744114" cy="63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351" y="2856148"/>
                <a:ext cx="744114" cy="638445"/>
              </a:xfrm>
              <a:prstGeom prst="rect">
                <a:avLst/>
              </a:prstGeom>
              <a:blipFill rotWithShape="1">
                <a:blip r:embed="rId13"/>
                <a:stretch>
                  <a:fillRect l="-12295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6598351" y="3593127"/>
                <a:ext cx="744114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351" y="3593127"/>
                <a:ext cx="744114" cy="642676"/>
              </a:xfrm>
              <a:prstGeom prst="rect">
                <a:avLst/>
              </a:prstGeom>
              <a:blipFill rotWithShape="1">
                <a:blip r:embed="rId14"/>
                <a:stretch>
                  <a:fillRect l="-12295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7" grpId="0"/>
      <p:bldP spid="18" grpId="0"/>
      <p:bldP spid="22" grpId="0"/>
      <p:bldP spid="23" grpId="0"/>
      <p:bldP spid="25" grpId="0"/>
      <p:bldP spid="26" grpId="0"/>
      <p:bldP spid="28" grpId="0"/>
      <p:bldP spid="29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859117" y="829973"/>
                <a:ext cx="5625728" cy="6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算一算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kumimoji="0" lang="en-US" altLang="zh-C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altLang="zh-CN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，并与同伴交流你的做法。</a:t>
                </a:r>
                <a:endParaRPr lang="zh-CN" altLang="en-US" b="1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9117" y="829973"/>
                <a:ext cx="5625728" cy="684162"/>
              </a:xfrm>
              <a:prstGeom prst="rect">
                <a:avLst/>
              </a:prstGeom>
              <a:blipFill rotWithShape="0">
                <a:blip r:embed="rId2"/>
                <a:stretch>
                  <a:fillRect l="-1733" r="-1408" b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776104" y="2314718"/>
                <a:ext cx="1156663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104" y="2314718"/>
                <a:ext cx="1156663" cy="6841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478023" y="2056080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023" y="2056080"/>
                <a:ext cx="41549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718106" y="2314718"/>
                <a:ext cx="1533368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106" y="2314718"/>
                <a:ext cx="1533368" cy="684162"/>
              </a:xfrm>
              <a:prstGeom prst="rect">
                <a:avLst/>
              </a:prstGeom>
              <a:blipFill rotWithShape="0">
                <a:blip r:embed="rId5"/>
                <a:stretch>
                  <a:fillRect l="-6375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064957" y="2341211"/>
                <a:ext cx="715260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57" y="2341211"/>
                <a:ext cx="715260" cy="684162"/>
              </a:xfrm>
              <a:prstGeom prst="rect">
                <a:avLst/>
              </a:prstGeom>
              <a:blipFill rotWithShape="0">
                <a:blip r:embed="rId6"/>
                <a:stretch>
                  <a:fillRect l="-13675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/>
          <p:cNvCxnSpPr/>
          <p:nvPr/>
        </p:nvCxnSpPr>
        <p:spPr>
          <a:xfrm>
            <a:off x="4409571" y="2406492"/>
            <a:ext cx="229571" cy="248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409571" y="2758980"/>
            <a:ext cx="229571" cy="248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391589" y="2927247"/>
                <a:ext cx="569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15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89" y="2927247"/>
                <a:ext cx="56938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732402" y="2328362"/>
                <a:ext cx="715260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402" y="2328362"/>
                <a:ext cx="715260" cy="684162"/>
              </a:xfrm>
              <a:prstGeom prst="rect">
                <a:avLst/>
              </a:prstGeom>
              <a:blipFill rotWithShape="0">
                <a:blip r:embed="rId8"/>
                <a:stretch>
                  <a:fillRect l="-12712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 rot="10800000" flipH="1">
            <a:off x="1610546" y="1980687"/>
            <a:ext cx="4079381" cy="1405209"/>
            <a:chOff x="2390725" y="865591"/>
            <a:chExt cx="4030090" cy="1016670"/>
          </a:xfrm>
        </p:grpSpPr>
        <p:sp>
          <p:nvSpPr>
            <p:cNvPr id="21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2390725" y="900856"/>
              <a:ext cx="3970723" cy="933574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2390725" y="865591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 flipH="1" flipV="1">
              <a:off x="6174625" y="1646313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44247" y="3615317"/>
            <a:ext cx="4098396" cy="1242373"/>
            <a:chOff x="3444247" y="3615317"/>
            <a:chExt cx="4098396" cy="1242373"/>
          </a:xfrm>
        </p:grpSpPr>
        <p:sp>
          <p:nvSpPr>
            <p:cNvPr id="24" name="矩形 23"/>
            <p:cNvSpPr/>
            <p:nvPr/>
          </p:nvSpPr>
          <p:spPr>
            <a:xfrm>
              <a:off x="3444247" y="3852448"/>
              <a:ext cx="27213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我用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10×6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做分母。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圆角矩形标注 24"/>
            <p:cNvSpPr/>
            <p:nvPr/>
          </p:nvSpPr>
          <p:spPr>
            <a:xfrm>
              <a:off x="3444247" y="3852448"/>
              <a:ext cx="2594514" cy="461665"/>
            </a:xfrm>
            <a:prstGeom prst="wedgeRoundRectCallout">
              <a:avLst>
                <a:gd name="adj1" fmla="val 59769"/>
                <a:gd name="adj2" fmla="val 41064"/>
                <a:gd name="adj3" fmla="val 16667"/>
              </a:avLst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46643" y="3615317"/>
              <a:ext cx="1296000" cy="1242373"/>
            </a:xfrm>
            <a:prstGeom prst="rect">
              <a:avLst/>
            </a:prstGeom>
          </p:spPr>
        </p:pic>
      </p:grpSp>
      <p:sp>
        <p:nvSpPr>
          <p:cNvPr id="27" name="文本框 138">
            <a:extLst>
              <a:ext uri="{FF2B5EF4-FFF2-40B4-BE49-F238E27FC236}">
                <a16:creationId xmlns:a16="http://schemas.microsoft.com/office/drawing/2014/main" xmlns="" id="{6169CDC1-D9C2-4555-964C-029BA64D222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308300" y="2230834"/>
            <a:ext cx="15656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pitchFamily="2" charset="-122"/>
              </a:rPr>
              <a:t>计算结果可以约分</a:t>
            </a:r>
            <a:endParaRPr lang="zh-CN" altLang="zh-C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等线" panose="02010600030101010101" pitchFamily="2" charset="-122"/>
            </a:endParaRPr>
          </a:p>
        </p:txBody>
      </p:sp>
      <p:sp>
        <p:nvSpPr>
          <p:cNvPr id="28" name="右箭头 27"/>
          <p:cNvSpPr/>
          <p:nvPr/>
        </p:nvSpPr>
        <p:spPr>
          <a:xfrm flipH="1">
            <a:off x="5916706" y="2558769"/>
            <a:ext cx="295835" cy="19108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3" grpId="0"/>
      <p:bldP spid="14" grpId="0"/>
      <p:bldP spid="15" grpId="0"/>
      <p:bldP spid="18" grpId="0"/>
      <p:bldP spid="19" grpId="0"/>
      <p:bldP spid="27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859117" y="829973"/>
                <a:ext cx="5625728" cy="6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算一算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kumimoji="0" lang="en-US" altLang="zh-C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altLang="zh-CN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，并与同伴交流你的做法。</a:t>
                </a:r>
                <a:endParaRPr lang="zh-CN" altLang="en-US" b="1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9117" y="829973"/>
                <a:ext cx="5625728" cy="684162"/>
              </a:xfrm>
              <a:prstGeom prst="rect">
                <a:avLst/>
              </a:prstGeom>
              <a:blipFill rotWithShape="0">
                <a:blip r:embed="rId2"/>
                <a:stretch>
                  <a:fillRect l="-1733" r="-1408" b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776104" y="2314718"/>
                <a:ext cx="1156663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104" y="2314718"/>
                <a:ext cx="1156663" cy="6841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 rot="10800000" flipH="1">
            <a:off x="1610546" y="1980687"/>
            <a:ext cx="4079381" cy="1405209"/>
            <a:chOff x="2390725" y="865591"/>
            <a:chExt cx="4030090" cy="1016670"/>
          </a:xfrm>
        </p:grpSpPr>
        <p:sp>
          <p:nvSpPr>
            <p:cNvPr id="15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2390725" y="900856"/>
              <a:ext cx="3970723" cy="933574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2390725" y="865591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 flipH="1" flipV="1">
              <a:off x="6174625" y="1646313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503606" y="2097104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06" y="2097104"/>
                <a:ext cx="41549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747932" y="2306808"/>
                <a:ext cx="1533368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932" y="2306808"/>
                <a:ext cx="1533368" cy="684162"/>
              </a:xfrm>
              <a:prstGeom prst="rect">
                <a:avLst/>
              </a:prstGeom>
              <a:blipFill rotWithShape="0">
                <a:blip r:embed="rId5"/>
                <a:stretch>
                  <a:fillRect l="-6375"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027195" y="2332080"/>
                <a:ext cx="715260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195" y="2332080"/>
                <a:ext cx="715260" cy="684162"/>
              </a:xfrm>
              <a:prstGeom prst="rect">
                <a:avLst/>
              </a:prstGeom>
              <a:blipFill rotWithShape="0">
                <a:blip r:embed="rId6"/>
                <a:stretch>
                  <a:fillRect l="-13675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连接符 20"/>
          <p:cNvCxnSpPr/>
          <p:nvPr/>
        </p:nvCxnSpPr>
        <p:spPr>
          <a:xfrm>
            <a:off x="4371809" y="2397361"/>
            <a:ext cx="229571" cy="248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371809" y="2749849"/>
            <a:ext cx="229571" cy="248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4348746" y="2878131"/>
                <a:ext cx="569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15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46" y="2878131"/>
                <a:ext cx="56938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4714528" y="2340368"/>
                <a:ext cx="715260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528" y="2340368"/>
                <a:ext cx="715260" cy="684162"/>
              </a:xfrm>
              <a:prstGeom prst="rect">
                <a:avLst/>
              </a:prstGeom>
              <a:blipFill rotWithShape="0">
                <a:blip r:embed="rId8"/>
                <a:stretch>
                  <a:fillRect l="-12712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2790340" y="3869816"/>
            <a:ext cx="362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的最小公倍数是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2790340" y="3849445"/>
            <a:ext cx="3557064" cy="531303"/>
          </a:xfrm>
          <a:prstGeom prst="wedgeRoundRectCallout">
            <a:avLst>
              <a:gd name="adj1" fmla="val 58239"/>
              <a:gd name="adj2" fmla="val 32750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28" y="3461197"/>
            <a:ext cx="1296000" cy="15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3" grpId="0"/>
      <p:bldP spid="24" grpId="0"/>
      <p:bldP spid="26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11" descr="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86" y="1518883"/>
            <a:ext cx="2223670" cy="215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图片 10" descr="14.pn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58" y="1518883"/>
            <a:ext cx="2223670" cy="22904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"/>
              <p:cNvSpPr txBox="1">
                <a:spLocks noChangeArrowheads="1"/>
              </p:cNvSpPr>
              <p:nvPr/>
            </p:nvSpPr>
            <p:spPr bwMode="auto">
              <a:xfrm>
                <a:off x="2073770" y="466539"/>
                <a:ext cx="5625728" cy="6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算一算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kumimoji="0" lang="en-US" altLang="zh-C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altLang="zh-CN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，并与同伴交流你的做法。</a:t>
                </a:r>
                <a:endParaRPr lang="zh-CN" altLang="en-US" b="1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3770" y="466539"/>
                <a:ext cx="5625728" cy="684162"/>
              </a:xfrm>
              <a:prstGeom prst="rect">
                <a:avLst/>
              </a:prstGeom>
              <a:blipFill rotWithShape="1">
                <a:blip r:embed="rId4"/>
                <a:stretch>
                  <a:fillRect l="-1625" r="-1517" b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138">
            <a:extLst>
              <a:ext uri="{FF2B5EF4-FFF2-40B4-BE49-F238E27FC236}">
                <a16:creationId xmlns:a16="http://schemas.microsoft.com/office/drawing/2014/main" xmlns="" id="{31EAB48C-214F-4ABE-8DA8-B17E8C1DB0E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36573" y="3950556"/>
            <a:ext cx="7188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通分时，选用分母的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最小公倍数作公分母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比较简便。</a:t>
            </a:r>
          </a:p>
        </p:txBody>
      </p:sp>
      <p:sp>
        <p:nvSpPr>
          <p:cNvPr id="41" name="文本框 138">
            <a:extLst>
              <a:ext uri="{FF2B5EF4-FFF2-40B4-BE49-F238E27FC236}">
                <a16:creationId xmlns:a16="http://schemas.microsoft.com/office/drawing/2014/main" xmlns="" id="{6169CDC1-D9C2-4555-964C-029BA64D222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78021" y="1894501"/>
            <a:ext cx="18406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pitchFamily="2" charset="-122"/>
              </a:rPr>
              <a:t>计算结果能约分的要约成最简分数。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0233" y="59629"/>
            <a:ext cx="1737356" cy="1054107"/>
            <a:chOff x="1242955" y="1821446"/>
            <a:chExt cx="1737356" cy="1054107"/>
          </a:xfrm>
        </p:grpSpPr>
        <p:pic>
          <p:nvPicPr>
            <p:cNvPr id="8" name="Picture 4" descr="C:\Users\Administrator\Documents\Tencent Files\1228598429\FileRecv\3-2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955" y="1821446"/>
              <a:ext cx="1737356" cy="105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965188" y="2349226"/>
              <a:ext cx="971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宋体" pitchFamily="2" charset="-122"/>
                  <a:ea typeface="宋体" pitchFamily="2" charset="-122"/>
                </a:rPr>
                <a:t>算一算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41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701215" y="1003947"/>
            <a:ext cx="5625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算一算，并与同伴交流你的做法。</a:t>
            </a:r>
            <a:endParaRPr lang="zh-CN" altLang="en-US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781347" y="1609814"/>
                <a:ext cx="935449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347" y="1609814"/>
                <a:ext cx="935449" cy="6841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2409622" y="1609814"/>
                <a:ext cx="935449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622" y="1609814"/>
                <a:ext cx="935449" cy="6841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2186805" y="2337042"/>
                <a:ext cx="1482072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a:rPr lang="en-US" altLang="zh-C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805" y="2337042"/>
                <a:ext cx="1482072" cy="680571"/>
              </a:xfrm>
              <a:prstGeom prst="rect">
                <a:avLst/>
              </a:prstGeom>
              <a:blipFill rotWithShape="1">
                <a:blip r:embed="rId4"/>
                <a:stretch>
                  <a:fillRect l="-6584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2194725" y="3090506"/>
                <a:ext cx="715260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725" y="3090506"/>
                <a:ext cx="715260" cy="684162"/>
              </a:xfrm>
              <a:prstGeom prst="rect">
                <a:avLst/>
              </a:prstGeom>
              <a:blipFill rotWithShape="1">
                <a:blip r:embed="rId5"/>
                <a:stretch>
                  <a:fillRect l="-12821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4558530" y="2337042"/>
                <a:ext cx="1466042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30" y="2337042"/>
                <a:ext cx="1466042" cy="680571"/>
              </a:xfrm>
              <a:prstGeom prst="rect">
                <a:avLst/>
              </a:prstGeom>
              <a:blipFill rotWithShape="1">
                <a:blip r:embed="rId6"/>
                <a:stretch>
                  <a:fillRect l="-6667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4558530" y="3008261"/>
                <a:ext cx="715260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30" y="3008261"/>
                <a:ext cx="715260" cy="680571"/>
              </a:xfrm>
              <a:prstGeom prst="rect">
                <a:avLst/>
              </a:prstGeom>
              <a:blipFill rotWithShape="1">
                <a:blip r:embed="rId7"/>
                <a:stretch>
                  <a:fillRect l="-13675" b="-8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3122298" y="3593296"/>
            <a:ext cx="5386334" cy="1548326"/>
            <a:chOff x="3060882" y="3409048"/>
            <a:chExt cx="5386334" cy="1548326"/>
          </a:xfrm>
        </p:grpSpPr>
        <p:sp>
          <p:nvSpPr>
            <p:cNvPr id="61" name="Text Box 3"/>
            <p:cNvSpPr txBox="1">
              <a:spLocks noChangeArrowheads="1"/>
            </p:cNvSpPr>
            <p:nvPr/>
          </p:nvSpPr>
          <p:spPr bwMode="auto">
            <a:xfrm>
              <a:off x="3092583" y="3684128"/>
              <a:ext cx="37060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 smtClean="0">
                  <a:latin typeface="宋体" panose="02010600030101010101" pitchFamily="2" charset="-122"/>
                  <a:cs typeface="Times New Roman" panose="02020603050405020304" pitchFamily="18" charset="0"/>
                </a:rPr>
                <a:t>用分母的最小公倍数作公分母进行通分，计算起来比较简便。</a:t>
              </a:r>
              <a:endPara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圆角矩形标注 61"/>
            <p:cNvSpPr/>
            <p:nvPr/>
          </p:nvSpPr>
          <p:spPr>
            <a:xfrm>
              <a:off x="3060882" y="3586454"/>
              <a:ext cx="3769489" cy="903233"/>
            </a:xfrm>
            <a:prstGeom prst="wedgeRoundRectCallout">
              <a:avLst>
                <a:gd name="adj1" fmla="val 60224"/>
                <a:gd name="adj2" fmla="val 22889"/>
                <a:gd name="adj3" fmla="val 16667"/>
              </a:avLst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图片 62">
              <a:extLst>
                <a:ext uri="{FF2B5EF4-FFF2-40B4-BE49-F238E27FC236}">
                  <a16:creationId xmlns="" xmlns:a16="http://schemas.microsoft.com/office/drawing/2014/main" id="{D2599593-3D37-7764-7532-A018DFA08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19" b="99073" l="3757" r="100000">
                          <a14:foregroundMark x1="28801" y1="47450" x2="55635" y2="454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481" y="3409048"/>
              <a:ext cx="1337735" cy="1548326"/>
            </a:xfrm>
            <a:prstGeom prst="rect">
              <a:avLst/>
            </a:prstGeom>
          </p:spPr>
        </p:pic>
      </p:grpSp>
      <p:sp>
        <p:nvSpPr>
          <p:cNvPr id="16" name="椭圆 15"/>
          <p:cNvSpPr/>
          <p:nvPr/>
        </p:nvSpPr>
        <p:spPr>
          <a:xfrm>
            <a:off x="1347744" y="111373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1386" y="61775"/>
            <a:ext cx="1624623" cy="1084800"/>
            <a:chOff x="1062430" y="1670211"/>
            <a:chExt cx="1624623" cy="1084800"/>
          </a:xfrm>
        </p:grpSpPr>
        <p:pic>
          <p:nvPicPr>
            <p:cNvPr id="18" name="Picture 2" descr="C:\Users\Administrator\Documents\Tencent Files\1228598429\FileRecv\3-26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430" y="1670211"/>
              <a:ext cx="1624623" cy="108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2"/>
            <p:cNvSpPr txBox="1"/>
            <p:nvPr/>
          </p:nvSpPr>
          <p:spPr>
            <a:xfrm>
              <a:off x="1704953" y="2188548"/>
              <a:ext cx="971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宋体" pitchFamily="2" charset="-122"/>
                  <a:ea typeface="宋体" pitchFamily="2" charset="-122"/>
                </a:rPr>
                <a:t>试一试</a:t>
              </a:r>
              <a:endParaRPr lang="en-US" altLang="zh-CN" sz="2000" b="1" dirty="0" smtClean="0">
                <a:latin typeface="宋体" pitchFamily="2" charset="-122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1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55" grpId="0"/>
      <p:bldP spid="56" grpId="0"/>
      <p:bldP spid="57" grpId="0"/>
      <p:bldP spid="59" grpId="0"/>
      <p:bldP spid="60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22644" y="100550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2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9" name="图片 2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1295538" y="1005508"/>
                <a:ext cx="1181734" cy="64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538" y="1005508"/>
                <a:ext cx="1181734" cy="646139"/>
              </a:xfrm>
              <a:prstGeom prst="rect">
                <a:avLst/>
              </a:prstGeom>
              <a:blipFill rotWithShape="0"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1043866" y="1745430"/>
                <a:ext cx="1433406" cy="64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66" y="1745430"/>
                <a:ext cx="1433406" cy="646139"/>
              </a:xfrm>
              <a:prstGeom prst="rect">
                <a:avLst/>
              </a:prstGeom>
              <a:blipFill rotWithShape="0">
                <a:blip r:embed="rId4"/>
                <a:stretch>
                  <a:fillRect l="-6383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1043866" y="2562911"/>
                <a:ext cx="744114" cy="641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66" y="2562911"/>
                <a:ext cx="744114" cy="641907"/>
              </a:xfrm>
              <a:prstGeom prst="rect">
                <a:avLst/>
              </a:prstGeom>
              <a:blipFill rotWithShape="0">
                <a:blip r:embed="rId5"/>
                <a:stretch>
                  <a:fillRect l="-12295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="" xmlns:a16="http://schemas.microsoft.com/office/drawing/2014/main" id="{B8688332-A274-448E-B87E-B344662F82AF}"/>
                  </a:ext>
                </a:extLst>
              </p:cNvPr>
              <p:cNvSpPr/>
              <p:nvPr/>
            </p:nvSpPr>
            <p:spPr>
              <a:xfrm>
                <a:off x="3506023" y="966844"/>
                <a:ext cx="1367879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688332-A274-448E-B87E-B344662F8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023" y="966844"/>
                <a:ext cx="1367879" cy="684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="" xmlns:a16="http://schemas.microsoft.com/office/drawing/2014/main" id="{B8688332-A274-448E-B87E-B344662F82AF}"/>
                  </a:ext>
                </a:extLst>
              </p:cNvPr>
              <p:cNvSpPr/>
              <p:nvPr/>
            </p:nvSpPr>
            <p:spPr>
              <a:xfrm>
                <a:off x="3183650" y="1747348"/>
                <a:ext cx="1690252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688332-A274-448E-B87E-B344662F8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650" y="1747348"/>
                <a:ext cx="1690252" cy="6848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="" xmlns:a16="http://schemas.microsoft.com/office/drawing/2014/main" id="{B8688332-A274-448E-B87E-B344662F82AF}"/>
                  </a:ext>
                </a:extLst>
              </p:cNvPr>
              <p:cNvSpPr/>
              <p:nvPr/>
            </p:nvSpPr>
            <p:spPr>
              <a:xfrm>
                <a:off x="3183650" y="2515783"/>
                <a:ext cx="1690252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688332-A274-448E-B87E-B344662F8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650" y="2515783"/>
                <a:ext cx="1690252" cy="684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5892174" y="1050170"/>
                <a:ext cx="958917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1−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74" y="1050170"/>
                <a:ext cx="958917" cy="642676"/>
              </a:xfrm>
              <a:prstGeom prst="rect">
                <a:avLst/>
              </a:prstGeom>
              <a:blipFill rotWithShape="0">
                <a:blip r:embed="rId9"/>
                <a:stretch>
                  <a:fillRect l="-10191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5636932" y="1804999"/>
                <a:ext cx="1433406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932" y="1804999"/>
                <a:ext cx="1433406" cy="642676"/>
              </a:xfrm>
              <a:prstGeom prst="rect">
                <a:avLst/>
              </a:prstGeom>
              <a:blipFill rotWithShape="0">
                <a:blip r:embed="rId10"/>
                <a:stretch>
                  <a:fillRect l="-6809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>
                <a:off x="5636932" y="2515783"/>
                <a:ext cx="744114" cy="63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932" y="2515783"/>
                <a:ext cx="744114" cy="638445"/>
              </a:xfrm>
              <a:prstGeom prst="rect">
                <a:avLst/>
              </a:prstGeom>
              <a:blipFill rotWithShape="0">
                <a:blip r:embed="rId11"/>
                <a:stretch>
                  <a:fillRect l="-13115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/>
          <p:cNvGrpSpPr/>
          <p:nvPr/>
        </p:nvGrpSpPr>
        <p:grpSpPr>
          <a:xfrm>
            <a:off x="3097325" y="3537963"/>
            <a:ext cx="3769489" cy="591099"/>
            <a:chOff x="3060882" y="3586454"/>
            <a:chExt cx="3769489" cy="591099"/>
          </a:xfrm>
        </p:grpSpPr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3092583" y="3684128"/>
              <a:ext cx="3706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 smtClean="0">
                  <a:latin typeface="宋体" panose="02010600030101010101" pitchFamily="2" charset="-122"/>
                  <a:cs typeface="Times New Roman" panose="02020603050405020304" pitchFamily="18" charset="0"/>
                </a:rPr>
                <a:t>用分母的最小公倍数作公分母。</a:t>
              </a:r>
              <a:endPara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圆角矩形标注 45"/>
            <p:cNvSpPr/>
            <p:nvPr/>
          </p:nvSpPr>
          <p:spPr>
            <a:xfrm>
              <a:off x="3060882" y="3586454"/>
              <a:ext cx="3769489" cy="591099"/>
            </a:xfrm>
            <a:prstGeom prst="wedgeRoundRectCallout">
              <a:avLst>
                <a:gd name="adj1" fmla="val 55468"/>
                <a:gd name="adj2" fmla="val 27439"/>
                <a:gd name="adj3" fmla="val 16667"/>
              </a:avLst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1199" y="3414560"/>
            <a:ext cx="1296000" cy="12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9" grpId="0"/>
      <p:bldP spid="40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24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5" name="图片 24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3729337" y="1054270"/>
                <a:ext cx="1181734" cy="64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337" y="1054270"/>
                <a:ext cx="1181734" cy="646139"/>
              </a:xfrm>
              <a:prstGeom prst="rect">
                <a:avLst/>
              </a:prstGeom>
              <a:blipFill rotWithShape="0"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474095" y="1809099"/>
                <a:ext cx="1433406" cy="646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095" y="1809099"/>
                <a:ext cx="1433406" cy="646139"/>
              </a:xfrm>
              <a:prstGeom prst="rect">
                <a:avLst/>
              </a:prstGeom>
              <a:blipFill rotWithShape="0">
                <a:blip r:embed="rId4"/>
                <a:stretch>
                  <a:fillRect l="-6809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3474095" y="2624658"/>
                <a:ext cx="744114" cy="641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095" y="2624658"/>
                <a:ext cx="744114" cy="641907"/>
              </a:xfrm>
              <a:prstGeom prst="rect">
                <a:avLst/>
              </a:prstGeom>
              <a:blipFill rotWithShape="0">
                <a:blip r:embed="rId5"/>
                <a:stretch>
                  <a:fillRect l="-1311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/>
              <p:cNvSpPr txBox="1"/>
              <p:nvPr/>
            </p:nvSpPr>
            <p:spPr>
              <a:xfrm>
                <a:off x="6187861" y="1054989"/>
                <a:ext cx="1181734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861" y="1054989"/>
                <a:ext cx="1181734" cy="647037"/>
              </a:xfrm>
              <a:prstGeom prst="rect">
                <a:avLst/>
              </a:prstGeom>
              <a:blipFill rotWithShape="0"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5932619" y="1809818"/>
                <a:ext cx="1433406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4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619" y="1809818"/>
                <a:ext cx="1433406" cy="646844"/>
              </a:xfrm>
              <a:prstGeom prst="rect">
                <a:avLst/>
              </a:prstGeom>
              <a:blipFill rotWithShape="0">
                <a:blip r:embed="rId7"/>
                <a:stretch>
                  <a:fillRect l="-6383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/>
              <p:cNvSpPr txBox="1"/>
              <p:nvPr/>
            </p:nvSpPr>
            <p:spPr>
              <a:xfrm>
                <a:off x="5932618" y="2634478"/>
                <a:ext cx="744114" cy="642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618" y="2634478"/>
                <a:ext cx="744114" cy="642612"/>
              </a:xfrm>
              <a:prstGeom prst="rect">
                <a:avLst/>
              </a:prstGeom>
              <a:blipFill rotWithShape="0">
                <a:blip r:embed="rId8"/>
                <a:stretch>
                  <a:fillRect l="-12295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/>
              <p:cNvSpPr txBox="1"/>
              <p:nvPr/>
            </p:nvSpPr>
            <p:spPr>
              <a:xfrm>
                <a:off x="4171930" y="2664301"/>
                <a:ext cx="744114" cy="641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930" y="2664301"/>
                <a:ext cx="744114" cy="641907"/>
              </a:xfrm>
              <a:prstGeom prst="rect">
                <a:avLst/>
              </a:prstGeom>
              <a:blipFill rotWithShape="0">
                <a:blip r:embed="rId9"/>
                <a:stretch>
                  <a:fillRect l="-1229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连接符 3"/>
          <p:cNvCxnSpPr/>
          <p:nvPr/>
        </p:nvCxnSpPr>
        <p:spPr>
          <a:xfrm>
            <a:off x="3846152" y="2745961"/>
            <a:ext cx="214928" cy="193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3846152" y="3057090"/>
            <a:ext cx="214928" cy="193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3981650" y="24304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021521" y="30727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6346385" y="2767267"/>
            <a:ext cx="214928" cy="193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6346385" y="3078396"/>
            <a:ext cx="214928" cy="193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6481883" y="24517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521754" y="30940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/>
              <p:cNvSpPr txBox="1"/>
              <p:nvPr/>
            </p:nvSpPr>
            <p:spPr>
              <a:xfrm>
                <a:off x="6811935" y="2681684"/>
                <a:ext cx="744114" cy="641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935" y="2681684"/>
                <a:ext cx="744114" cy="641907"/>
              </a:xfrm>
              <a:prstGeom prst="rect">
                <a:avLst/>
              </a:prstGeom>
              <a:blipFill rotWithShape="0">
                <a:blip r:embed="rId10"/>
                <a:stretch>
                  <a:fillRect l="-1219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/>
          <p:cNvGrpSpPr/>
          <p:nvPr/>
        </p:nvGrpSpPr>
        <p:grpSpPr>
          <a:xfrm>
            <a:off x="683321" y="1032222"/>
            <a:ext cx="405578" cy="523220"/>
            <a:chOff x="152631" y="737481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id="{B8688332-A274-448E-B87E-B344662F82AF}"/>
                  </a:ext>
                </a:extLst>
              </p:cNvPr>
              <p:cNvSpPr/>
              <p:nvPr/>
            </p:nvSpPr>
            <p:spPr>
              <a:xfrm>
                <a:off x="1422951" y="985245"/>
                <a:ext cx="1367879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688332-A274-448E-B87E-B344662F8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51" y="985245"/>
                <a:ext cx="1367879" cy="68480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id="{B8688332-A274-448E-B87E-B344662F82AF}"/>
                  </a:ext>
                </a:extLst>
              </p:cNvPr>
              <p:cNvSpPr/>
              <p:nvPr/>
            </p:nvSpPr>
            <p:spPr>
              <a:xfrm>
                <a:off x="1100578" y="1765749"/>
                <a:ext cx="1690252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688332-A274-448E-B87E-B344662F8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78" y="1765749"/>
                <a:ext cx="1690252" cy="68480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id="{B8688332-A274-448E-B87E-B344662F82AF}"/>
                  </a:ext>
                </a:extLst>
              </p:cNvPr>
              <p:cNvSpPr/>
              <p:nvPr/>
            </p:nvSpPr>
            <p:spPr>
              <a:xfrm>
                <a:off x="1100578" y="2534184"/>
                <a:ext cx="1690252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688332-A274-448E-B87E-B344662F8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78" y="2534184"/>
                <a:ext cx="1690252" cy="68480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组合 35"/>
          <p:cNvGrpSpPr/>
          <p:nvPr/>
        </p:nvGrpSpPr>
        <p:grpSpPr>
          <a:xfrm>
            <a:off x="1620731" y="3447485"/>
            <a:ext cx="5102398" cy="1548326"/>
            <a:chOff x="1696273" y="3280411"/>
            <a:chExt cx="5102398" cy="1548326"/>
          </a:xfrm>
        </p:grpSpPr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3092583" y="3684128"/>
              <a:ext cx="3706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 smtClean="0">
                  <a:latin typeface="宋体" panose="02010600030101010101" pitchFamily="2" charset="-122"/>
                  <a:cs typeface="Times New Roman" panose="02020603050405020304" pitchFamily="18" charset="0"/>
                </a:rPr>
                <a:t>能约分的要约成最简分数。</a:t>
              </a:r>
              <a:endPara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圆角矩形标注 37"/>
            <p:cNvSpPr/>
            <p:nvPr/>
          </p:nvSpPr>
          <p:spPr>
            <a:xfrm>
              <a:off x="3060882" y="3586455"/>
              <a:ext cx="3173229" cy="640466"/>
            </a:xfrm>
            <a:prstGeom prst="wedgeRoundRectCallout">
              <a:avLst>
                <a:gd name="adj1" fmla="val -55358"/>
                <a:gd name="adj2" fmla="val 34799"/>
                <a:gd name="adj3" fmla="val 16667"/>
              </a:avLst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D2599593-3D37-7764-7532-A018DFA08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719" b="99073" l="3757" r="100000">
                          <a14:foregroundMark x1="28801" y1="47450" x2="55635" y2="454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273" y="3280411"/>
              <a:ext cx="1337735" cy="1548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72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8" grpId="0"/>
      <p:bldP spid="49" grpId="0"/>
      <p:bldP spid="54" grpId="0"/>
      <p:bldP spid="56" grpId="0"/>
      <p:bldP spid="57" grpId="0"/>
      <p:bldP spid="60" grpId="0"/>
      <p:bldP spid="61" grpId="0"/>
      <p:bldP spid="62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6F82814-F490-42D6-9BA3-9C6B4546A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9" l="0" r="100000">
                        <a14:foregroundMark x1="17459" y1="6212" x2="17264" y2="93788"/>
                        <a14:foregroundMark x1="81107" y1="6212" x2="82150" y2="94790"/>
                        <a14:foregroundMark x1="49381" y1="76954" x2="49381" y2="95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8844" y="930166"/>
            <a:ext cx="5211381" cy="162961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760362" y="426630"/>
            <a:ext cx="1974955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森林医生。</a:t>
            </a:r>
          </a:p>
        </p:txBody>
      </p:sp>
      <p:pic>
        <p:nvPicPr>
          <p:cNvPr id="14" name="图片 13" descr="4.png">
            <a:extLst>
              <a:ext uri="{FF2B5EF4-FFF2-40B4-BE49-F238E27FC236}">
                <a16:creationId xmlns="" xmlns:a16="http://schemas.microsoft.com/office/drawing/2014/main" id="{1413A64E-B131-49FF-9BF3-7AB7A078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3" y="1326434"/>
            <a:ext cx="1119337" cy="95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A101C8EC-CE19-4EC2-A6E1-1C7DAB0693A2}"/>
              </a:ext>
            </a:extLst>
          </p:cNvPr>
          <p:cNvSpPr/>
          <p:nvPr/>
        </p:nvSpPr>
        <p:spPr>
          <a:xfrm>
            <a:off x="2922461" y="1836053"/>
            <a:ext cx="4049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300" dirty="0">
                <a:solidFill>
                  <a:srgbClr val="FF0000"/>
                </a:solidFill>
                <a:latin typeface="+mn-ea"/>
              </a:rPr>
              <a:t>×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1A16D144-12A2-40CE-81C3-4B57B35AB764}"/>
              </a:ext>
            </a:extLst>
          </p:cNvPr>
          <p:cNvSpPr/>
          <p:nvPr/>
        </p:nvSpPr>
        <p:spPr>
          <a:xfrm>
            <a:off x="4632559" y="1814026"/>
            <a:ext cx="4049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300" dirty="0">
                <a:solidFill>
                  <a:srgbClr val="FF0000"/>
                </a:solidFill>
                <a:latin typeface="+mn-ea"/>
              </a:rPr>
              <a:t>×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E7FAA03B-943E-4E02-BEE9-75F2C7BD7907}"/>
              </a:ext>
            </a:extLst>
          </p:cNvPr>
          <p:cNvSpPr/>
          <p:nvPr/>
        </p:nvSpPr>
        <p:spPr>
          <a:xfrm>
            <a:off x="6326893" y="1834047"/>
            <a:ext cx="4049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300" dirty="0">
                <a:solidFill>
                  <a:srgbClr val="FF0000"/>
                </a:solidFill>
                <a:latin typeface="+mn-ea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B8688332-A274-448E-B87E-B344662F82AF}"/>
                  </a:ext>
                </a:extLst>
              </p:cNvPr>
              <p:cNvSpPr/>
              <p:nvPr/>
            </p:nvSpPr>
            <p:spPr>
              <a:xfrm>
                <a:off x="2138990" y="2654203"/>
                <a:ext cx="1367879" cy="586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688332-A274-448E-B87E-B344662F8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990" y="2654203"/>
                <a:ext cx="1367879" cy="5860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AAA6CB4C-A1DC-4171-AAE8-D5FB342AF6FE}"/>
                  </a:ext>
                </a:extLst>
              </p:cNvPr>
              <p:cNvSpPr/>
              <p:nvPr/>
            </p:nvSpPr>
            <p:spPr>
              <a:xfrm>
                <a:off x="4135666" y="2683371"/>
                <a:ext cx="1024042" cy="585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altLang="zh-CN" sz="2000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A6CB4C-A1DC-4171-AAE8-D5FB342AF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666" y="2683371"/>
                <a:ext cx="1024042" cy="5855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CFA92A35-CAC9-498E-B7ED-21D3EF25EAA4}"/>
                  </a:ext>
                </a:extLst>
              </p:cNvPr>
              <p:cNvSpPr/>
              <p:nvPr/>
            </p:nvSpPr>
            <p:spPr>
              <a:xfrm>
                <a:off x="6167744" y="2694423"/>
                <a:ext cx="1181116" cy="586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A92A35-CAC9-498E-B7ED-21D3EF25E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744" y="2694423"/>
                <a:ext cx="1181116" cy="58605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="" xmlns:a16="http://schemas.microsoft.com/office/drawing/2014/main" id="{B8688332-A274-448E-B87E-B344662F82AF}"/>
                  </a:ext>
                </a:extLst>
              </p:cNvPr>
              <p:cNvSpPr/>
              <p:nvPr/>
            </p:nvSpPr>
            <p:spPr>
              <a:xfrm>
                <a:off x="1897210" y="3302139"/>
                <a:ext cx="1690252" cy="586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altLang="zh-CN" sz="20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688332-A274-448E-B87E-B344662F8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10" y="3302139"/>
                <a:ext cx="1690252" cy="58605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="" xmlns:a16="http://schemas.microsoft.com/office/drawing/2014/main" id="{B8688332-A274-448E-B87E-B344662F82AF}"/>
                  </a:ext>
                </a:extLst>
              </p:cNvPr>
              <p:cNvSpPr/>
              <p:nvPr/>
            </p:nvSpPr>
            <p:spPr>
              <a:xfrm>
                <a:off x="1897210" y="3899372"/>
                <a:ext cx="1690252" cy="586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altLang="zh-CN" sz="20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688332-A274-448E-B87E-B344662F8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10" y="3899372"/>
                <a:ext cx="1690252" cy="58605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id="{AAA6CB4C-A1DC-4171-AAE8-D5FB342AF6FE}"/>
                  </a:ext>
                </a:extLst>
              </p:cNvPr>
              <p:cNvSpPr/>
              <p:nvPr/>
            </p:nvSpPr>
            <p:spPr>
              <a:xfrm>
                <a:off x="3773794" y="3289799"/>
                <a:ext cx="1610200" cy="582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altLang="zh-CN" sz="2000" b="1" i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A6CB4C-A1DC-4171-AAE8-D5FB342AF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94" y="3289799"/>
                <a:ext cx="1610200" cy="5825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id="{AAA6CB4C-A1DC-4171-AAE8-D5FB342AF6FE}"/>
                  </a:ext>
                </a:extLst>
              </p:cNvPr>
              <p:cNvSpPr/>
              <p:nvPr/>
            </p:nvSpPr>
            <p:spPr>
              <a:xfrm>
                <a:off x="3747781" y="3976664"/>
                <a:ext cx="1610200" cy="582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altLang="zh-CN" sz="20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A6CB4C-A1DC-4171-AAE8-D5FB342AF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781" y="3976664"/>
                <a:ext cx="1610200" cy="5825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="" xmlns:a16="http://schemas.microsoft.com/office/drawing/2014/main" id="{CFA92A35-CAC9-498E-B7ED-21D3EF25EAA4}"/>
                  </a:ext>
                </a:extLst>
              </p:cNvPr>
              <p:cNvSpPr/>
              <p:nvPr/>
            </p:nvSpPr>
            <p:spPr>
              <a:xfrm>
                <a:off x="5905246" y="3310455"/>
                <a:ext cx="1653210" cy="582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A92A35-CAC9-498E-B7ED-21D3EF25E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46" y="3310455"/>
                <a:ext cx="1653210" cy="5825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="" xmlns:a16="http://schemas.microsoft.com/office/drawing/2014/main" id="{CFA92A35-CAC9-498E-B7ED-21D3EF25EAA4}"/>
                  </a:ext>
                </a:extLst>
              </p:cNvPr>
              <p:cNvSpPr/>
              <p:nvPr/>
            </p:nvSpPr>
            <p:spPr>
              <a:xfrm>
                <a:off x="5905197" y="3886257"/>
                <a:ext cx="1653210" cy="582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A92A35-CAC9-498E-B7ED-21D3EF25E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197" y="3886257"/>
                <a:ext cx="1653210" cy="5825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3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3466</TotalTime>
  <Words>1525</Words>
  <Application>Microsoft Office PowerPoint</Application>
  <PresentationFormat>全屏显示(16:9)</PresentationFormat>
  <Paragraphs>180</Paragraphs>
  <Slides>18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694</cp:revision>
  <dcterms:created xsi:type="dcterms:W3CDTF">2019-09-02T08:53:00Z</dcterms:created>
  <dcterms:modified xsi:type="dcterms:W3CDTF">2024-02-04T09:03:37Z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