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0"/>
  </p:notesMasterIdLst>
  <p:sldIdLst>
    <p:sldId id="256" r:id="rId2"/>
    <p:sldId id="313" r:id="rId3"/>
    <p:sldId id="333" r:id="rId4"/>
    <p:sldId id="260" r:id="rId5"/>
    <p:sldId id="327" r:id="rId6"/>
    <p:sldId id="297" r:id="rId7"/>
    <p:sldId id="334" r:id="rId8"/>
    <p:sldId id="317" r:id="rId9"/>
    <p:sldId id="331" r:id="rId10"/>
    <p:sldId id="325" r:id="rId11"/>
    <p:sldId id="258" r:id="rId12"/>
    <p:sldId id="332" r:id="rId13"/>
    <p:sldId id="292" r:id="rId14"/>
    <p:sldId id="320" r:id="rId15"/>
    <p:sldId id="259" r:id="rId16"/>
    <p:sldId id="322" r:id="rId17"/>
    <p:sldId id="308" r:id="rId18"/>
    <p:sldId id="26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BEBD8"/>
    <a:srgbClr val="F95647"/>
    <a:srgbClr val="FF99FF"/>
    <a:srgbClr val="FFFF00"/>
    <a:srgbClr val="528330"/>
    <a:srgbClr val="FAC14D"/>
    <a:srgbClr val="7CB554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 varScale="1">
        <p:scale>
          <a:sx n="152" d="100"/>
          <a:sy n="152" d="100"/>
        </p:scale>
        <p:origin x="-444" y="-96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0.png"/><Relationship Id="rId7" Type="http://schemas.microsoft.com/office/2007/relationships/hdphoto" Target="../media/hdphoto4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microsoft.com/office/2007/relationships/hdphoto" Target="../media/hdphoto3.wdp"/><Relationship Id="rId10" Type="http://schemas.openxmlformats.org/officeDocument/2006/relationships/image" Target="../media/image630.png"/><Relationship Id="rId4" Type="http://schemas.openxmlformats.org/officeDocument/2006/relationships/image" Target="../media/image75.png"/><Relationship Id="rId9" Type="http://schemas.openxmlformats.org/officeDocument/2006/relationships/image" Target="../media/image6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11" Type="http://schemas.microsoft.com/office/2007/relationships/hdphoto" Target="../media/hdphoto4.wdp"/><Relationship Id="rId5" Type="http://schemas.openxmlformats.org/officeDocument/2006/relationships/image" Target="../media/image125.png"/><Relationship Id="rId10" Type="http://schemas.openxmlformats.org/officeDocument/2006/relationships/image" Target="../media/image77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550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Relationship Id="rId9" Type="http://schemas.openxmlformats.org/officeDocument/2006/relationships/image" Target="../media/image7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4.tif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8" Type="http://schemas.openxmlformats.org/officeDocument/2006/relationships/image" Target="../media/image73.png"/><Relationship Id="rId12" Type="http://schemas.openxmlformats.org/officeDocument/2006/relationships/image" Target="../media/image55.png"/><Relationship Id="rId2" Type="http://schemas.openxmlformats.org/officeDocument/2006/relationships/image" Target="../media/image280.png"/><Relationship Id="rId20" Type="http://schemas.openxmlformats.org/officeDocument/2006/relationships/image" Target="../media/image57.ti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19" Type="http://schemas.openxmlformats.org/officeDocument/2006/relationships/image" Target="../media/image56.tiff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tiff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6218" y="1652406"/>
            <a:ext cx="6749284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第一单元 分数加减法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42452" y="2981438"/>
            <a:ext cx="4633296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 折纸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(1)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217" y="1637072"/>
            <a:ext cx="3899828" cy="190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79584" y="721100"/>
            <a:ext cx="2195736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填一填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784" y="1636463"/>
            <a:ext cx="3896204" cy="18862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199216" y="2665613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99216" y="3041436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64096" y="2663891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56136" y="3045325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92929" y="2665613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13056" y="3061066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2714" y="2663891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62715" y="3077694"/>
            <a:ext cx="3794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76773" y="2663891"/>
            <a:ext cx="3778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79093" y="3086948"/>
            <a:ext cx="3778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30091" y="2724340"/>
            <a:ext cx="3794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15159" y="3086948"/>
            <a:ext cx="3794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9"/>
              <p:cNvSpPr txBox="1">
                <a:spLocks noChangeArrowheads="1"/>
              </p:cNvSpPr>
              <p:nvPr/>
            </p:nvSpPr>
            <p:spPr bwMode="auto">
              <a:xfrm>
                <a:off x="537687" y="268017"/>
                <a:ext cx="7457571" cy="1463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latin typeface="Times New Roman" pitchFamily="18" charset="0"/>
                  </a:rPr>
                  <a:t>  淘气</a:t>
                </a:r>
                <a:r>
                  <a:rPr lang="zh-CN" altLang="en-US" sz="2400" b="1" dirty="0">
                    <a:latin typeface="Times New Roman" pitchFamily="18" charset="0"/>
                  </a:rPr>
                  <a:t>是这样计算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b="1" dirty="0" smtClean="0">
                    <a:latin typeface="Times New Roman" pitchFamily="18" charset="0"/>
                  </a:rPr>
                  <a:t>的</a:t>
                </a:r>
                <a:r>
                  <a:rPr lang="zh-CN" altLang="en-US" sz="2400" b="1" dirty="0">
                    <a:latin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 smtClean="0"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</a:rPr>
                  <a:t>。你</a:t>
                </a:r>
                <a:r>
                  <a:rPr lang="zh-CN" altLang="en-US" sz="2400" b="1" dirty="0">
                    <a:latin typeface="Times New Roman" pitchFamily="18" charset="0"/>
                  </a:rPr>
                  <a:t>同意他的方法吗？与同伴交流你的想法。</a:t>
                </a:r>
              </a:p>
            </p:txBody>
          </p:sp>
        </mc:Choice>
        <mc:Fallback xmlns="">
          <p:sp>
            <p:nvSpPr>
              <p:cNvPr id="2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87" y="268017"/>
                <a:ext cx="7457571" cy="1463991"/>
              </a:xfrm>
              <a:prstGeom prst="rect">
                <a:avLst/>
              </a:prstGeom>
              <a:blipFill rotWithShape="1">
                <a:blip r:embed="rId3"/>
                <a:stretch>
                  <a:fillRect l="-1225" r="-5310" b="-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" b="98134" l="746" r="98507">
                        <a14:foregroundMark x1="59701" y1="46501" x2="38806" y2="42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78221" y="2165193"/>
            <a:ext cx="1000381" cy="1200084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1" name="组合 30"/>
          <p:cNvGrpSpPr/>
          <p:nvPr/>
        </p:nvGrpSpPr>
        <p:grpSpPr>
          <a:xfrm>
            <a:off x="1656056" y="1936185"/>
            <a:ext cx="2392071" cy="1426206"/>
            <a:chOff x="3246294" y="3473996"/>
            <a:chExt cx="2431306" cy="1227401"/>
          </a:xfrm>
          <a:noFill/>
        </p:grpSpPr>
        <p:sp>
          <p:nvSpPr>
            <p:cNvPr id="38" name="AutoShape 27"/>
            <p:cNvSpPr>
              <a:spLocks noChangeArrowheads="1"/>
            </p:cNvSpPr>
            <p:nvPr/>
          </p:nvSpPr>
          <p:spPr bwMode="auto">
            <a:xfrm>
              <a:off x="3246294" y="3473996"/>
              <a:ext cx="2363536" cy="1227401"/>
            </a:xfrm>
            <a:prstGeom prst="cloudCallout">
              <a:avLst>
                <a:gd name="adj1" fmla="val -69023"/>
                <a:gd name="adj2" fmla="val 41095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356631" y="3610923"/>
              <a:ext cx="2320969" cy="9535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淘气是直接把分母相加</a:t>
              </a:r>
              <a:r>
                <a:rPr lang="zh-CN" altLang="en-US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的，很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明显不对！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517" l="0" r="97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1233" y="3008887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1" name="组合 4"/>
          <p:cNvGrpSpPr/>
          <p:nvPr/>
        </p:nvGrpSpPr>
        <p:grpSpPr bwMode="auto">
          <a:xfrm>
            <a:off x="4156683" y="1654859"/>
            <a:ext cx="3838575" cy="1525998"/>
            <a:chOff x="1580807" y="1120480"/>
            <a:chExt cx="4106168" cy="539250"/>
          </a:xfrm>
          <a:noFill/>
        </p:grpSpPr>
        <p:sp>
          <p:nvSpPr>
            <p:cNvPr id="42" name="云形标注 82"/>
            <p:cNvSpPr>
              <a:spLocks noChangeArrowheads="1"/>
            </p:cNvSpPr>
            <p:nvPr/>
          </p:nvSpPr>
          <p:spPr bwMode="auto">
            <a:xfrm>
              <a:off x="1580807" y="1120480"/>
              <a:ext cx="4106168" cy="539250"/>
            </a:xfrm>
            <a:prstGeom prst="cloudCallout">
              <a:avLst>
                <a:gd name="adj1" fmla="val 33607"/>
                <a:gd name="adj2" fmla="val 7250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矩形 4"/>
            <p:cNvSpPr>
              <a:spLocks noChangeArrowheads="1"/>
            </p:cNvSpPr>
            <p:nvPr/>
          </p:nvSpPr>
          <p:spPr bwMode="auto">
            <a:xfrm>
              <a:off x="1863772" y="1174853"/>
              <a:ext cx="3385077" cy="391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分母不同，不能直接相加，应该先通分，化成分母相同的分数再相加。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1508815" y="3689344"/>
            <a:ext cx="17315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3837757" y="3552893"/>
                <a:ext cx="1279517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757" y="3552893"/>
                <a:ext cx="1279517" cy="642676"/>
              </a:xfrm>
              <a:prstGeom prst="rect">
                <a:avLst/>
              </a:prstGeom>
              <a:blipFill rotWithShape="0">
                <a:blip r:embed="rId8"/>
                <a:stretch>
                  <a:fillRect l="-76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4982281" y="3576563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81" y="3576563"/>
                <a:ext cx="744114" cy="641907"/>
              </a:xfrm>
              <a:prstGeom prst="rect">
                <a:avLst/>
              </a:prstGeom>
              <a:blipFill rotWithShape="0">
                <a:blip r:embed="rId9"/>
                <a:stretch>
                  <a:fillRect l="-1229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3123184" y="3559529"/>
                <a:ext cx="872355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i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184" y="3559529"/>
                <a:ext cx="872355" cy="642676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078961" y="955012"/>
                <a:ext cx="1181734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61" y="955012"/>
                <a:ext cx="1181734" cy="646139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23719" y="1709841"/>
                <a:ext cx="1433406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19" y="1709841"/>
                <a:ext cx="1433406" cy="646139"/>
              </a:xfrm>
              <a:prstGeom prst="rect">
                <a:avLst/>
              </a:prstGeom>
              <a:blipFill rotWithShape="0">
                <a:blip r:embed="rId4"/>
                <a:stretch>
                  <a:fillRect l="-638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23719" y="2420625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19" y="2420625"/>
                <a:ext cx="744114" cy="641907"/>
              </a:xfrm>
              <a:prstGeom prst="rect">
                <a:avLst/>
              </a:prstGeom>
              <a:blipFill rotWithShape="0">
                <a:blip r:embed="rId5"/>
                <a:stretch>
                  <a:fillRect l="-1229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008192" y="955012"/>
                <a:ext cx="1181734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92" y="955012"/>
                <a:ext cx="1181734" cy="647037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752950" y="1709841"/>
                <a:ext cx="1433406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950" y="1709841"/>
                <a:ext cx="1433406" cy="646844"/>
              </a:xfrm>
              <a:prstGeom prst="rect">
                <a:avLst/>
              </a:prstGeom>
              <a:blipFill rotWithShape="0">
                <a:blip r:embed="rId7"/>
                <a:stretch>
                  <a:fillRect l="-6809" b="-4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752950" y="2420625"/>
                <a:ext cx="744114" cy="64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950" y="2420625"/>
                <a:ext cx="744114" cy="642612"/>
              </a:xfrm>
              <a:prstGeom prst="rect">
                <a:avLst/>
              </a:prstGeom>
              <a:blipFill rotWithShape="0">
                <a:blip r:embed="rId8"/>
                <a:stretch>
                  <a:fillRect l="-1311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937423" y="955012"/>
                <a:ext cx="1181734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23" y="955012"/>
                <a:ext cx="1181734" cy="646139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682181" y="1709841"/>
                <a:ext cx="1433406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81" y="1709841"/>
                <a:ext cx="1433406" cy="646908"/>
              </a:xfrm>
              <a:prstGeom prst="rect">
                <a:avLst/>
              </a:prstGeom>
              <a:blipFill rotWithShape="0">
                <a:blip r:embed="rId10"/>
                <a:stretch>
                  <a:fillRect l="-6383" b="-4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682181" y="2420625"/>
                <a:ext cx="744114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81" y="2420625"/>
                <a:ext cx="744114" cy="646908"/>
              </a:xfrm>
              <a:prstGeom prst="rect">
                <a:avLst/>
              </a:prstGeom>
              <a:blipFill rotWithShape="0">
                <a:blip r:embed="rId11"/>
                <a:stretch>
                  <a:fillRect l="-12295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6866655" y="955012"/>
                <a:ext cx="118173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655" y="955012"/>
                <a:ext cx="1181734" cy="642676"/>
              </a:xfrm>
              <a:prstGeom prst="rect">
                <a:avLst/>
              </a:prstGeom>
              <a:blipFill rotWithShape="0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6611413" y="1709841"/>
                <a:ext cx="158729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13" y="1709841"/>
                <a:ext cx="1587294" cy="642676"/>
              </a:xfrm>
              <a:prstGeom prst="rect">
                <a:avLst/>
              </a:prstGeom>
              <a:blipFill rotWithShape="0">
                <a:blip r:embed="rId13"/>
                <a:stretch>
                  <a:fillRect l="-615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6611413" y="2420625"/>
                <a:ext cx="744114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13" y="2420625"/>
                <a:ext cx="744114" cy="638445"/>
              </a:xfrm>
              <a:prstGeom prst="rect">
                <a:avLst/>
              </a:prstGeom>
              <a:blipFill rotWithShape="0">
                <a:blip r:embed="rId14"/>
                <a:stretch>
                  <a:fillRect l="-1311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7386998" y="2420625"/>
                <a:ext cx="74411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98" y="2420625"/>
                <a:ext cx="744114" cy="642676"/>
              </a:xfrm>
              <a:prstGeom prst="rect">
                <a:avLst/>
              </a:prstGeom>
              <a:blipFill rotWithShape="0">
                <a:blip r:embed="rId15"/>
                <a:stretch>
                  <a:fillRect l="-13115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9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442518" y="607310"/>
                <a:ext cx="8206181" cy="1638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  春天到了，农民伯伯给果树浇水。上午浇了所有果树的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，下午浇了所有果树的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。这一天共浇了所有果树的几分之几？还有几分之几没浇？</a:t>
                </a:r>
                <a:endParaRPr lang="zh-CN" altLang="en-US" sz="2400" b="1" dirty="0">
                  <a:latin typeface="Times New Roman" pitchFamily="18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8" y="607310"/>
                <a:ext cx="8206181" cy="1638141"/>
              </a:xfrm>
              <a:prstGeom prst="rect">
                <a:avLst/>
              </a:prstGeom>
              <a:blipFill rotWithShape="1">
                <a:blip r:embed="rId2"/>
                <a:stretch>
                  <a:fillRect l="-1189" r="-4829" b="-6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/>
          <p:cNvCxnSpPr/>
          <p:nvPr/>
        </p:nvCxnSpPr>
        <p:spPr>
          <a:xfrm>
            <a:off x="5326693" y="1295400"/>
            <a:ext cx="3028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81025" y="1838325"/>
            <a:ext cx="3028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359494" y="2433828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94" y="2433828"/>
                <a:ext cx="1747841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510581" y="2438371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81" y="2438371"/>
                <a:ext cx="1747841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910756" y="2442914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756" y="2442914"/>
                <a:ext cx="1747841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1442138" y="3145368"/>
                <a:ext cx="1122270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138" y="3145368"/>
                <a:ext cx="1122270" cy="6841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2264041" y="3134385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041" y="3134385"/>
                <a:ext cx="1700542" cy="6841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3408151" y="3145368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51" y="3145368"/>
                <a:ext cx="1700542" cy="6841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"/>
              <p:cNvSpPr txBox="1"/>
              <p:nvPr/>
            </p:nvSpPr>
            <p:spPr>
              <a:xfrm>
                <a:off x="1604569" y="3970023"/>
                <a:ext cx="6682181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答：这一天共浇了所有果树的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，还有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没浇。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569" y="3970023"/>
                <a:ext cx="6682181" cy="680571"/>
              </a:xfrm>
              <a:prstGeom prst="rect">
                <a:avLst/>
              </a:prstGeom>
              <a:blipFill rotWithShape="0">
                <a:blip r:embed="rId9"/>
                <a:stretch>
                  <a:fillRect l="-1369" r="-456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476" y="2408895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9" name="组合 4"/>
          <p:cNvGrpSpPr/>
          <p:nvPr/>
        </p:nvGrpSpPr>
        <p:grpSpPr bwMode="auto">
          <a:xfrm>
            <a:off x="4945659" y="1853924"/>
            <a:ext cx="2582156" cy="1109942"/>
            <a:chOff x="2336777" y="1120480"/>
            <a:chExt cx="2762163" cy="392226"/>
          </a:xfrm>
          <a:noFill/>
        </p:grpSpPr>
        <p:sp>
          <p:nvSpPr>
            <p:cNvPr id="20" name="云形标注 82"/>
            <p:cNvSpPr>
              <a:spLocks noChangeArrowheads="1"/>
            </p:cNvSpPr>
            <p:nvPr/>
          </p:nvSpPr>
          <p:spPr bwMode="auto">
            <a:xfrm>
              <a:off x="2336777" y="1120480"/>
              <a:ext cx="2762163" cy="392226"/>
            </a:xfrm>
            <a:prstGeom prst="cloudCallout">
              <a:avLst>
                <a:gd name="adj1" fmla="val 58869"/>
                <a:gd name="adj2" fmla="val 4411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2563604" y="1162550"/>
              <a:ext cx="2502288" cy="2936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所有果树看作单位“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1042594" y="654935"/>
                <a:ext cx="7063182" cy="105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</a:rPr>
                  <a:t>小芳做数学作业用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小时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</a:rPr>
                  <a:t>，比语文作业少用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</a:rPr>
                  <a:t>小时，小芳做这两项作业一共用了多少时间？</a:t>
                </a: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94" y="654935"/>
                <a:ext cx="7063182" cy="1057982"/>
              </a:xfrm>
              <a:prstGeom prst="rect">
                <a:avLst/>
              </a:prstGeom>
              <a:blipFill rotWithShape="1">
                <a:blip r:embed="rId3"/>
                <a:stretch>
                  <a:fillRect l="-1294" r="-5695" b="-9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"/>
              <p:cNvSpPr txBox="1"/>
              <p:nvPr/>
            </p:nvSpPr>
            <p:spPr>
              <a:xfrm>
                <a:off x="2631622" y="3728691"/>
                <a:ext cx="5744779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：小芳做这两项作业一共用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小时。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22" y="3728691"/>
                <a:ext cx="5744779" cy="684739"/>
              </a:xfrm>
              <a:prstGeom prst="rect">
                <a:avLst/>
              </a:prstGeom>
              <a:blipFill rotWithShape="0">
                <a:blip r:embed="rId4"/>
                <a:stretch>
                  <a:fillRect l="-1699" r="-743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826344" y="2028062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44" y="2028062"/>
                <a:ext cx="1747841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977431" y="2032605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31" y="2032605"/>
                <a:ext cx="1747841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377606" y="2037148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06" y="2037148"/>
                <a:ext cx="1747841" cy="691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"/>
          <p:cNvSpPr txBox="1"/>
          <p:nvPr/>
        </p:nvSpPr>
        <p:spPr>
          <a:xfrm>
            <a:off x="1378055" y="2142964"/>
            <a:ext cx="198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语文作业：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826344" y="2829892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44" y="2829892"/>
                <a:ext cx="1747841" cy="6914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977431" y="2834435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31" y="2834435"/>
                <a:ext cx="1747841" cy="6914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504012" y="2838978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12" y="2838978"/>
                <a:ext cx="1747841" cy="6914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"/>
          <p:cNvSpPr txBox="1"/>
          <p:nvPr/>
        </p:nvSpPr>
        <p:spPr>
          <a:xfrm>
            <a:off x="6223993" y="2179071"/>
            <a:ext cx="115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359629" y="2961696"/>
            <a:ext cx="115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601163" y="2031178"/>
            <a:ext cx="6122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异分母分数相加减，要先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通分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，化成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同分母分数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，再按同分母分数加减法的计算方法进行计算。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37052" y="1901199"/>
            <a:ext cx="6192477" cy="1690820"/>
            <a:chOff x="973592" y="1225588"/>
            <a:chExt cx="7768484" cy="1468892"/>
          </a:xfrm>
        </p:grpSpPr>
        <p:sp>
          <p:nvSpPr>
            <p:cNvPr id="29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7640109" cy="1362093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8436544" y="238894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60405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9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页练习一第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9258" y="757349"/>
            <a:ext cx="530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折纸：异分母分数加减法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681364" y="3763490"/>
            <a:ext cx="4944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异分母分数相加减，要先通分，化成同分母</a:t>
            </a:r>
            <a:r>
              <a:rPr lang="zh-CN" altLang="en-US" b="1" dirty="0" smtClean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分数进行计算。</a:t>
            </a:r>
            <a:endParaRPr lang="zh-CN" altLang="en-US" b="1" dirty="0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59160" y="1568869"/>
            <a:ext cx="3529991" cy="2869488"/>
            <a:chOff x="2580704" y="1572989"/>
            <a:chExt cx="3529991" cy="2869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5175246" y="1572989"/>
                  <a:ext cx="935449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5246" y="1572989"/>
                  <a:ext cx="935449" cy="68416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2803521" y="1572989"/>
                  <a:ext cx="935449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521" y="1572989"/>
                  <a:ext cx="935449" cy="6841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2580704" y="2300217"/>
                  <a:ext cx="1158266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zh-CN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0704" y="2300217"/>
                  <a:ext cx="1158266" cy="68416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895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2588624" y="3053681"/>
                  <a:ext cx="715260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624" y="3053681"/>
                  <a:ext cx="715260" cy="68416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75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2616423" y="3758315"/>
                  <a:ext cx="716863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423" y="3758315"/>
                  <a:ext cx="716863" cy="68416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3675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4952429" y="2300217"/>
                  <a:ext cx="1158266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429" y="2300217"/>
                  <a:ext cx="1158266" cy="68416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421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/>
                <p:cNvSpPr/>
                <p:nvPr/>
              </p:nvSpPr>
              <p:spPr>
                <a:xfrm>
                  <a:off x="4952429" y="2971436"/>
                  <a:ext cx="561372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矩形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429" y="2971436"/>
                  <a:ext cx="561372" cy="6841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391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42E1C19E-4C7D-455B-94E6-C82A99B6397A}"/>
                  </a:ext>
                </a:extLst>
              </p:cNvPr>
              <p:cNvSpPr/>
              <p:nvPr/>
            </p:nvSpPr>
            <p:spPr>
              <a:xfrm>
                <a:off x="810657" y="1553294"/>
                <a:ext cx="1199359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2E1C19E-4C7D-455B-94E6-C82A99B6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7" y="1553294"/>
                <a:ext cx="1199359" cy="9002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6D383E28-EB43-46FD-94F0-5346702D9279}"/>
                  </a:ext>
                </a:extLst>
              </p:cNvPr>
              <p:cNvSpPr/>
              <p:nvPr/>
            </p:nvSpPr>
            <p:spPr>
              <a:xfrm>
                <a:off x="4531632" y="1579658"/>
                <a:ext cx="145039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383E28-EB43-46FD-94F0-5346702D9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32" y="1579658"/>
                <a:ext cx="1450398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B2B82BF6-D40B-43E1-A10F-A4C12368F91E}"/>
                  </a:ext>
                </a:extLst>
              </p:cNvPr>
              <p:cNvSpPr/>
              <p:nvPr/>
            </p:nvSpPr>
            <p:spPr>
              <a:xfrm>
                <a:off x="738969" y="2790099"/>
                <a:ext cx="1534626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B82BF6-D40B-43E1-A10F-A4C12368F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9" y="2790099"/>
                <a:ext cx="1534626" cy="910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038BA724-45FE-4693-AC25-3606E839B363}"/>
                  </a:ext>
                </a:extLst>
              </p:cNvPr>
              <p:cNvSpPr/>
              <p:nvPr/>
            </p:nvSpPr>
            <p:spPr>
              <a:xfrm>
                <a:off x="4531632" y="2795261"/>
                <a:ext cx="155326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38BA724-45FE-4693-AC25-3606E839B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32" y="2795261"/>
                <a:ext cx="1553268" cy="900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852100" y="1576267"/>
                <a:ext cx="1365443" cy="90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00" y="1576267"/>
                <a:ext cx="1365443" cy="904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3113270" y="1567280"/>
                <a:ext cx="821443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70" y="1567280"/>
                <a:ext cx="821443" cy="904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688529" y="1595309"/>
                <a:ext cx="1202958" cy="903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29" y="1595309"/>
                <a:ext cx="1202958" cy="9036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769834" y="1587304"/>
                <a:ext cx="821443" cy="903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34" y="1587304"/>
                <a:ext cx="821443" cy="9036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917584" y="2781077"/>
                <a:ext cx="1365443" cy="909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84" y="2781077"/>
                <a:ext cx="1365443" cy="9090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115340" y="2781077"/>
                <a:ext cx="821443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40" y="2781077"/>
                <a:ext cx="821443" cy="89954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744646" y="2793209"/>
                <a:ext cx="1365443" cy="90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46" y="2793209"/>
                <a:ext cx="1365443" cy="9043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891487" y="2801214"/>
                <a:ext cx="821443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487" y="2801214"/>
                <a:ext cx="821443" cy="9043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7">
            <a:extLst>
              <a:ext uri="{FF2B5EF4-FFF2-40B4-BE49-F238E27FC236}">
                <a16:creationId xmlns="" xmlns:a16="http://schemas.microsoft.com/office/drawing/2014/main" id="{8F326AE4-7576-488B-ADC4-2D94625E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23" y="819097"/>
            <a:ext cx="4104085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计算下列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各式。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圆角矩形标注 40"/>
          <p:cNvSpPr/>
          <p:nvPr/>
        </p:nvSpPr>
        <p:spPr>
          <a:xfrm>
            <a:off x="810657" y="3972638"/>
            <a:ext cx="7555693" cy="697117"/>
          </a:xfrm>
          <a:prstGeom prst="wedgeRoundRectCallout">
            <a:avLst>
              <a:gd name="adj1" fmla="val -49834"/>
              <a:gd name="adj2" fmla="val -28172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同分母的分数相加减，分母不变，分子相加减。</a:t>
            </a: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4696638" y="151498"/>
            <a:ext cx="2894135" cy="2145268"/>
          </a:xfrm>
          <a:prstGeom prst="wedgeRoundRectCallout">
            <a:avLst>
              <a:gd name="adj1" fmla="val 50812"/>
              <a:gd name="adj2" fmla="val 655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把分母不相同的分数化成和原来分数相等，并且分母相同的分数，这个过程叫作通分。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73" y="2179198"/>
            <a:ext cx="1152000" cy="138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xmlns="" id="{F27FAFE4-FC44-4035-AB75-23E463B8FE26}"/>
                  </a:ext>
                </a:extLst>
              </p:cNvPr>
              <p:cNvSpPr txBox="1"/>
              <p:nvPr/>
            </p:nvSpPr>
            <p:spPr bwMode="auto">
              <a:xfrm>
                <a:off x="950680" y="2320315"/>
                <a:ext cx="284708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7FAFE4-FC44-4035-AB75-23E463B8F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680" y="2320315"/>
                <a:ext cx="284708" cy="6709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xmlns="" id="{41BF68CA-40C6-48F6-B6B0-75810F9AA18B}"/>
                  </a:ext>
                </a:extLst>
              </p:cNvPr>
              <p:cNvSpPr txBox="1"/>
              <p:nvPr/>
            </p:nvSpPr>
            <p:spPr bwMode="auto">
              <a:xfrm>
                <a:off x="2170682" y="2359396"/>
                <a:ext cx="284708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BF68CA-40C6-48F6-B6B0-75810F9A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0682" y="2359396"/>
                <a:ext cx="284708" cy="6709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2B821407-0F00-48F0-A5DF-05904FC225FA}"/>
              </a:ext>
            </a:extLst>
          </p:cNvPr>
          <p:cNvSpPr txBox="1"/>
          <p:nvPr/>
        </p:nvSpPr>
        <p:spPr bwMode="auto">
          <a:xfrm>
            <a:off x="1235388" y="2487250"/>
            <a:ext cx="284708" cy="54313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=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xmlns="" id="{86D20B57-5D8F-42EC-BEB6-25100A3CD128}"/>
                  </a:ext>
                </a:extLst>
              </p:cNvPr>
              <p:cNvSpPr txBox="1"/>
              <p:nvPr/>
            </p:nvSpPr>
            <p:spPr bwMode="auto">
              <a:xfrm>
                <a:off x="1451412" y="2343234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D20B57-5D8F-42EC-BEB6-25100A3C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1412" y="2343234"/>
                <a:ext cx="574402" cy="6709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F7786047-37CE-4102-A90E-112C45E843EA}"/>
              </a:ext>
            </a:extLst>
          </p:cNvPr>
          <p:cNvSpPr txBox="1"/>
          <p:nvPr/>
        </p:nvSpPr>
        <p:spPr bwMode="auto">
          <a:xfrm>
            <a:off x="2465655" y="2520177"/>
            <a:ext cx="284708" cy="54313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=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xmlns="" id="{EBCE708E-581B-403F-84DC-7D932A365BBD}"/>
                  </a:ext>
                </a:extLst>
              </p:cNvPr>
              <p:cNvSpPr txBox="1"/>
              <p:nvPr/>
            </p:nvSpPr>
            <p:spPr bwMode="auto">
              <a:xfrm>
                <a:off x="2755349" y="2359396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CE708E-581B-403F-84DC-7D932A365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5349" y="2359396"/>
                <a:ext cx="574402" cy="6709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xmlns="" id="{1E95D2F7-DB88-4A27-BF2F-DC3BEA22C472}"/>
                  </a:ext>
                </a:extLst>
              </p:cNvPr>
              <p:cNvSpPr txBox="1"/>
              <p:nvPr/>
            </p:nvSpPr>
            <p:spPr bwMode="auto">
              <a:xfrm>
                <a:off x="3484826" y="2334633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3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34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34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95D2F7-DB88-4A27-BF2F-DC3BEA22C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4826" y="2334633"/>
                <a:ext cx="574402" cy="6709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xmlns="" id="{5CB89F1D-0368-4506-BF64-4B51B53CA38E}"/>
                  </a:ext>
                </a:extLst>
              </p:cNvPr>
              <p:cNvSpPr txBox="1"/>
              <p:nvPr/>
            </p:nvSpPr>
            <p:spPr bwMode="auto">
              <a:xfrm>
                <a:off x="3813733" y="2327839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B89F1D-0368-4506-BF64-4B51B53CA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3733" y="2327839"/>
                <a:ext cx="574402" cy="6709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xmlns="" id="{7B34D5E6-9246-47AD-BA8A-EC79D0C11A34}"/>
                  </a:ext>
                </a:extLst>
              </p:cNvPr>
              <p:cNvSpPr txBox="1"/>
              <p:nvPr/>
            </p:nvSpPr>
            <p:spPr bwMode="auto">
              <a:xfrm>
                <a:off x="5304769" y="2334633"/>
                <a:ext cx="284708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34D5E6-9246-47AD-BA8A-EC79D0C11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4769" y="2334633"/>
                <a:ext cx="284708" cy="6709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FD92FF98-CAD4-485B-8AE5-39657FFF3E2F}"/>
              </a:ext>
            </a:extLst>
          </p:cNvPr>
          <p:cNvSpPr/>
          <p:nvPr/>
        </p:nvSpPr>
        <p:spPr>
          <a:xfrm>
            <a:off x="4684111" y="2470073"/>
            <a:ext cx="79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所以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xmlns="" id="{3332896F-0091-4746-A442-B7D363B50952}"/>
                  </a:ext>
                </a:extLst>
              </p:cNvPr>
              <p:cNvSpPr txBox="1"/>
              <p:nvPr/>
            </p:nvSpPr>
            <p:spPr bwMode="auto">
              <a:xfrm>
                <a:off x="2054098" y="1373677"/>
                <a:ext cx="500732" cy="93610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32896F-0091-4746-A442-B7D363B50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4098" y="1373677"/>
                <a:ext cx="500732" cy="9361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xmlns="" id="{4F72DAD2-5BD3-4A84-8892-884F89FBCCC6}"/>
                  </a:ext>
                </a:extLst>
              </p:cNvPr>
              <p:cNvSpPr txBox="1"/>
              <p:nvPr/>
            </p:nvSpPr>
            <p:spPr bwMode="auto">
              <a:xfrm>
                <a:off x="2849510" y="1373677"/>
                <a:ext cx="500732" cy="93610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72DAD2-5BD3-4A84-8892-884F89FB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9510" y="1373677"/>
                <a:ext cx="500732" cy="9361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DF185F9C-1B74-4C9A-860D-646F8F8F6410}"/>
              </a:ext>
            </a:extLst>
          </p:cNvPr>
          <p:cNvSpPr/>
          <p:nvPr/>
        </p:nvSpPr>
        <p:spPr>
          <a:xfrm>
            <a:off x="2424574" y="1798988"/>
            <a:ext cx="406079" cy="406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750E0B2-FE2C-4865-B34C-2703AA6686B8}"/>
              </a:ext>
            </a:extLst>
          </p:cNvPr>
          <p:cNvSpPr/>
          <p:nvPr/>
        </p:nvSpPr>
        <p:spPr>
          <a:xfrm>
            <a:off x="2377647" y="1727453"/>
            <a:ext cx="57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xmlns="" id="{5CB89F1D-0368-4506-BF64-4B51B53CA38E}"/>
                  </a:ext>
                </a:extLst>
              </p:cNvPr>
              <p:cNvSpPr txBox="1"/>
              <p:nvPr/>
            </p:nvSpPr>
            <p:spPr bwMode="auto">
              <a:xfrm>
                <a:off x="5589477" y="2363293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B89F1D-0368-4506-BF64-4B51B53CA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9477" y="2363293"/>
                <a:ext cx="574402" cy="67099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7">
            <a:extLst>
              <a:ext uri="{FF2B5EF4-FFF2-40B4-BE49-F238E27FC236}">
                <a16:creationId xmlns="" xmlns:a16="http://schemas.microsoft.com/office/drawing/2014/main" id="{8F326AE4-7576-488B-ADC4-2D94625E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88" y="461513"/>
            <a:ext cx="4104085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 smtClean="0">
                <a:latin typeface="Times New Roman" pitchFamily="18" charset="0"/>
                <a:ea typeface="宋体" pitchFamily="2" charset="-122"/>
              </a:rPr>
              <a:t>比较下面分数的大小。</a:t>
            </a:r>
            <a:endParaRPr lang="zh-CN" altLang="en-US" sz="2800" dirty="0"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5">
                <a:extLst>
                  <a:ext uri="{FF2B5EF4-FFF2-40B4-BE49-F238E27FC236}">
                    <a16:creationId xmlns:a16="http://schemas.microsoft.com/office/drawing/2014/main" xmlns="" id="{F27FAFE4-FC44-4035-AB75-23E463B8FE26}"/>
                  </a:ext>
                </a:extLst>
              </p:cNvPr>
              <p:cNvSpPr txBox="1"/>
              <p:nvPr/>
            </p:nvSpPr>
            <p:spPr bwMode="auto">
              <a:xfrm>
                <a:off x="950680" y="4207570"/>
                <a:ext cx="284708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7FAFE4-FC44-4035-AB75-23E463B8F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680" y="4207570"/>
                <a:ext cx="284708" cy="67099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5">
                <a:extLst>
                  <a:ext uri="{FF2B5EF4-FFF2-40B4-BE49-F238E27FC236}">
                    <a16:creationId xmlns:a16="http://schemas.microsoft.com/office/drawing/2014/main" xmlns="" id="{41BF68CA-40C6-48F6-B6B0-75810F9AA18B}"/>
                  </a:ext>
                </a:extLst>
              </p:cNvPr>
              <p:cNvSpPr txBox="1"/>
              <p:nvPr/>
            </p:nvSpPr>
            <p:spPr bwMode="auto">
              <a:xfrm>
                <a:off x="2170682" y="4246651"/>
                <a:ext cx="284708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3333FF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BF68CA-40C6-48F6-B6B0-75810F9A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0682" y="4246651"/>
                <a:ext cx="284708" cy="67099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bject 5">
            <a:extLst>
              <a:ext uri="{FF2B5EF4-FFF2-40B4-BE49-F238E27FC236}">
                <a16:creationId xmlns:a16="http://schemas.microsoft.com/office/drawing/2014/main" xmlns="" id="{2B821407-0F00-48F0-A5DF-05904FC225FA}"/>
              </a:ext>
            </a:extLst>
          </p:cNvPr>
          <p:cNvSpPr txBox="1"/>
          <p:nvPr/>
        </p:nvSpPr>
        <p:spPr bwMode="auto">
          <a:xfrm>
            <a:off x="1235388" y="4374505"/>
            <a:ext cx="284708" cy="54313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=</a:t>
            </a:r>
            <a:endParaRPr lang="zh-CN" altLang="en-US" sz="2000" b="1" dirty="0">
              <a:solidFill>
                <a:srgbClr val="3333FF"/>
              </a:solidFill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5">
                <a:extLst>
                  <a:ext uri="{FF2B5EF4-FFF2-40B4-BE49-F238E27FC236}">
                    <a16:creationId xmlns:a16="http://schemas.microsoft.com/office/drawing/2014/main" xmlns="" id="{86D20B57-5D8F-42EC-BEB6-25100A3CD128}"/>
                  </a:ext>
                </a:extLst>
              </p:cNvPr>
              <p:cNvSpPr txBox="1"/>
              <p:nvPr/>
            </p:nvSpPr>
            <p:spPr bwMode="auto">
              <a:xfrm>
                <a:off x="1451412" y="4230489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D20B57-5D8F-42EC-BEB6-25100A3C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1412" y="4230489"/>
                <a:ext cx="574402" cy="67099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ject 5">
            <a:extLst>
              <a:ext uri="{FF2B5EF4-FFF2-40B4-BE49-F238E27FC236}">
                <a16:creationId xmlns:a16="http://schemas.microsoft.com/office/drawing/2014/main" xmlns="" id="{F7786047-37CE-4102-A90E-112C45E843EA}"/>
              </a:ext>
            </a:extLst>
          </p:cNvPr>
          <p:cNvSpPr txBox="1"/>
          <p:nvPr/>
        </p:nvSpPr>
        <p:spPr bwMode="auto">
          <a:xfrm>
            <a:off x="2465655" y="4407432"/>
            <a:ext cx="284708" cy="54313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=</a:t>
            </a:r>
            <a:endParaRPr lang="zh-CN" altLang="en-US" sz="2000" b="1" dirty="0">
              <a:solidFill>
                <a:srgbClr val="3333FF"/>
              </a:solidFill>
              <a:latin typeface="Times New Roman" pitchFamily="18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xmlns="" id="{EBCE708E-581B-403F-84DC-7D932A365BBD}"/>
                  </a:ext>
                </a:extLst>
              </p:cNvPr>
              <p:cNvSpPr txBox="1"/>
              <p:nvPr/>
            </p:nvSpPr>
            <p:spPr bwMode="auto">
              <a:xfrm>
                <a:off x="2755349" y="4246651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CE708E-581B-403F-84DC-7D932A365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5349" y="4246651"/>
                <a:ext cx="574402" cy="67099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xmlns="" id="{1E95D2F7-DB88-4A27-BF2F-DC3BEA22C472}"/>
                  </a:ext>
                </a:extLst>
              </p:cNvPr>
              <p:cNvSpPr txBox="1"/>
              <p:nvPr/>
            </p:nvSpPr>
            <p:spPr bwMode="auto">
              <a:xfrm>
                <a:off x="3484826" y="4221888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95D2F7-DB88-4A27-BF2F-DC3BEA22C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4826" y="4221888"/>
                <a:ext cx="574402" cy="67099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5">
                <a:extLst>
                  <a:ext uri="{FF2B5EF4-FFF2-40B4-BE49-F238E27FC236}">
                    <a16:creationId xmlns:a16="http://schemas.microsoft.com/office/drawing/2014/main" xmlns="" id="{5CB89F1D-0368-4506-BF64-4B51B53CA38E}"/>
                  </a:ext>
                </a:extLst>
              </p:cNvPr>
              <p:cNvSpPr txBox="1"/>
              <p:nvPr/>
            </p:nvSpPr>
            <p:spPr bwMode="auto">
              <a:xfrm>
                <a:off x="3813733" y="4215094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B89F1D-0368-4506-BF64-4B51B53CA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3733" y="4215094"/>
                <a:ext cx="574402" cy="670991"/>
              </a:xfrm>
              <a:prstGeom prst="rect">
                <a:avLst/>
              </a:prstGeom>
              <a:blipFill rotWithShape="1">
                <a:blip r:embed="rId18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5">
                <a:extLst>
                  <a:ext uri="{FF2B5EF4-FFF2-40B4-BE49-F238E27FC236}">
                    <a16:creationId xmlns:a16="http://schemas.microsoft.com/office/drawing/2014/main" xmlns="" id="{7B34D5E6-9246-47AD-BA8A-EC79D0C11A34}"/>
                  </a:ext>
                </a:extLst>
              </p:cNvPr>
              <p:cNvSpPr txBox="1"/>
              <p:nvPr/>
            </p:nvSpPr>
            <p:spPr bwMode="auto">
              <a:xfrm>
                <a:off x="5304769" y="4221888"/>
                <a:ext cx="284708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34D5E6-9246-47AD-BA8A-EC79D0C11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4769" y="4221888"/>
                <a:ext cx="284708" cy="67099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FD92FF98-CAD4-485B-8AE5-39657FFF3E2F}"/>
              </a:ext>
            </a:extLst>
          </p:cNvPr>
          <p:cNvSpPr/>
          <p:nvPr/>
        </p:nvSpPr>
        <p:spPr>
          <a:xfrm>
            <a:off x="4684111" y="4357328"/>
            <a:ext cx="79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所以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5">
                <a:extLst>
                  <a:ext uri="{FF2B5EF4-FFF2-40B4-BE49-F238E27FC236}">
                    <a16:creationId xmlns:a16="http://schemas.microsoft.com/office/drawing/2014/main" xmlns="" id="{3332896F-0091-4746-A442-B7D363B50952}"/>
                  </a:ext>
                </a:extLst>
              </p:cNvPr>
              <p:cNvSpPr txBox="1"/>
              <p:nvPr/>
            </p:nvSpPr>
            <p:spPr bwMode="auto">
              <a:xfrm>
                <a:off x="2054098" y="3260932"/>
                <a:ext cx="500732" cy="93610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32896F-0091-4746-A442-B7D363B50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4098" y="3260932"/>
                <a:ext cx="500732" cy="93610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5">
                <a:extLst>
                  <a:ext uri="{FF2B5EF4-FFF2-40B4-BE49-F238E27FC236}">
                    <a16:creationId xmlns:a16="http://schemas.microsoft.com/office/drawing/2014/main" xmlns="" id="{4F72DAD2-5BD3-4A84-8892-884F89FBCCC6}"/>
                  </a:ext>
                </a:extLst>
              </p:cNvPr>
              <p:cNvSpPr txBox="1"/>
              <p:nvPr/>
            </p:nvSpPr>
            <p:spPr bwMode="auto">
              <a:xfrm>
                <a:off x="2849510" y="3260932"/>
                <a:ext cx="500732" cy="93610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72DAD2-5BD3-4A84-8892-884F89FB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9510" y="3260932"/>
                <a:ext cx="500732" cy="93610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DF185F9C-1B74-4C9A-860D-646F8F8F6410}"/>
              </a:ext>
            </a:extLst>
          </p:cNvPr>
          <p:cNvSpPr/>
          <p:nvPr/>
        </p:nvSpPr>
        <p:spPr>
          <a:xfrm>
            <a:off x="2424574" y="3686243"/>
            <a:ext cx="406079" cy="406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8750E0B2-FE2C-4865-B34C-2703AA6686B8}"/>
              </a:ext>
            </a:extLst>
          </p:cNvPr>
          <p:cNvSpPr/>
          <p:nvPr/>
        </p:nvSpPr>
        <p:spPr>
          <a:xfrm>
            <a:off x="2340069" y="3614708"/>
            <a:ext cx="57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xmlns="" id="{5CB89F1D-0368-4506-BF64-4B51B53CA38E}"/>
                  </a:ext>
                </a:extLst>
              </p:cNvPr>
              <p:cNvSpPr txBox="1"/>
              <p:nvPr/>
            </p:nvSpPr>
            <p:spPr bwMode="auto">
              <a:xfrm>
                <a:off x="5589477" y="4250548"/>
                <a:ext cx="574402" cy="67099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3333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B89F1D-0368-4506-BF64-4B51B53CA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9477" y="4250548"/>
                <a:ext cx="574402" cy="67099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0" grpId="0"/>
      <p:bldP spid="24" grpId="0"/>
      <p:bldP spid="25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144402" y="3878718"/>
            <a:ext cx="6424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他俩一共用了这张纸的几分之几？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1009" y="1474532"/>
            <a:ext cx="7056169" cy="2135337"/>
            <a:chOff x="1224384" y="988757"/>
            <a:chExt cx="7056169" cy="2135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224384" y="1125985"/>
                  <a:ext cx="2328441" cy="1214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我折小船用了这张纸的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CN" altLang="en-US" sz="28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4384" y="1125985"/>
                  <a:ext cx="2328441" cy="12142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5236" t="-5000" r="-5497" b="-2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42" r="99479">
                          <a14:foregroundMark x1="32292" y1="46918" x2="34115" y2="56849"/>
                          <a14:foregroundMark x1="35156" y1="45205" x2="37500" y2="52740"/>
                          <a14:foregroundMark x1="22917" y1="12329" x2="23958" y2="18493"/>
                          <a14:foregroundMark x1="24740" y1="10616" x2="22396" y2="21575"/>
                          <a14:foregroundMark x1="29167" y1="3425" x2="35677" y2="130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2825" y="1394834"/>
              <a:ext cx="2274096" cy="17292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952112" y="1045221"/>
                  <a:ext cx="2328441" cy="1214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我折小鸟用了这张纸的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zh-CN" altLang="en-US" sz="28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2112" y="1045221"/>
                  <a:ext cx="2328441" cy="12142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497" t="-5025" r="-5236" b="-30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圆角矩形标注 28"/>
            <p:cNvSpPr/>
            <p:nvPr/>
          </p:nvSpPr>
          <p:spPr>
            <a:xfrm>
              <a:off x="1224384" y="1068331"/>
              <a:ext cx="2328441" cy="1327173"/>
            </a:xfrm>
            <a:prstGeom prst="wedgeRoundRectCallout">
              <a:avLst>
                <a:gd name="adj1" fmla="val 64867"/>
                <a:gd name="adj2" fmla="val 24402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标注 29"/>
            <p:cNvSpPr/>
            <p:nvPr/>
          </p:nvSpPr>
          <p:spPr>
            <a:xfrm>
              <a:off x="5952112" y="988757"/>
              <a:ext cx="2328441" cy="1327173"/>
            </a:xfrm>
            <a:prstGeom prst="wedgeRoundRectCallout">
              <a:avLst>
                <a:gd name="adj1" fmla="val -64809"/>
                <a:gd name="adj2" fmla="val 30861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3143250" y="401354"/>
            <a:ext cx="3099762" cy="578882"/>
          </a:xfrm>
          <a:prstGeom prst="wedgeRoundRectCallout">
            <a:avLst>
              <a:gd name="adj1" fmla="val -62440"/>
              <a:gd name="adj2" fmla="val 412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首先要理解题意。</a:t>
            </a:r>
            <a:endParaRPr lang="zh-CN" altLang="en-US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46023"/>
              </p:ext>
            </p:extLst>
          </p:nvPr>
        </p:nvGraphicFramePr>
        <p:xfrm>
          <a:off x="819149" y="1644650"/>
          <a:ext cx="7581901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/>
                <a:gridCol w="2349500"/>
                <a:gridCol w="2882901"/>
              </a:tblGrid>
              <a:tr h="4707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条件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问题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分析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2286">
                <a:tc>
                  <a:txBody>
                    <a:bodyPr/>
                    <a:lstStyle/>
                    <a:p>
                      <a:pPr algn="ctr"/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"/>
              <p:cNvSpPr txBox="1">
                <a:spLocks noChangeArrowheads="1"/>
              </p:cNvSpPr>
              <p:nvPr/>
            </p:nvSpPr>
            <p:spPr bwMode="auto">
              <a:xfrm>
                <a:off x="888865" y="2268985"/>
                <a:ext cx="2254385" cy="163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  笑笑用了这张纸的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，淘气用</a:t>
                </a:r>
                <a:r>
                  <a:rPr lang="zh-CN" altLang="en-US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了这张纸的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b="1" dirty="0"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865" y="2268985"/>
                <a:ext cx="2254385" cy="1638141"/>
              </a:xfrm>
              <a:prstGeom prst="rect">
                <a:avLst/>
              </a:prstGeom>
              <a:blipFill rotWithShape="0">
                <a:blip r:embed="rId2"/>
                <a:stretch>
                  <a:fillRect l="-4324" t="-4089" r="-1351" b="-1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384415" y="2487890"/>
            <a:ext cx="2254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ea typeface="楷体" panose="02010609060101010101" pitchFamily="49" charset="-122"/>
                <a:cs typeface="Times New Roman" panose="02020603050405020304" pitchFamily="18" charset="0"/>
              </a:rPr>
              <a:t>他俩一共用了这张纸的几分之几？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"/>
              <p:cNvSpPr txBox="1">
                <a:spLocks noChangeArrowheads="1"/>
              </p:cNvSpPr>
              <p:nvPr/>
            </p:nvSpPr>
            <p:spPr bwMode="auto">
              <a:xfrm>
                <a:off x="5638800" y="2268985"/>
                <a:ext cx="2657475" cy="163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就是求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的和是多少，用加法计算，列式为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b="1" dirty="0"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2268985"/>
                <a:ext cx="2657475" cy="1638141"/>
              </a:xfrm>
              <a:prstGeom prst="rect">
                <a:avLst/>
              </a:prstGeom>
              <a:blipFill rotWithShape="0">
                <a:blip r:embed="rId3"/>
                <a:stretch>
                  <a:fillRect l="-3440" r="-13991" b="-26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0205" y="136287"/>
            <a:ext cx="1152000" cy="13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26718" y="346115"/>
                <a:ext cx="1265924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718" y="346115"/>
                <a:ext cx="1265924" cy="778483"/>
              </a:xfrm>
              <a:prstGeom prst="rect">
                <a:avLst/>
              </a:prstGeom>
              <a:blipFill rotWithShape="0">
                <a:blip r:embed="rId2"/>
                <a:stretch>
                  <a:fillRect r="-9135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795743" y="1496960"/>
            <a:ext cx="1266693" cy="523221"/>
            <a:chOff x="634463" y="1871731"/>
            <a:chExt cx="1266693" cy="523221"/>
          </a:xfrm>
          <a:solidFill>
            <a:srgbClr val="F95647"/>
          </a:solidFill>
        </p:grpSpPr>
        <p:sp>
          <p:nvSpPr>
            <p:cNvPr id="15" name="圆角矩形 12">
              <a:extLst>
                <a:ext uri="{FF2B5EF4-FFF2-40B4-BE49-F238E27FC236}">
                  <a16:creationId xmlns="" xmlns:a16="http://schemas.microsoft.com/office/drawing/2014/main" id="{574F0900-9FA4-49DB-8E4E-0F3407250FE7}"/>
                </a:ext>
              </a:extLst>
            </p:cNvPr>
            <p:cNvSpPr/>
            <p:nvPr/>
          </p:nvSpPr>
          <p:spPr>
            <a:xfrm>
              <a:off x="634463" y="1871732"/>
              <a:ext cx="1266693" cy="523220"/>
            </a:xfrm>
            <a:prstGeom prst="roundRect">
              <a:avLst>
                <a:gd name="adj" fmla="val 0"/>
              </a:avLst>
            </a:prstGeom>
            <a:grpFill/>
            <a:ln w="412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34463" y="1871731"/>
              <a:ext cx="1266693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方法一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062436" y="1547654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通过画图直观得出结论。</a:t>
            </a:r>
            <a:endParaRPr lang="zh-CN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6599105" y="2525547"/>
            <a:ext cx="466399" cy="455798"/>
          </a:xfrm>
          <a:prstGeom prst="rect">
            <a:avLst/>
          </a:prstGeom>
          <a:pattFill prst="pct6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54320" y="2469180"/>
            <a:ext cx="945542" cy="941294"/>
            <a:chOff x="2896441" y="2129118"/>
            <a:chExt cx="945542" cy="941294"/>
          </a:xfrm>
        </p:grpSpPr>
        <p:sp>
          <p:nvSpPr>
            <p:cNvPr id="29" name="矩形 28"/>
            <p:cNvSpPr/>
            <p:nvPr/>
          </p:nvSpPr>
          <p:spPr>
            <a:xfrm>
              <a:off x="2896441" y="2609851"/>
              <a:ext cx="466399" cy="455798"/>
            </a:xfrm>
            <a:prstGeom prst="rect">
              <a:avLst/>
            </a:prstGeom>
            <a:pattFill prst="pct6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900689" y="2129118"/>
              <a:ext cx="941294" cy="941294"/>
              <a:chOff x="2900689" y="2129118"/>
              <a:chExt cx="941294" cy="94129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900689" y="2129118"/>
                <a:ext cx="941294" cy="941294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/>
              <p:cNvCxnSpPr>
                <a:endCxn id="31" idx="3"/>
              </p:cNvCxnSpPr>
              <p:nvPr/>
            </p:nvCxnSpPr>
            <p:spPr>
              <a:xfrm>
                <a:off x="2900689" y="2599765"/>
                <a:ext cx="94129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31" idx="0"/>
              </p:cNvCxnSpPr>
              <p:nvPr/>
            </p:nvCxnSpPr>
            <p:spPr>
              <a:xfrm flipH="1">
                <a:off x="3367088" y="2129118"/>
                <a:ext cx="4248" cy="936531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/>
          <p:cNvGrpSpPr/>
          <p:nvPr/>
        </p:nvGrpSpPr>
        <p:grpSpPr>
          <a:xfrm>
            <a:off x="1720338" y="2459784"/>
            <a:ext cx="941294" cy="941294"/>
            <a:chOff x="744071" y="2129118"/>
            <a:chExt cx="941294" cy="941294"/>
          </a:xfrm>
        </p:grpSpPr>
        <p:sp>
          <p:nvSpPr>
            <p:cNvPr id="35" name="矩形 34"/>
            <p:cNvSpPr/>
            <p:nvPr/>
          </p:nvSpPr>
          <p:spPr>
            <a:xfrm>
              <a:off x="744071" y="2609851"/>
              <a:ext cx="941294" cy="455798"/>
            </a:xfrm>
            <a:prstGeom prst="rect">
              <a:avLst/>
            </a:prstGeom>
            <a:pattFill prst="pct60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44071" y="2129118"/>
              <a:ext cx="941294" cy="941294"/>
              <a:chOff x="744071" y="2129118"/>
              <a:chExt cx="941294" cy="94129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44071" y="2129118"/>
                <a:ext cx="941294" cy="941294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连接符 37"/>
              <p:cNvCxnSpPr>
                <a:stCxn id="37" idx="1"/>
              </p:cNvCxnSpPr>
              <p:nvPr/>
            </p:nvCxnSpPr>
            <p:spPr>
              <a:xfrm>
                <a:off x="744071" y="2599765"/>
                <a:ext cx="941294" cy="0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1654970" y="3506120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CN" sz="2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70" y="3506120"/>
                <a:ext cx="633507" cy="7343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010337" y="3460397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CN" sz="2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337" y="3460397"/>
                <a:ext cx="633507" cy="7343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9"/>
          <p:cNvSpPr>
            <a:spLocks noChangeArrowheads="1"/>
          </p:cNvSpPr>
          <p:nvPr/>
        </p:nvSpPr>
        <p:spPr bwMode="auto">
          <a:xfrm>
            <a:off x="3045787" y="2514340"/>
            <a:ext cx="583146" cy="85478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zh-CN" sz="44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endParaRPr lang="zh-CN" altLang="en-US" sz="44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>
            <a:stCxn id="37" idx="0"/>
            <a:endCxn id="37" idx="2"/>
          </p:cNvCxnSpPr>
          <p:nvPr/>
        </p:nvCxnSpPr>
        <p:spPr>
          <a:xfrm>
            <a:off x="2190985" y="2459784"/>
            <a:ext cx="0" cy="9412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2033716" y="3548985"/>
                <a:ext cx="1083951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(</m:t>
                      </m:r>
                      <m:box>
                        <m:box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16" y="3548985"/>
                <a:ext cx="1083951" cy="7343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8" t="42906" r="1443" b="42939"/>
          <a:stretch/>
        </p:blipFill>
        <p:spPr>
          <a:xfrm>
            <a:off x="5244908" y="2577961"/>
            <a:ext cx="936000" cy="72754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6594534" y="2514340"/>
            <a:ext cx="941294" cy="946057"/>
            <a:chOff x="2014819" y="3674727"/>
            <a:chExt cx="941294" cy="946057"/>
          </a:xfrm>
        </p:grpSpPr>
        <p:grpSp>
          <p:nvGrpSpPr>
            <p:cNvPr id="46" name="组合 45"/>
            <p:cNvGrpSpPr/>
            <p:nvPr/>
          </p:nvGrpSpPr>
          <p:grpSpPr>
            <a:xfrm>
              <a:off x="2014819" y="3679490"/>
              <a:ext cx="941294" cy="941294"/>
              <a:chOff x="744071" y="2129118"/>
              <a:chExt cx="941294" cy="941294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744071" y="2609851"/>
                <a:ext cx="941294" cy="455798"/>
              </a:xfrm>
              <a:prstGeom prst="rect">
                <a:avLst/>
              </a:prstGeom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744071" y="2129118"/>
                <a:ext cx="941294" cy="941294"/>
                <a:chOff x="744071" y="2129118"/>
                <a:chExt cx="941294" cy="941294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744071" y="2129118"/>
                  <a:ext cx="941294" cy="941294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1" name="直接连接符 50"/>
                <p:cNvCxnSpPr>
                  <a:stCxn id="50" idx="1"/>
                </p:cNvCxnSpPr>
                <p:nvPr/>
              </p:nvCxnSpPr>
              <p:spPr>
                <a:xfrm>
                  <a:off x="744071" y="2599765"/>
                  <a:ext cx="94129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7" name="直接连接符 46"/>
            <p:cNvCxnSpPr/>
            <p:nvPr/>
          </p:nvCxnSpPr>
          <p:spPr>
            <a:xfrm>
              <a:off x="2483085" y="3674727"/>
              <a:ext cx="0" cy="941294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/>
              <p:cNvSpPr txBox="1"/>
              <p:nvPr/>
            </p:nvSpPr>
            <p:spPr>
              <a:xfrm>
                <a:off x="6748750" y="3548985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750" y="3548985"/>
                <a:ext cx="633507" cy="7343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/>
              <p:cNvSpPr txBox="1"/>
              <p:nvPr/>
            </p:nvSpPr>
            <p:spPr>
              <a:xfrm>
                <a:off x="4330918" y="385422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18" y="385422"/>
                <a:ext cx="633507" cy="7343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 animBg="1"/>
      <p:bldP spid="39" grpId="0"/>
      <p:bldP spid="40" grpId="0"/>
      <p:bldP spid="41" grpId="0"/>
      <p:bldP spid="43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26718" y="346115"/>
                <a:ext cx="1265924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718" y="346115"/>
                <a:ext cx="1265924" cy="778483"/>
              </a:xfrm>
              <a:prstGeom prst="rect">
                <a:avLst/>
              </a:prstGeom>
              <a:blipFill rotWithShape="0">
                <a:blip r:embed="rId2"/>
                <a:stretch>
                  <a:fillRect r="-9135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/>
              <p:cNvSpPr txBox="1"/>
              <p:nvPr/>
            </p:nvSpPr>
            <p:spPr>
              <a:xfrm>
                <a:off x="4330918" y="385422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18" y="385422"/>
                <a:ext cx="633507" cy="7343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/>
          <p:cNvGrpSpPr/>
          <p:nvPr/>
        </p:nvGrpSpPr>
        <p:grpSpPr>
          <a:xfrm>
            <a:off x="822437" y="1261432"/>
            <a:ext cx="1266693" cy="523221"/>
            <a:chOff x="634463" y="1871731"/>
            <a:chExt cx="1266693" cy="523221"/>
          </a:xfrm>
          <a:solidFill>
            <a:srgbClr val="F95647"/>
          </a:solidFill>
        </p:grpSpPr>
        <p:sp>
          <p:nvSpPr>
            <p:cNvPr id="58" name="圆角矩形 12">
              <a:extLst>
                <a:ext uri="{FF2B5EF4-FFF2-40B4-BE49-F238E27FC236}">
                  <a16:creationId xmlns="" xmlns:a16="http://schemas.microsoft.com/office/drawing/2014/main" id="{574F0900-9FA4-49DB-8E4E-0F3407250FE7}"/>
                </a:ext>
              </a:extLst>
            </p:cNvPr>
            <p:cNvSpPr/>
            <p:nvPr/>
          </p:nvSpPr>
          <p:spPr>
            <a:xfrm>
              <a:off x="634463" y="1871732"/>
              <a:ext cx="1266693" cy="523220"/>
            </a:xfrm>
            <a:prstGeom prst="roundRect">
              <a:avLst>
                <a:gd name="adj" fmla="val 0"/>
              </a:avLst>
            </a:prstGeom>
            <a:grpFill/>
            <a:ln w="412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34463" y="1871731"/>
              <a:ext cx="1266693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方法二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2176119" y="1324562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利用通分计算。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869326" y="2029068"/>
                <a:ext cx="1401346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8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800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800" dirty="0">
                    <a:solidFill>
                      <a:srgbClr val="0066FF"/>
                    </a:solidFill>
                  </a:rPr>
                  <a:t> </a:t>
                </a:r>
                <a:endPara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26" y="2029068"/>
                <a:ext cx="1401346" cy="734304"/>
              </a:xfrm>
              <a:prstGeom prst="rect">
                <a:avLst/>
              </a:prstGeom>
              <a:blipFill rotWithShape="1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/>
              <p:cNvSpPr txBox="1"/>
              <p:nvPr/>
            </p:nvSpPr>
            <p:spPr>
              <a:xfrm>
                <a:off x="566787" y="2739852"/>
                <a:ext cx="1696298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8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800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800" dirty="0">
                    <a:solidFill>
                      <a:srgbClr val="0066FF"/>
                    </a:solidFill>
                  </a:rPr>
                  <a:t> </a:t>
                </a:r>
                <a:endPara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7" y="2739852"/>
                <a:ext cx="1696298" cy="734304"/>
              </a:xfrm>
              <a:prstGeom prst="rect">
                <a:avLst/>
              </a:prstGeom>
              <a:blipFill rotWithShape="1">
                <a:blip r:embed="rId10"/>
                <a:stretch>
                  <a:fillRect l="-7554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566787" y="3450636"/>
                <a:ext cx="838691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8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7" y="3450636"/>
                <a:ext cx="838691" cy="734304"/>
              </a:xfrm>
              <a:prstGeom prst="rect">
                <a:avLst/>
              </a:prstGeom>
              <a:blipFill rotWithShape="1">
                <a:blip r:embed="rId11"/>
                <a:stretch>
                  <a:fillRect l="-15217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: 圆角 52"/>
          <p:cNvSpPr/>
          <p:nvPr/>
        </p:nvSpPr>
        <p:spPr>
          <a:xfrm>
            <a:off x="986391" y="2464435"/>
            <a:ext cx="271462" cy="27384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: 圆角 80"/>
          <p:cNvSpPr/>
          <p:nvPr/>
        </p:nvSpPr>
        <p:spPr>
          <a:xfrm>
            <a:off x="1755767" y="2464435"/>
            <a:ext cx="271462" cy="27384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4" t="44096" r="1068" b="44491"/>
          <a:stretch>
            <a:fillRect/>
          </a:stretch>
        </p:blipFill>
        <p:spPr>
          <a:xfrm>
            <a:off x="2130211" y="2284804"/>
            <a:ext cx="612000" cy="387364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2659979" y="2249585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spc="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20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/>
              <p:cNvSpPr txBox="1"/>
              <p:nvPr/>
            </p:nvSpPr>
            <p:spPr>
              <a:xfrm>
                <a:off x="2301379" y="4184940"/>
                <a:ext cx="4873450" cy="688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6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答：他俩一共用了这张纸的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6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6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6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79" y="4184940"/>
                <a:ext cx="4873450" cy="688458"/>
              </a:xfrm>
              <a:prstGeom prst="rect">
                <a:avLst/>
              </a:prstGeom>
              <a:blipFill rotWithShape="0">
                <a:blip r:embed="rId18"/>
                <a:stretch>
                  <a:fillRect l="-2253" r="-1377"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图片 55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4599" y="1872493"/>
            <a:ext cx="1116000" cy="10698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37386" y="1899995"/>
            <a:ext cx="3780000" cy="836461"/>
            <a:chOff x="3631230" y="2345150"/>
            <a:chExt cx="3780000" cy="836461"/>
          </a:xfrm>
        </p:grpSpPr>
        <p:sp>
          <p:nvSpPr>
            <p:cNvPr id="2" name="圆角矩形标注 1"/>
            <p:cNvSpPr/>
            <p:nvPr/>
          </p:nvSpPr>
          <p:spPr>
            <a:xfrm>
              <a:off x="3631230" y="2345150"/>
              <a:ext cx="3780000" cy="836461"/>
            </a:xfrm>
            <a:prstGeom prst="wedgeRoundRectCallout">
              <a:avLst>
                <a:gd name="adj1" fmla="val 55671"/>
                <a:gd name="adj2" fmla="val 260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31230" y="2409437"/>
              <a:ext cx="37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Times New Roman" pitchFamily="18" charset="0"/>
                  <a:ea typeface="楷体" pitchFamily="49" charset="-122"/>
                </a:rPr>
                <a:t>我会计算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同分母分数的加法</a:t>
              </a:r>
              <a:r>
                <a:rPr lang="zh-CN" altLang="en-US" sz="2000" b="1" dirty="0" smtClean="0">
                  <a:latin typeface="Times New Roman" pitchFamily="18" charset="0"/>
                  <a:ea typeface="楷体" pitchFamily="49" charset="-122"/>
                </a:rPr>
                <a:t>，如果能把分母变成相同的就好了。</a:t>
              </a:r>
              <a:endParaRPr lang="zh-CN" altLang="en-US" sz="2000" b="1" dirty="0">
                <a:latin typeface="Times New Roman" pitchFamily="18" charset="0"/>
                <a:ea typeface="楷体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08" y="3118186"/>
            <a:ext cx="756000" cy="107273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181702" y="3024241"/>
            <a:ext cx="4536001" cy="836461"/>
            <a:chOff x="3631229" y="2345150"/>
            <a:chExt cx="3678097" cy="836461"/>
          </a:xfrm>
        </p:grpSpPr>
        <p:sp>
          <p:nvSpPr>
            <p:cNvPr id="27" name="圆角矩形标注 26"/>
            <p:cNvSpPr/>
            <p:nvPr/>
          </p:nvSpPr>
          <p:spPr>
            <a:xfrm>
              <a:off x="3631230" y="2345150"/>
              <a:ext cx="3678096" cy="836461"/>
            </a:xfrm>
            <a:prstGeom prst="wedgeRoundRectCallout">
              <a:avLst>
                <a:gd name="adj1" fmla="val -54594"/>
                <a:gd name="adj2" fmla="val 4378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31229" y="2409437"/>
              <a:ext cx="3678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通分</a:t>
              </a:r>
              <a:r>
                <a:rPr lang="zh-CN" altLang="en-US" sz="2000" b="1" dirty="0">
                  <a:latin typeface="Times New Roman" pitchFamily="18" charset="0"/>
                  <a:ea typeface="楷体" pitchFamily="49" charset="-122"/>
                </a:rPr>
                <a:t>可以</a:t>
              </a:r>
              <a:r>
                <a:rPr lang="zh-CN" altLang="en-US" sz="2000" b="1" dirty="0" smtClean="0">
                  <a:latin typeface="Times New Roman" pitchFamily="18" charset="0"/>
                  <a:ea typeface="楷体" pitchFamily="49" charset="-122"/>
                </a:rPr>
                <a:t>把两个不同分母的分数化为和原来分数相等，并且分母相同的分数。</a:t>
              </a:r>
              <a:endParaRPr lang="zh-CN" altLang="en-US" sz="2000" b="1" dirty="0">
                <a:latin typeface="Times New Roman" pitchFamily="18" charset="0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0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0" grpId="0"/>
      <p:bldP spid="61" grpId="0"/>
      <p:bldP spid="62" grpId="0"/>
      <p:bldP spid="63" grpId="0"/>
      <p:bldP spid="64" grpId="0" animBg="1"/>
      <p:bldP spid="65" grpId="0" animBg="1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955110" y="611268"/>
            <a:ext cx="7379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</a:rPr>
              <a:t>分母不同的分数相加减怎样计算？算一算，说一说。</a:t>
            </a:r>
          </a:p>
        </p:txBody>
      </p:sp>
      <p:sp>
        <p:nvSpPr>
          <p:cNvPr id="33" name="椭圆 32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156400" y="2316825"/>
                <a:ext cx="935449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0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00" y="2316825"/>
                <a:ext cx="935449" cy="6841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157134" y="1330030"/>
                <a:ext cx="935449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0" baseline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34" y="1330030"/>
                <a:ext cx="935449" cy="6841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1890053" y="3072950"/>
            <a:ext cx="5235213" cy="1757724"/>
            <a:chOff x="2471642" y="3016372"/>
            <a:chExt cx="5235213" cy="1757724"/>
          </a:xfrm>
        </p:grpSpPr>
        <p:grpSp>
          <p:nvGrpSpPr>
            <p:cNvPr id="5" name="组合 4"/>
            <p:cNvGrpSpPr/>
            <p:nvPr/>
          </p:nvGrpSpPr>
          <p:grpSpPr>
            <a:xfrm>
              <a:off x="3812321" y="3016372"/>
              <a:ext cx="3894534" cy="1612940"/>
              <a:chOff x="1115616" y="1707654"/>
              <a:chExt cx="3894534" cy="1612940"/>
            </a:xfrm>
          </p:grpSpPr>
          <p:pic>
            <p:nvPicPr>
              <p:cNvPr id="18" name="图片 17" descr="11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115616" y="1707654"/>
                <a:ext cx="3894534" cy="1612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圆角矩形 1"/>
              <p:cNvSpPr/>
              <p:nvPr/>
            </p:nvSpPr>
            <p:spPr>
              <a:xfrm>
                <a:off x="1764751" y="2156830"/>
                <a:ext cx="2817907" cy="936000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1840952" y="2120303"/>
                <a:ext cx="2741706" cy="101566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先通分，将分母不同的分数化成分母相同的分数，就可以相加减了。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2" y="3478096"/>
              <a:ext cx="1351943" cy="1296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60255" y="1325328"/>
                <a:ext cx="1185517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0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55" y="1325328"/>
                <a:ext cx="1185517" cy="684162"/>
              </a:xfrm>
              <a:prstGeom prst="rect">
                <a:avLst/>
              </a:prstGeom>
              <a:blipFill rotWithShape="1">
                <a:blip r:embed="rId6"/>
                <a:stretch>
                  <a:fillRect l="-7732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071287" y="1310963"/>
                <a:ext cx="742511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87" y="1310963"/>
                <a:ext cx="742511" cy="684162"/>
              </a:xfrm>
              <a:prstGeom prst="rect">
                <a:avLst/>
              </a:prstGeom>
              <a:blipFill rotWithShape="1">
                <a:blip r:embed="rId7"/>
                <a:stretch>
                  <a:fillRect l="-13115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733708" y="1310963"/>
                <a:ext cx="742511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</a:rPr>
                  <a:t>=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08" y="1310963"/>
                <a:ext cx="742511" cy="684162"/>
              </a:xfrm>
              <a:prstGeom prst="rect">
                <a:avLst/>
              </a:prstGeom>
              <a:blipFill rotWithShape="1">
                <a:blip r:embed="rId8"/>
                <a:stretch>
                  <a:fillRect l="-1322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3060000" y="2296956"/>
                <a:ext cx="1185517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2296956"/>
                <a:ext cx="1185517" cy="684162"/>
              </a:xfrm>
              <a:prstGeom prst="rect">
                <a:avLst/>
              </a:prstGeom>
              <a:blipFill rotWithShape="1">
                <a:blip r:embed="rId9"/>
                <a:stretch>
                  <a:fillRect l="-824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100463" y="2258491"/>
                <a:ext cx="588623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63" y="2258491"/>
                <a:ext cx="588623" cy="684162"/>
              </a:xfrm>
              <a:prstGeom prst="rect">
                <a:avLst/>
              </a:prstGeom>
              <a:blipFill rotWithShape="1">
                <a:blip r:embed="rId10"/>
                <a:stretch>
                  <a:fillRect l="-16667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27" grpId="0"/>
      <p:bldP spid="28" grpId="0"/>
      <p:bldP spid="31" grpId="0"/>
      <p:bldP spid="35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955111" y="611268"/>
            <a:ext cx="729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</a:rPr>
              <a:t>分母不同的分数相加减怎样计算？算一算，说一说。</a:t>
            </a:r>
          </a:p>
        </p:txBody>
      </p:sp>
      <p:sp>
        <p:nvSpPr>
          <p:cNvPr id="33" name="椭圆 32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325815" y="2594359"/>
            <a:ext cx="3456000" cy="1548000"/>
            <a:chOff x="4820782" y="2805106"/>
            <a:chExt cx="3456000" cy="1548000"/>
          </a:xfrm>
        </p:grpSpPr>
        <p:pic>
          <p:nvPicPr>
            <p:cNvPr id="19" name="图片 18" descr="12.pn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6"/>
            <a:stretch>
              <a:fillRect/>
            </a:stretch>
          </p:blipFill>
          <p:spPr bwMode="auto">
            <a:xfrm>
              <a:off x="4820782" y="2805106"/>
              <a:ext cx="3456000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4980665" y="3292992"/>
              <a:ext cx="2943616" cy="830997"/>
              <a:chOff x="4980665" y="3292992"/>
              <a:chExt cx="2943616" cy="830997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5010150" y="3292992"/>
                <a:ext cx="2747760" cy="774379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Text Box 3"/>
              <p:cNvSpPr txBox="1">
                <a:spLocks noChangeArrowheads="1"/>
              </p:cNvSpPr>
              <p:nvPr/>
            </p:nvSpPr>
            <p:spPr bwMode="auto">
              <a:xfrm>
                <a:off x="4980665" y="3292992"/>
                <a:ext cx="2943616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你能画图解释上面两题的计算过程吗？</a:t>
                </a:r>
                <a:endPara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73" y="3176554"/>
            <a:ext cx="1296000" cy="1588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97309" y="3709937"/>
                <a:ext cx="935449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0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09" y="3709937"/>
                <a:ext cx="935449" cy="6841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297310" y="1330030"/>
                <a:ext cx="935449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0" baseline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10" y="1330030"/>
                <a:ext cx="935449" cy="6848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25800"/>
              </p:ext>
            </p:extLst>
          </p:nvPr>
        </p:nvGraphicFramePr>
        <p:xfrm>
          <a:off x="2782565" y="3519105"/>
          <a:ext cx="1352712" cy="108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13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3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07314"/>
              </p:ext>
            </p:extLst>
          </p:nvPr>
        </p:nvGraphicFramePr>
        <p:xfrm>
          <a:off x="2779344" y="1195762"/>
          <a:ext cx="864096" cy="82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963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45603"/>
              </p:ext>
            </p:extLst>
          </p:nvPr>
        </p:nvGraphicFramePr>
        <p:xfrm>
          <a:off x="2791025" y="2117277"/>
          <a:ext cx="864096" cy="82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右大括号 25"/>
          <p:cNvSpPr/>
          <p:nvPr/>
        </p:nvSpPr>
        <p:spPr>
          <a:xfrm>
            <a:off x="4979063" y="1397197"/>
            <a:ext cx="216024" cy="1440160"/>
          </a:xfrm>
          <a:prstGeom prst="rightBrace">
            <a:avLst>
              <a:gd name="adj1" fmla="val 24932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44507"/>
              </p:ext>
            </p:extLst>
          </p:nvPr>
        </p:nvGraphicFramePr>
        <p:xfrm>
          <a:off x="4003480" y="1184562"/>
          <a:ext cx="864096" cy="82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直接箭头连接符 27"/>
          <p:cNvCxnSpPr/>
          <p:nvPr/>
        </p:nvCxnSpPr>
        <p:spPr>
          <a:xfrm>
            <a:off x="3652591" y="1615862"/>
            <a:ext cx="288032" cy="0"/>
          </a:xfrm>
          <a:prstGeom prst="straightConnector1">
            <a:avLst/>
          </a:prstGeom>
          <a:ln w="317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47852"/>
              </p:ext>
            </p:extLst>
          </p:nvPr>
        </p:nvGraphicFramePr>
        <p:xfrm>
          <a:off x="5575640" y="1548509"/>
          <a:ext cx="864096" cy="82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65756"/>
              </p:ext>
            </p:extLst>
          </p:nvPr>
        </p:nvGraphicFramePr>
        <p:xfrm>
          <a:off x="6511744" y="1548509"/>
          <a:ext cx="864096" cy="82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10370"/>
              </p:ext>
            </p:extLst>
          </p:nvPr>
        </p:nvGraphicFramePr>
        <p:xfrm>
          <a:off x="2782565" y="3519105"/>
          <a:ext cx="1352712" cy="108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13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3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72454"/>
              </p:ext>
            </p:extLst>
          </p:nvPr>
        </p:nvGraphicFramePr>
        <p:xfrm>
          <a:off x="2782565" y="3519106"/>
          <a:ext cx="1352712" cy="10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27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44843"/>
              </p:ext>
            </p:extLst>
          </p:nvPr>
        </p:nvGraphicFramePr>
        <p:xfrm>
          <a:off x="2782565" y="3519105"/>
          <a:ext cx="1352712" cy="108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13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3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6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6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6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1349</Words>
  <Application>Microsoft Office PowerPoint</Application>
  <PresentationFormat>全屏显示(16:9)</PresentationFormat>
  <Paragraphs>166</Paragraphs>
  <Slides>18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690</cp:revision>
  <dcterms:created xsi:type="dcterms:W3CDTF">2019-09-02T08:53:00Z</dcterms:created>
  <dcterms:modified xsi:type="dcterms:W3CDTF">2024-02-04T08:57:57Z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