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4" r:id="rId3"/>
    <p:sldId id="316" r:id="rId4"/>
    <p:sldId id="265" r:id="rId5"/>
    <p:sldId id="296" r:id="rId6"/>
    <p:sldId id="297" r:id="rId7"/>
    <p:sldId id="298" r:id="rId8"/>
    <p:sldId id="318" r:id="rId9"/>
    <p:sldId id="317" r:id="rId10"/>
    <p:sldId id="271" r:id="rId11"/>
    <p:sldId id="278" r:id="rId12"/>
    <p:sldId id="279" r:id="rId13"/>
    <p:sldId id="280" r:id="rId14"/>
    <p:sldId id="299" r:id="rId15"/>
    <p:sldId id="300" r:id="rId16"/>
    <p:sldId id="272" r:id="rId17"/>
    <p:sldId id="273" r:id="rId18"/>
    <p:sldId id="274" r:id="rId19"/>
    <p:sldId id="276" r:id="rId20"/>
    <p:sldId id="277" r:id="rId21"/>
    <p:sldId id="301" r:id="rId22"/>
    <p:sldId id="302" r:id="rId23"/>
    <p:sldId id="306" r:id="rId24"/>
    <p:sldId id="261" r:id="rId25"/>
    <p:sldId id="282" r:id="rId26"/>
    <p:sldId id="262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8" userDrawn="1">
          <p15:clr>
            <a:srgbClr val="A4A3A4"/>
          </p15:clr>
        </p15:guide>
        <p15:guide id="2" pos="2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 autoAdjust="0"/>
  </p:normalViewPr>
  <p:slideViewPr>
    <p:cSldViewPr snapToGrid="0" showGuides="1">
      <p:cViewPr>
        <p:scale>
          <a:sx n="110" d="100"/>
          <a:sy n="110" d="100"/>
        </p:scale>
        <p:origin x="-1092" y="-774"/>
      </p:cViewPr>
      <p:guideLst>
        <p:guide orient="horz" pos="1688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43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71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版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  <a:endParaRPr lang="zh-CN" altLang="en-US" sz="1600" b="1" spc="3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  <a:ln>
            <a:noFill/>
          </a:ln>
        </p:spPr>
      </p:pic>
      <p:cxnSp>
        <p:nvCxnSpPr>
          <p:cNvPr id="11" name="直接连接符 10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5" name="文本框 28"/>
          <p:cNvSpPr txBox="1"/>
          <p:nvPr userDrawn="1"/>
        </p:nvSpPr>
        <p:spPr>
          <a:xfrm>
            <a:off x="3831294" y="-12670"/>
            <a:ext cx="1582827" cy="4914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6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</a:t>
            </a:r>
            <a:r>
              <a:rPr lang="zh-CN" altLang="en-US" sz="2600" b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训练</a:t>
            </a:r>
          </a:p>
        </p:txBody>
      </p:sp>
      <p:cxnSp>
        <p:nvCxnSpPr>
          <p:cNvPr id="16" name="直接连接符 15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整体回顾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知识梳理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巩固应用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  <a:endParaRPr lang="zh-CN" altLang="en-US" sz="2800" b="1" dirty="0">
              <a:solidFill>
                <a:srgbClr val="70AD47">
                  <a:lumMod val="75000"/>
                </a:srgb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" Type="http://schemas.openxmlformats.org/officeDocument/2006/relationships/tags" Target="../tags/tag114.xml"/><Relationship Id="rId21" Type="http://schemas.openxmlformats.org/officeDocument/2006/relationships/tags" Target="../tags/tag132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slideLayout" Target="../slideLayouts/slideLayout3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slide" Target="slide4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63.xml"/><Relationship Id="rId9" Type="http://schemas.openxmlformats.org/officeDocument/2006/relationships/tags" Target="../tags/tag16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26.png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image" Target="../media/image28.png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slideLayout" Target="../slideLayouts/slideLayout9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slide" Target="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14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hyperlink" Target="&#36229;&#38142;&#25509;/&#38271;&#26041;&#24418;&#26059;&#36716;&#25104;&#22278;&#26609;.mp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hyperlink" Target="&#36229;&#38142;&#25509;/&#38271;&#26041;&#24418;&#26059;&#36716;&#25104;&#22278;&#26609;.mp4" TargetMode="External"/><Relationship Id="rId5" Type="http://schemas.openxmlformats.org/officeDocument/2006/relationships/tags" Target="../tags/tag52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tags" Target="../tags/tag5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image" Target="../media/image15.png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87.xml"/><Relationship Id="rId7" Type="http://schemas.openxmlformats.org/officeDocument/2006/relationships/image" Target="../media/image16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9.xml"/><Relationship Id="rId10" Type="http://schemas.openxmlformats.org/officeDocument/2006/relationships/image" Target="../media/image19.png"/><Relationship Id="rId4" Type="http://schemas.openxmlformats.org/officeDocument/2006/relationships/tags" Target="../tags/tag88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92.xml"/><Relationship Id="rId7" Type="http://schemas.openxmlformats.org/officeDocument/2006/relationships/image" Target="../media/image16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200840" y="1468336"/>
            <a:ext cx="6721641" cy="80708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整理与复习</a:t>
            </a:r>
          </a:p>
        </p:txBody>
      </p:sp>
      <p:sp>
        <p:nvSpPr>
          <p:cNvPr id="3" name="TextBox 13"/>
          <p:cNvSpPr txBox="1"/>
          <p:nvPr>
            <p:custDataLst>
              <p:tags r:id="rId2"/>
            </p:custDataLst>
          </p:nvPr>
        </p:nvSpPr>
        <p:spPr>
          <a:xfrm>
            <a:off x="2159213" y="3020793"/>
            <a:ext cx="4819973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第</a:t>
            </a:r>
            <a:r>
              <a:rPr lang="en-US" altLang="zh-CN" sz="3200" b="1" spc="3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3200" b="1" spc="300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  <a:sym typeface="+mn-ea"/>
              </a:rPr>
              <a:t>课时 </a:t>
            </a:r>
            <a:r>
              <a:rPr lang="zh-CN" altLang="en-US" sz="32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与复习（</a:t>
            </a:r>
            <a:r>
              <a:rPr lang="en-US" altLang="zh-CN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zh-CN" altLang="en-US" sz="32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642464" y="235679"/>
            <a:ext cx="5666105" cy="429260"/>
            <a:chOff x="5206712" y="544377"/>
            <a:chExt cx="5666105" cy="429260"/>
          </a:xfrm>
        </p:grpSpPr>
        <p:sp>
          <p:nvSpPr>
            <p:cNvPr id="10" name="文本框 5"/>
            <p:cNvSpPr txBox="1"/>
            <p:nvPr/>
          </p:nvSpPr>
          <p:spPr>
            <a:xfrm>
              <a:off x="5465157" y="666932"/>
              <a:ext cx="540766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～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54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页巩固应用第</a:t>
              </a:r>
              <a:r>
                <a:rPr 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5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、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7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、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  <a:sym typeface="+mn-ea"/>
                </a:rPr>
                <a:t>～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16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1" name="图片 10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 rot="21084060" flipH="1">
              <a:off x="5206712" y="544377"/>
              <a:ext cx="412750" cy="412750"/>
            </a:xfrm>
            <a:prstGeom prst="rect">
              <a:avLst/>
            </a:prstGeom>
          </p:spPr>
        </p:pic>
      </p:grpSp>
      <p:sp>
        <p:nvSpPr>
          <p:cNvPr id="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8954" y="939577"/>
            <a:ext cx="4184403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宋体" panose="02010600030101010101" pitchFamily="2" charset="-122"/>
              </a:rPr>
              <a:t>.</a:t>
            </a:r>
            <a:r>
              <a:rPr lang="zh-CN" altLang="en-US" sz="2800" b="1" dirty="0">
                <a:latin typeface="宋体" panose="02010600030101010101" pitchFamily="2" charset="-122"/>
              </a:rPr>
              <a:t>填上适当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的单位</a:t>
            </a:r>
            <a:r>
              <a:rPr lang="zh-CN" altLang="en-US" sz="28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29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80845" y="1661160"/>
            <a:ext cx="6701155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一个鞋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盒的体积约是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</a:p>
          <a:p>
            <a:pPr eaLnBrk="1" hangingPunct="1">
              <a:lnSpc>
                <a:spcPct val="120000"/>
              </a:lnSpc>
            </a:pP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一个水杯的容积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约是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）</a:t>
            </a:r>
          </a:p>
        </p:txBody>
      </p:sp>
      <p:sp>
        <p:nvSpPr>
          <p:cNvPr id="30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0845" y="3294380"/>
            <a:ext cx="5935980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一间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教室的体积约是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180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）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cs typeface="Times New Roman" panose="02020603050405020304" pitchFamily="18" charset="0"/>
              </a:rPr>
              <a:t>一本</a:t>
            </a:r>
            <a:r>
              <a:rPr lang="zh-CN" altLang="en-US" sz="2400" b="1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字典的体积约是</a:t>
            </a:r>
            <a:r>
              <a:rPr lang="en-US" altLang="zh-CN" sz="2400" b="1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600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  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1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35144" y="1660566"/>
            <a:ext cx="900608" cy="5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</a:p>
        </p:txBody>
      </p:sp>
      <p:sp>
        <p:nvSpPr>
          <p:cNvPr id="32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54322" y="2494367"/>
            <a:ext cx="900608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987934" y="3246987"/>
            <a:ext cx="900608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</a:t>
            </a:r>
          </a:p>
        </p:txBody>
      </p:sp>
      <p:sp>
        <p:nvSpPr>
          <p:cNvPr id="34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54322" y="4171113"/>
            <a:ext cx="900608" cy="50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579825" y="770372"/>
            <a:ext cx="7984349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.</a:t>
            </a:r>
            <a:r>
              <a:rPr 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计算下面各图形的表面积和体积。</a:t>
            </a:r>
            <a:r>
              <a:rPr lang="en-US" altLang="zh-CN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单位</a:t>
            </a:r>
            <a:r>
              <a:rPr lang="zh-CN" altLang="en-US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8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标题 1"/>
          <p:cNvSpPr>
            <a:spLocks noGrp="1" noChangeArrowheads="1"/>
          </p:cNvSpPr>
          <p:nvPr/>
        </p:nvSpPr>
        <p:spPr bwMode="auto">
          <a:xfrm>
            <a:off x="638810" y="2861945"/>
            <a:ext cx="4866005" cy="161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表面积：</a:t>
            </a:r>
          </a:p>
          <a:p>
            <a:pPr eaLnBrk="0" hangingPunct="0"/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6+4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8+6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2=208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6+10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5+6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2=280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6=486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²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780" y="1264285"/>
            <a:ext cx="5552440" cy="1541780"/>
          </a:xfrm>
          <a:prstGeom prst="rect">
            <a:avLst/>
          </a:prstGeom>
        </p:spPr>
      </p:pic>
      <p:sp>
        <p:nvSpPr>
          <p:cNvPr id="5" name="标题 1"/>
          <p:cNvSpPr>
            <a:spLocks noGrp="1" noChangeArrowheads="1"/>
          </p:cNvSpPr>
          <p:nvPr/>
        </p:nvSpPr>
        <p:spPr bwMode="auto">
          <a:xfrm>
            <a:off x="5617845" y="2861945"/>
            <a:ext cx="2955290" cy="1612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体积：</a:t>
            </a:r>
          </a:p>
          <a:p>
            <a:pPr eaLnBrk="0" hangingPunct="0"/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8=192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5=300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³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</a:p>
          <a:p>
            <a:pPr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</a:t>
            </a:r>
            <a:r>
              <a:rPr 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9=729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³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allAtOnce" bldLvl="0"/>
      <p:bldP spid="5" grpId="0" uiExpand="1" build="allAtOnce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579916" y="2161893"/>
            <a:ext cx="734481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求泳池的表面积，就是求五个面面积的和。</a:t>
            </a:r>
          </a:p>
        </p:txBody>
      </p:sp>
      <p:sp>
        <p:nvSpPr>
          <p:cNvPr id="16" name="标题 1"/>
          <p:cNvSpPr>
            <a:spLocks noGrp="1" noChangeArrowheads="1"/>
          </p:cNvSpPr>
          <p:nvPr/>
        </p:nvSpPr>
        <p:spPr bwMode="auto">
          <a:xfrm>
            <a:off x="1605915" y="3773805"/>
            <a:ext cx="5132070" cy="646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一共需要贴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1625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平方米的瓷砖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7" name="标题 1"/>
          <p:cNvSpPr>
            <a:spLocks noGrp="1" noChangeArrowheads="1"/>
          </p:cNvSpPr>
          <p:nvPr/>
        </p:nvSpPr>
        <p:spPr bwMode="auto">
          <a:xfrm>
            <a:off x="1323340" y="2622550"/>
            <a:ext cx="5535295" cy="11512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25+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2.5+25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=1250+375</a:t>
            </a:r>
          </a:p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=1625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平方米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579755" y="770255"/>
            <a:ext cx="61582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游泳中心新建了一个长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50m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、宽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25m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、深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2.5m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的游泳池。现要在泳池四周和底面都贴上瓷砖，一共需要贴多少平方米的瓷砖？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635115" y="770255"/>
            <a:ext cx="1920240" cy="1429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 noChangeArrowheads="1"/>
          </p:cNvSpPr>
          <p:nvPr/>
        </p:nvSpPr>
        <p:spPr bwMode="auto">
          <a:xfrm>
            <a:off x="2849880" y="3526155"/>
            <a:ext cx="5102225" cy="6330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填满沙坑需要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立方米的沙子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17" name="标题 1"/>
          <p:cNvSpPr>
            <a:spLocks noGrp="1" noChangeArrowheads="1"/>
          </p:cNvSpPr>
          <p:nvPr/>
        </p:nvSpPr>
        <p:spPr bwMode="auto">
          <a:xfrm>
            <a:off x="1976120" y="2611755"/>
            <a:ext cx="4172585" cy="750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0.5=10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立方米）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29943" y="1991360"/>
            <a:ext cx="45174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此题就是求沙坑的体积。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v=sh</a:t>
            </a: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79825" y="770372"/>
            <a:ext cx="7984349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一个长方体沙坑，长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、宽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2.5m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、深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0.5m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，填满沙坑需要多少沙子？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11265" y="1407160"/>
            <a:ext cx="2066925" cy="162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utoUpdateAnimBg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 noChangeArrowheads="1"/>
          </p:cNvSpPr>
          <p:nvPr/>
        </p:nvSpPr>
        <p:spPr bwMode="auto">
          <a:xfrm>
            <a:off x="1679892" y="4247515"/>
            <a:ext cx="6706870" cy="454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体积是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立方厘米。</a:t>
            </a:r>
          </a:p>
        </p:txBody>
      </p:sp>
      <p:sp>
        <p:nvSpPr>
          <p:cNvPr id="17" name="标题 1"/>
          <p:cNvSpPr>
            <a:spLocks noGrp="1" noChangeArrowheads="1"/>
          </p:cNvSpPr>
          <p:nvPr/>
        </p:nvSpPr>
        <p:spPr bwMode="auto">
          <a:xfrm>
            <a:off x="752283" y="3241675"/>
            <a:ext cx="7485943" cy="505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）（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8+12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10+8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2=592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579755" y="575945"/>
            <a:ext cx="823150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下面是一个长方体盒子的展开图。</a:t>
            </a: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单位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cm</a:t>
            </a:r>
            <a:r>
              <a:rPr lang="en-US" altLang="zh-CN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)</a:t>
            </a:r>
            <a:endParaRPr lang="en-US" altLang="zh-CN" sz="2400" b="1" dirty="0" smtClean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935" y="1085850"/>
            <a:ext cx="2367915" cy="1537335"/>
          </a:xfrm>
          <a:prstGeom prst="rect">
            <a:avLst/>
          </a:prstGeom>
        </p:spPr>
      </p:pic>
      <p:sp>
        <p:nvSpPr>
          <p:cNvPr id="5" name="标题 1"/>
          <p:cNvSpPr>
            <a:spLocks noGrp="1" noChangeArrowheads="1"/>
          </p:cNvSpPr>
          <p:nvPr/>
        </p:nvSpPr>
        <p:spPr bwMode="auto">
          <a:xfrm>
            <a:off x="840105" y="2680335"/>
            <a:ext cx="5804535" cy="513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长宽高分别是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6" name="标题 1"/>
          <p:cNvSpPr>
            <a:spLocks noGrp="1" noChangeArrowheads="1"/>
          </p:cNvSpPr>
          <p:nvPr/>
        </p:nvSpPr>
        <p:spPr bwMode="auto">
          <a:xfrm>
            <a:off x="752283" y="3866515"/>
            <a:ext cx="5157590" cy="38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10=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960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（立方厘米）</a:t>
            </a:r>
          </a:p>
        </p:txBody>
      </p:sp>
      <p:sp>
        <p:nvSpPr>
          <p:cNvPr id="8" name="矩形 3"/>
          <p:cNvSpPr>
            <a:spLocks noChangeArrowheads="1"/>
          </p:cNvSpPr>
          <p:nvPr/>
        </p:nvSpPr>
        <p:spPr bwMode="auto">
          <a:xfrm>
            <a:off x="2929255" y="1320165"/>
            <a:ext cx="56883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长方体盒子的表面积是多少平方厘米？</a:t>
            </a:r>
          </a:p>
          <a:p>
            <a:pPr eaLnBrk="1" hangingPunct="1"/>
            <a:endParaRPr lang="en-US" altLang="zh-CN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长方体的体积是多少立方厘米？</a:t>
            </a:r>
          </a:p>
        </p:txBody>
      </p:sp>
      <p:sp>
        <p:nvSpPr>
          <p:cNvPr id="9" name="标题 1"/>
          <p:cNvSpPr>
            <a:spLocks noGrp="1" noChangeArrowheads="1"/>
          </p:cNvSpPr>
          <p:nvPr/>
        </p:nvSpPr>
        <p:spPr bwMode="auto">
          <a:xfrm>
            <a:off x="1679892" y="3494405"/>
            <a:ext cx="6706870" cy="454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表面积是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592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平方厘米。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1"/>
      <p:bldP spid="5" grpId="0"/>
      <p:bldP spid="6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>
            <a:spLocks noGrp="1" noChangeArrowheads="1"/>
          </p:cNvSpPr>
          <p:nvPr/>
        </p:nvSpPr>
        <p:spPr bwMode="auto">
          <a:xfrm>
            <a:off x="2432685" y="4265295"/>
            <a:ext cx="5380990" cy="498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答：</a:t>
            </a:r>
            <a:r>
              <a:rPr 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至少需要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734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平方厘米的塑料纸。</a:t>
            </a:r>
          </a:p>
        </p:txBody>
      </p:sp>
      <p:sp>
        <p:nvSpPr>
          <p:cNvPr id="17" name="标题 1"/>
          <p:cNvSpPr>
            <a:spLocks noGrp="1" noChangeArrowheads="1"/>
          </p:cNvSpPr>
          <p:nvPr/>
        </p:nvSpPr>
        <p:spPr bwMode="auto">
          <a:xfrm>
            <a:off x="2040890" y="3134360"/>
            <a:ext cx="5146040" cy="998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0" hangingPunct="0"/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6+25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7+6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=367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  <a:p>
            <a:pPr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=734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（平方厘米）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95910" y="1427480"/>
            <a:ext cx="6028055" cy="1198880"/>
          </a:xfrm>
          <a:prstGeom prst="rect">
            <a:avLst/>
          </a:prstGeom>
          <a:noFill/>
          <a:ln>
            <a:solidFill>
              <a:srgbClr val="92D05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包纸如图摆放，是一个长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5=25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厘米，宽为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2=6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厘米，高为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厘米的长方体，求出表面积即可。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3"/>
          <p:cNvSpPr>
            <a:spLocks noChangeArrowheads="1"/>
          </p:cNvSpPr>
          <p:nvPr/>
        </p:nvSpPr>
        <p:spPr bwMode="auto">
          <a:xfrm>
            <a:off x="369570" y="597535"/>
            <a:ext cx="8498205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如图所示，用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张</a:t>
            </a:r>
            <a:r>
              <a:rPr 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塑料纸将这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包纸巾包起来，至少需要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多大面积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的塑料纸？（单位：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pic>
        <p:nvPicPr>
          <p:cNvPr id="3" name="图片 2" descr="未命名_副本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47460" y="1084580"/>
            <a:ext cx="2254885" cy="14871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84935" y="2673985"/>
            <a:ext cx="56692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5=25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（厘米）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        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2=6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（厘米）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ldLvl="0" autoUpdateAnimBg="0"/>
      <p:bldP spid="14" grpId="0" bldLvl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5430" y="528320"/>
            <a:ext cx="8717915" cy="6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正方体的棱长之和是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36cm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，它的体积是多少？</a:t>
            </a:r>
          </a:p>
        </p:txBody>
      </p:sp>
      <p:sp>
        <p:nvSpPr>
          <p:cNvPr id="18" name="立方体 17"/>
          <p:cNvSpPr/>
          <p:nvPr>
            <p:custDataLst>
              <p:tags r:id="rId2"/>
            </p:custDataLst>
          </p:nvPr>
        </p:nvSpPr>
        <p:spPr>
          <a:xfrm>
            <a:off x="5628005" y="2237740"/>
            <a:ext cx="1741805" cy="174180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15616" y="1419622"/>
            <a:ext cx="612068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正方体共有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条棱，每条棱都是一样长的。</a:t>
            </a:r>
          </a:p>
        </p:txBody>
      </p:sp>
      <p:sp>
        <p:nvSpPr>
          <p:cNvPr id="20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75740" y="1995805"/>
            <a:ext cx="2864485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36÷12=3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1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75740" y="2398395"/>
            <a:ext cx="2440305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= a³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 3×3×3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 27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31640" y="3692403"/>
            <a:ext cx="352839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答：它的体积是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0038" y="428470"/>
            <a:ext cx="8573135" cy="186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用体积是</a:t>
            </a: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zh-CN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³的小正方体摆成体积是</a:t>
            </a: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24cm</a:t>
            </a:r>
            <a:r>
              <a:rPr lang="zh-CN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³的长方体，可以一排摆（　）个，摆（　</a:t>
            </a:r>
            <a:r>
              <a:rPr lang="en-US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3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）排，摆（　）层。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7902" y="2262386"/>
            <a:ext cx="8038544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长方体的体积是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24cm³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，说明一共使用了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个小正方体。</a:t>
            </a:r>
          </a:p>
        </p:txBody>
      </p:sp>
      <p:sp>
        <p:nvSpPr>
          <p:cNvPr id="41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1720" y="3062476"/>
            <a:ext cx="3024336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24cm³=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2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51720" y="3710548"/>
            <a:ext cx="3024336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 = 4×3×2</a:t>
            </a:r>
          </a:p>
        </p:txBody>
      </p:sp>
      <p:sp>
        <p:nvSpPr>
          <p:cNvPr id="43" name="立方体 42"/>
          <p:cNvSpPr/>
          <p:nvPr>
            <p:custDataLst>
              <p:tags r:id="rId5"/>
            </p:custDataLst>
          </p:nvPr>
        </p:nvSpPr>
        <p:spPr>
          <a:xfrm>
            <a:off x="7019701" y="3347849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立方体 43"/>
          <p:cNvSpPr/>
          <p:nvPr>
            <p:custDataLst>
              <p:tags r:id="rId6"/>
            </p:custDataLst>
          </p:nvPr>
        </p:nvSpPr>
        <p:spPr>
          <a:xfrm>
            <a:off x="7282333" y="3347849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立方体 44"/>
          <p:cNvSpPr/>
          <p:nvPr>
            <p:custDataLst>
              <p:tags r:id="rId7"/>
            </p:custDataLst>
          </p:nvPr>
        </p:nvSpPr>
        <p:spPr>
          <a:xfrm>
            <a:off x="7548135" y="3347849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立方体 45"/>
          <p:cNvSpPr/>
          <p:nvPr>
            <p:custDataLst>
              <p:tags r:id="rId8"/>
            </p:custDataLst>
          </p:nvPr>
        </p:nvSpPr>
        <p:spPr>
          <a:xfrm>
            <a:off x="7811789" y="3347849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立方体 48"/>
          <p:cNvSpPr/>
          <p:nvPr>
            <p:custDataLst>
              <p:tags r:id="rId9"/>
            </p:custDataLst>
          </p:nvPr>
        </p:nvSpPr>
        <p:spPr>
          <a:xfrm>
            <a:off x="6931019" y="3437087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立方体 49"/>
          <p:cNvSpPr/>
          <p:nvPr>
            <p:custDataLst>
              <p:tags r:id="rId10"/>
            </p:custDataLst>
          </p:nvPr>
        </p:nvSpPr>
        <p:spPr>
          <a:xfrm>
            <a:off x="7193651" y="3437087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立方体 50"/>
          <p:cNvSpPr/>
          <p:nvPr>
            <p:custDataLst>
              <p:tags r:id="rId11"/>
            </p:custDataLst>
          </p:nvPr>
        </p:nvSpPr>
        <p:spPr>
          <a:xfrm>
            <a:off x="7459453" y="3437087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立方体 51"/>
          <p:cNvSpPr/>
          <p:nvPr>
            <p:custDataLst>
              <p:tags r:id="rId12"/>
            </p:custDataLst>
          </p:nvPr>
        </p:nvSpPr>
        <p:spPr>
          <a:xfrm>
            <a:off x="7723107" y="3437087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立方体 52"/>
          <p:cNvSpPr/>
          <p:nvPr>
            <p:custDataLst>
              <p:tags r:id="rId13"/>
            </p:custDataLst>
          </p:nvPr>
        </p:nvSpPr>
        <p:spPr>
          <a:xfrm>
            <a:off x="6845904" y="3521678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立方体 53"/>
          <p:cNvSpPr/>
          <p:nvPr>
            <p:custDataLst>
              <p:tags r:id="rId14"/>
            </p:custDataLst>
          </p:nvPr>
        </p:nvSpPr>
        <p:spPr>
          <a:xfrm>
            <a:off x="7108536" y="3521678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立方体 54"/>
          <p:cNvSpPr/>
          <p:nvPr>
            <p:custDataLst>
              <p:tags r:id="rId15"/>
            </p:custDataLst>
          </p:nvPr>
        </p:nvSpPr>
        <p:spPr>
          <a:xfrm>
            <a:off x="7374338" y="3521678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立方体 55"/>
          <p:cNvSpPr/>
          <p:nvPr>
            <p:custDataLst>
              <p:tags r:id="rId16"/>
            </p:custDataLst>
          </p:nvPr>
        </p:nvSpPr>
        <p:spPr>
          <a:xfrm>
            <a:off x="7637992" y="3521678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立方体 68"/>
          <p:cNvSpPr/>
          <p:nvPr>
            <p:custDataLst>
              <p:tags r:id="rId17"/>
            </p:custDataLst>
          </p:nvPr>
        </p:nvSpPr>
        <p:spPr>
          <a:xfrm>
            <a:off x="7020272" y="3075806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立方体 69"/>
          <p:cNvSpPr/>
          <p:nvPr>
            <p:custDataLst>
              <p:tags r:id="rId18"/>
            </p:custDataLst>
          </p:nvPr>
        </p:nvSpPr>
        <p:spPr>
          <a:xfrm>
            <a:off x="7282904" y="3075806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立方体 70"/>
          <p:cNvSpPr/>
          <p:nvPr>
            <p:custDataLst>
              <p:tags r:id="rId19"/>
            </p:custDataLst>
          </p:nvPr>
        </p:nvSpPr>
        <p:spPr>
          <a:xfrm>
            <a:off x="7548706" y="3075806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立方体 71"/>
          <p:cNvSpPr/>
          <p:nvPr>
            <p:custDataLst>
              <p:tags r:id="rId20"/>
            </p:custDataLst>
          </p:nvPr>
        </p:nvSpPr>
        <p:spPr>
          <a:xfrm>
            <a:off x="7812360" y="3075806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立方体 72"/>
          <p:cNvSpPr/>
          <p:nvPr>
            <p:custDataLst>
              <p:tags r:id="rId21"/>
            </p:custDataLst>
          </p:nvPr>
        </p:nvSpPr>
        <p:spPr>
          <a:xfrm>
            <a:off x="6931590" y="3165044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立方体 73"/>
          <p:cNvSpPr/>
          <p:nvPr>
            <p:custDataLst>
              <p:tags r:id="rId22"/>
            </p:custDataLst>
          </p:nvPr>
        </p:nvSpPr>
        <p:spPr>
          <a:xfrm>
            <a:off x="7194222" y="3165044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立方体 74"/>
          <p:cNvSpPr/>
          <p:nvPr>
            <p:custDataLst>
              <p:tags r:id="rId23"/>
            </p:custDataLst>
          </p:nvPr>
        </p:nvSpPr>
        <p:spPr>
          <a:xfrm>
            <a:off x="7460024" y="3165044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立方体 75"/>
          <p:cNvSpPr/>
          <p:nvPr>
            <p:custDataLst>
              <p:tags r:id="rId24"/>
            </p:custDataLst>
          </p:nvPr>
        </p:nvSpPr>
        <p:spPr>
          <a:xfrm>
            <a:off x="7723678" y="3165044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立方体 76"/>
          <p:cNvSpPr/>
          <p:nvPr>
            <p:custDataLst>
              <p:tags r:id="rId25"/>
            </p:custDataLst>
          </p:nvPr>
        </p:nvSpPr>
        <p:spPr>
          <a:xfrm>
            <a:off x="6846475" y="3249635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立方体 77"/>
          <p:cNvSpPr/>
          <p:nvPr>
            <p:custDataLst>
              <p:tags r:id="rId26"/>
            </p:custDataLst>
          </p:nvPr>
        </p:nvSpPr>
        <p:spPr>
          <a:xfrm>
            <a:off x="7109107" y="3249635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立方体 78"/>
          <p:cNvSpPr/>
          <p:nvPr>
            <p:custDataLst>
              <p:tags r:id="rId27"/>
            </p:custDataLst>
          </p:nvPr>
        </p:nvSpPr>
        <p:spPr>
          <a:xfrm>
            <a:off x="7374909" y="3249635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立方体 79"/>
          <p:cNvSpPr/>
          <p:nvPr>
            <p:custDataLst>
              <p:tags r:id="rId28"/>
            </p:custDataLst>
          </p:nvPr>
        </p:nvSpPr>
        <p:spPr>
          <a:xfrm>
            <a:off x="7638563" y="3249635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TextBox 1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461575" y="970685"/>
            <a:ext cx="432048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2" name="TextBox 1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948264" y="1056167"/>
            <a:ext cx="432048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3" name="TextBox 1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202829" y="1575466"/>
            <a:ext cx="432048" cy="54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1" grpId="0"/>
      <p:bldP spid="42" grpId="0"/>
      <p:bldP spid="43" grpId="0" bldLvl="0" animBg="1"/>
      <p:bldP spid="44" grpId="0" bldLvl="0" animBg="1"/>
      <p:bldP spid="45" grpId="0" bldLvl="0" animBg="1"/>
      <p:bldP spid="46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 bldLvl="0" animBg="1"/>
      <p:bldP spid="79" grpId="0" bldLvl="0" animBg="1"/>
      <p:bldP spid="80" grpId="0" bldLvl="0" animBg="1"/>
      <p:bldP spid="81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623982"/>
            <a:ext cx="8208912" cy="384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合适的答案。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棱长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的正方体的表面积和体积比较（　　　）。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、一样大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、体积大　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、无法比较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相邻两个体积单位的进率是（　　）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pt-BR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³表示（　　）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pt-BR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a+a+a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pt-BR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pt-BR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pt-BR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一个长方体水箱，求这个水箱能装水多少升，是求它的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容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、表面积　　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</a:t>
            </a:r>
            <a:r>
              <a:rPr lang="zh-CN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积</a:t>
            </a:r>
          </a:p>
        </p:txBody>
      </p:sp>
      <p:sp>
        <p:nvSpPr>
          <p:cNvPr id="19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455127" y="980847"/>
            <a:ext cx="504056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0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87595" y="1735455"/>
            <a:ext cx="504190" cy="50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1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82701" y="2475419"/>
            <a:ext cx="504056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9592" y="3532559"/>
            <a:ext cx="504056" cy="496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95580" y="1520190"/>
            <a:ext cx="8593455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长方体的高一定，底面积越大，体积越大。（　　）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两个表面积相等的长方体，它们的体积也一定相等。（　　）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冰箱的容积就是冰箱的体积。（　　）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正方体的棱长扩大到原来的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倍，体积就扩大到原来的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倍。（　）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体积单位之间的进率都是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CN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。（　　）</a:t>
            </a:r>
          </a:p>
        </p:txBody>
      </p:sp>
      <p:sp>
        <p:nvSpPr>
          <p:cNvPr id="33" name="矩形 32"/>
          <p:cNvSpPr/>
          <p:nvPr>
            <p:custDataLst>
              <p:tags r:id="rId2"/>
            </p:custDataLst>
          </p:nvPr>
        </p:nvSpPr>
        <p:spPr>
          <a:xfrm>
            <a:off x="554092" y="792892"/>
            <a:ext cx="411543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判断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下面的说法对吗？</a:t>
            </a:r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5904656" y="144096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>
            <p:custDataLst>
              <p:tags r:id="rId4"/>
            </p:custDataLst>
          </p:nvPr>
        </p:nvSpPr>
        <p:spPr>
          <a:xfrm>
            <a:off x="6996389" y="208903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矩形 41"/>
          <p:cNvSpPr/>
          <p:nvPr>
            <p:custDataLst>
              <p:tags r:id="rId5"/>
            </p:custDataLst>
          </p:nvPr>
        </p:nvSpPr>
        <p:spPr>
          <a:xfrm>
            <a:off x="4511605" y="270749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>
            <p:custDataLst>
              <p:tags r:id="rId6"/>
            </p:custDataLst>
          </p:nvPr>
        </p:nvSpPr>
        <p:spPr>
          <a:xfrm>
            <a:off x="7833116" y="3313172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  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矩形 43"/>
          <p:cNvSpPr/>
          <p:nvPr>
            <p:custDataLst>
              <p:tags r:id="rId7"/>
            </p:custDataLst>
          </p:nvPr>
        </p:nvSpPr>
        <p:spPr>
          <a:xfrm>
            <a:off x="4727629" y="392607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0" grpId="0"/>
      <p:bldP spid="41" grpId="0"/>
      <p:bldP spid="42" grpId="0"/>
      <p:bldP spid="43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1035354" y="1419622"/>
            <a:ext cx="576064" cy="2603956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体积和容积</a:t>
            </a:r>
          </a:p>
        </p:txBody>
      </p:sp>
      <p:sp>
        <p:nvSpPr>
          <p:cNvPr id="19" name="圆角矩形 18"/>
          <p:cNvSpPr/>
          <p:nvPr>
            <p:custDataLst>
              <p:tags r:id="rId2"/>
            </p:custDataLst>
          </p:nvPr>
        </p:nvSpPr>
        <p:spPr>
          <a:xfrm>
            <a:off x="2475514" y="1923678"/>
            <a:ext cx="2448272" cy="105560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体积和容积的单位以及进率</a:t>
            </a:r>
          </a:p>
        </p:txBody>
      </p:sp>
      <p:sp>
        <p:nvSpPr>
          <p:cNvPr id="22" name="圆角矩形 21">
            <a:hlinkClick r:id="rId15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475514" y="843558"/>
            <a:ext cx="3099762" cy="578882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体积和容积的定义</a:t>
            </a:r>
          </a:p>
        </p:txBody>
      </p:sp>
      <p:sp>
        <p:nvSpPr>
          <p:cNvPr id="27" name="左大括号 26"/>
          <p:cNvSpPr/>
          <p:nvPr>
            <p:custDataLst>
              <p:tags r:id="rId4"/>
            </p:custDataLst>
          </p:nvPr>
        </p:nvSpPr>
        <p:spPr>
          <a:xfrm rot="10800000" flipH="1">
            <a:off x="1827442" y="1131590"/>
            <a:ext cx="324035" cy="2808312"/>
          </a:xfrm>
          <a:prstGeom prst="leftBrace">
            <a:avLst>
              <a:gd name="adj1" fmla="val 71227"/>
              <a:gd name="adj2" fmla="val 49683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圆角矩形 30"/>
          <p:cNvSpPr/>
          <p:nvPr>
            <p:custDataLst>
              <p:tags r:id="rId5"/>
            </p:custDataLst>
          </p:nvPr>
        </p:nvSpPr>
        <p:spPr>
          <a:xfrm>
            <a:off x="2475514" y="3507854"/>
            <a:ext cx="1674584" cy="578882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体积公式</a:t>
            </a:r>
          </a:p>
        </p:txBody>
      </p:sp>
      <p:sp>
        <p:nvSpPr>
          <p:cNvPr id="32" name="左大括号 31"/>
          <p:cNvSpPr/>
          <p:nvPr>
            <p:custDataLst>
              <p:tags r:id="rId6"/>
            </p:custDataLst>
          </p:nvPr>
        </p:nvSpPr>
        <p:spPr>
          <a:xfrm rot="10800000" flipH="1">
            <a:off x="5139810" y="1779661"/>
            <a:ext cx="216024" cy="1224136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圆角矩形 32">
            <a:hlinkClick r:id="rId15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509380" y="1779662"/>
            <a:ext cx="2201337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m³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圆角矩形 33">
            <a:hlinkClick r:id="rId15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5867758" y="2493020"/>
            <a:ext cx="1205804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左大括号 34"/>
          <p:cNvSpPr/>
          <p:nvPr>
            <p:custDataLst>
              <p:tags r:id="rId9"/>
            </p:custDataLst>
          </p:nvPr>
        </p:nvSpPr>
        <p:spPr>
          <a:xfrm rot="10800000" flipH="1">
            <a:off x="4347723" y="3219822"/>
            <a:ext cx="216024" cy="1224136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>
            <a:hlinkClick r:id="rId15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4725378" y="3219822"/>
            <a:ext cx="1214129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圆角矩形 3">
            <a:hlinkClick r:id="rId15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4805869" y="3933180"/>
            <a:ext cx="1054021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 baseline="-25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=a³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左大括号 4"/>
          <p:cNvSpPr/>
          <p:nvPr>
            <p:custDataLst>
              <p:tags r:id="rId12"/>
            </p:custDataLst>
          </p:nvPr>
        </p:nvSpPr>
        <p:spPr>
          <a:xfrm rot="10800000">
            <a:off x="6219930" y="3219822"/>
            <a:ext cx="216023" cy="1224136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>
            <a:hlinkClick r:id="rId15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6606069" y="3579862"/>
            <a:ext cx="966115" cy="510185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V=</a:t>
            </a:r>
            <a:r>
              <a:rPr lang="en-US" altLang="zh-CN" sz="24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</a:t>
            </a:r>
            <a:endParaRPr lang="zh-CN" altLang="en-US" sz="2400" b="1" i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2" grpId="0"/>
      <p:bldP spid="27" grpId="0" bldLvl="0" animBg="1"/>
      <p:bldP spid="31" grpId="0"/>
      <p:bldP spid="32" grpId="0" bldLvl="0" animBg="1"/>
      <p:bldP spid="33" grpId="0"/>
      <p:bldP spid="34" grpId="0"/>
      <p:bldP spid="35" grpId="0" bldLvl="0" animBg="1"/>
      <p:bldP spid="3" grpId="0"/>
      <p:bldP spid="4" grpId="0"/>
      <p:bldP spid="5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9537" y="512857"/>
            <a:ext cx="8160089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把一个棱长为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厘米的正方体钢坯重新锻造成高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厘米、宽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厘米的长方体钢材，锻造后的钢材长多少米？</a:t>
            </a:r>
          </a:p>
        </p:txBody>
      </p:sp>
      <p:sp>
        <p:nvSpPr>
          <p:cNvPr id="19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7569" y="2169041"/>
            <a:ext cx="7656033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锻造前后的体积是不变的。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</a:p>
        </p:txBody>
      </p:sp>
      <p:sp>
        <p:nvSpPr>
          <p:cNvPr id="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3594" y="2844500"/>
            <a:ext cx="3528392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a³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= 30³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=27000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4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00057" y="2817113"/>
            <a:ext cx="2880320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 = 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÷</a:t>
            </a:r>
            <a:r>
              <a:rPr lang="en-US" altLang="zh-C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b÷h</a:t>
            </a:r>
            <a:endParaRPr lang="en-US" altLang="zh-CN" sz="2400" b="1" i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 27000÷5÷4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 1350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 13.5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5" name="Text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4966" y="4275510"/>
            <a:ext cx="5028249" cy="47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答：锻造后的钢材长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13.5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" grpId="0"/>
      <p:bldP spid="2" grpId="1"/>
      <p:bldP spid="4" grpId="0"/>
      <p:bldP spid="4" grpId="1"/>
      <p:bldP spid="5" grpId="0"/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1374" y="451381"/>
            <a:ext cx="823274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如图，一个长方体的长是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厘米，宽是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厘米，高是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厘米，把它裁成一个最大的正方体，正方体的体积是多少？这个长方体可以裁成多少个这样的正方体？</a:t>
            </a:r>
          </a:p>
        </p:txBody>
      </p:sp>
      <p:sp>
        <p:nvSpPr>
          <p:cNvPr id="16" name="立方体 15"/>
          <p:cNvSpPr/>
          <p:nvPr>
            <p:custDataLst>
              <p:tags r:id="rId2"/>
            </p:custDataLst>
          </p:nvPr>
        </p:nvSpPr>
        <p:spPr>
          <a:xfrm>
            <a:off x="6228184" y="2619757"/>
            <a:ext cx="2160240" cy="576064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>
            <p:custDataLst>
              <p:tags r:id="rId3"/>
            </p:custDataLst>
          </p:nvPr>
        </p:nvSpPr>
        <p:spPr>
          <a:xfrm>
            <a:off x="7031885" y="312381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5" name="矩形 24"/>
          <p:cNvSpPr/>
          <p:nvPr>
            <p:custDataLst>
              <p:tags r:id="rId4"/>
            </p:custDataLst>
          </p:nvPr>
        </p:nvSpPr>
        <p:spPr>
          <a:xfrm>
            <a:off x="8193886" y="297979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矩形 25"/>
          <p:cNvSpPr/>
          <p:nvPr>
            <p:custDataLst>
              <p:tags r:id="rId5"/>
            </p:custDataLst>
          </p:nvPr>
        </p:nvSpPr>
        <p:spPr>
          <a:xfrm>
            <a:off x="8388424" y="261975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TextBox 1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63650" y="1971040"/>
            <a:ext cx="576834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从图中可以判断正方体的棱长是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厘米。</a:t>
            </a:r>
          </a:p>
        </p:txBody>
      </p:sp>
      <p:sp>
        <p:nvSpPr>
          <p:cNvPr id="28" name="Text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87490" y="2373888"/>
            <a:ext cx="2160240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 = a³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 3³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=27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9" name="TextBox 1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63576" y="3768075"/>
            <a:ext cx="684076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长上可以摆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个正方体，所以只能裁成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个正方体。</a:t>
            </a:r>
          </a:p>
        </p:txBody>
      </p:sp>
      <p:sp>
        <p:nvSpPr>
          <p:cNvPr id="30" name="TextBox 1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63829" y="4272513"/>
            <a:ext cx="684076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答：正方体的体积是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27cm³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，可以裁成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个正方体。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4" grpId="0"/>
      <p:bldP spid="25" grpId="0"/>
      <p:bldP spid="26" grpId="0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7544" y="512857"/>
            <a:ext cx="8208912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有一根长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分米，宽和高都是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分米的长方体木材，把它截成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完全相等的长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方体。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它的体积变化了吗？它的表面积变化了吗？</a:t>
            </a:r>
          </a:p>
        </p:txBody>
      </p:sp>
      <p:pic>
        <p:nvPicPr>
          <p:cNvPr id="3074" name="图片 6" descr="说明: 15xbb1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088" y="2067694"/>
            <a:ext cx="3159600" cy="9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592" y="1851670"/>
            <a:ext cx="388843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原体积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=12×2×2=48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592" y="2583686"/>
            <a:ext cx="3888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12÷3=4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每一个长方体的长都是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4318" y="3291830"/>
            <a:ext cx="1771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291830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3291830"/>
            <a:ext cx="142875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48792" y="3291954"/>
            <a:ext cx="41764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现体积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=4×2×2×3 = 48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Box 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99592" y="2251651"/>
            <a:ext cx="38884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截成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个完全相等的长方体。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2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8995" y="3630930"/>
            <a:ext cx="25006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答：体积没有变化。</a:t>
            </a:r>
          </a:p>
        </p:txBody>
      </p:sp>
      <p:sp>
        <p:nvSpPr>
          <p:cNvPr id="8" name="TextBox 2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99795" y="4029710"/>
            <a:ext cx="375983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截开之后增加了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个面，所以表面积增加了。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4" grpId="0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8272" y="559847"/>
            <a:ext cx="8208912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沙漏是古代的一种计时工具。一种正方体箱型沙漏的棱长是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12dm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，已知平均每小时漏沙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³，照这样计算，多少小时漏光一箱沙？</a:t>
            </a:r>
          </a:p>
        </p:txBody>
      </p:sp>
      <p:sp>
        <p:nvSpPr>
          <p:cNvPr id="20" name="TextBox 1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93364" y="1923247"/>
            <a:ext cx="3528392" cy="14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</a:t>
            </a:r>
            <a:r>
              <a:rPr lang="en-US" altLang="zh-CN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 a³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= 12³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=1728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1" name="Text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04494" y="3343910"/>
            <a:ext cx="288032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1728÷72=24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（小时）</a:t>
            </a:r>
          </a:p>
        </p:txBody>
      </p:sp>
      <p:sp>
        <p:nvSpPr>
          <p:cNvPr id="22" name="Text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4400" y="4079069"/>
            <a:ext cx="5028249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24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小时漏光一箱沙。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2"/>
          <p:cNvSpPr txBox="1"/>
          <p:nvPr/>
        </p:nvSpPr>
        <p:spPr>
          <a:xfrm>
            <a:off x="1460380" y="1749125"/>
            <a:ext cx="6258232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从教材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整理和复习中选取；</a:t>
            </a:r>
            <a:endParaRPr kumimoji="1" lang="en-US" altLang="zh-CN" sz="3200" b="1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kumimoji="1" lang="en-US" altLang="zh-CN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kumimoji="1" lang="en-US" altLang="zh-CN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kumimoji="1" lang="zh-CN" altLang="en-US" sz="3200" b="1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从课时练中选取。</a:t>
            </a:r>
            <a:endParaRPr kumimoji="1"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圆角矩形 18"/>
          <p:cNvSpPr/>
          <p:nvPr>
            <p:custDataLst>
              <p:tags r:id="rId1"/>
            </p:custDataLst>
          </p:nvPr>
        </p:nvSpPr>
        <p:spPr>
          <a:xfrm>
            <a:off x="1383949" y="1373133"/>
            <a:ext cx="2448272" cy="1055608"/>
          </a:xfrm>
          <a:prstGeom prst="round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体积和容积的单位以及进率</a:t>
            </a:r>
          </a:p>
        </p:txBody>
      </p:sp>
      <p:sp>
        <p:nvSpPr>
          <p:cNvPr id="31" name="圆角矩形 30"/>
          <p:cNvSpPr/>
          <p:nvPr>
            <p:custDataLst>
              <p:tags r:id="rId2"/>
            </p:custDataLst>
          </p:nvPr>
        </p:nvSpPr>
        <p:spPr>
          <a:xfrm>
            <a:off x="1383949" y="2957309"/>
            <a:ext cx="1674584" cy="578882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体积公式</a:t>
            </a:r>
          </a:p>
        </p:txBody>
      </p:sp>
      <p:sp>
        <p:nvSpPr>
          <p:cNvPr id="32" name="左大括号 31"/>
          <p:cNvSpPr/>
          <p:nvPr>
            <p:custDataLst>
              <p:tags r:id="rId3"/>
            </p:custDataLst>
          </p:nvPr>
        </p:nvSpPr>
        <p:spPr>
          <a:xfrm rot="10800000" flipH="1">
            <a:off x="3856990" y="1431290"/>
            <a:ext cx="205105" cy="944880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圆角矩形 32">
            <a:hlinkClick r:id="rId14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3937755" y="1282457"/>
            <a:ext cx="2201337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cm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dm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  <a:r>
              <a:rPr lang="zh-C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</a:p>
        </p:txBody>
      </p:sp>
      <p:sp>
        <p:nvSpPr>
          <p:cNvPr id="34" name="圆角矩形 33">
            <a:hlinkClick r:id="rId14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4287878" y="2009785"/>
            <a:ext cx="1205804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zh-CN" altLang="en-US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5" name="左大括号 34"/>
          <p:cNvSpPr/>
          <p:nvPr>
            <p:custDataLst>
              <p:tags r:id="rId6"/>
            </p:custDataLst>
          </p:nvPr>
        </p:nvSpPr>
        <p:spPr>
          <a:xfrm rot="10800000" flipH="1">
            <a:off x="3148965" y="2808605"/>
            <a:ext cx="205105" cy="944880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圆角矩形 2">
            <a:hlinkClick r:id="rId14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273768" y="2669277"/>
            <a:ext cx="1214129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</a:p>
        </p:txBody>
      </p:sp>
      <p:sp>
        <p:nvSpPr>
          <p:cNvPr id="4" name="圆角矩形 3">
            <a:hlinkClick r:id="rId14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3354259" y="3382635"/>
            <a:ext cx="1054021" cy="510778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i="1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</a:t>
            </a:r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=a³</a:t>
            </a:r>
          </a:p>
        </p:txBody>
      </p:sp>
      <p:sp>
        <p:nvSpPr>
          <p:cNvPr id="5" name="左大括号 4"/>
          <p:cNvSpPr/>
          <p:nvPr>
            <p:custDataLst>
              <p:tags r:id="rId9"/>
            </p:custDataLst>
          </p:nvPr>
        </p:nvSpPr>
        <p:spPr>
          <a:xfrm rot="10800000">
            <a:off x="4768320" y="2669277"/>
            <a:ext cx="216023" cy="1224136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28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>
            <a:hlinkClick r:id="rId14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4863629" y="3073132"/>
            <a:ext cx="1025170" cy="510185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2400" b="1" i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V=</a:t>
            </a:r>
            <a:r>
              <a:rPr lang="en-US" altLang="zh-C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</a:t>
            </a:r>
          </a:p>
        </p:txBody>
      </p:sp>
      <p:sp>
        <p:nvSpPr>
          <p:cNvPr id="6" name="圆角矩形 5">
            <a:hlinkClick r:id="rId14" action="ppaction://hlinksldjump"/>
          </p:cNvPr>
          <p:cNvSpPr/>
          <p:nvPr>
            <p:custDataLst>
              <p:tags r:id="rId11"/>
            </p:custDataLst>
          </p:nvPr>
        </p:nvSpPr>
        <p:spPr>
          <a:xfrm>
            <a:off x="6000473" y="1730385"/>
            <a:ext cx="842172" cy="510067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7" name="左大括号 6"/>
          <p:cNvSpPr/>
          <p:nvPr>
            <p:custDataLst>
              <p:tags r:id="rId12"/>
            </p:custDataLst>
          </p:nvPr>
        </p:nvSpPr>
        <p:spPr>
          <a:xfrm flipH="1">
            <a:off x="4605020" y="2841625"/>
            <a:ext cx="205105" cy="944880"/>
          </a:xfrm>
          <a:prstGeom prst="leftBrace">
            <a:avLst>
              <a:gd name="adj1" fmla="val 71227"/>
              <a:gd name="adj2" fmla="val 49450"/>
            </a:avLst>
          </a:prstGeom>
          <a:noFill/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表格 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95605" y="767080"/>
          <a:ext cx="8500110" cy="320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665"/>
                <a:gridCol w="332105"/>
                <a:gridCol w="344170"/>
                <a:gridCol w="791845"/>
                <a:gridCol w="1199515"/>
                <a:gridCol w="356235"/>
                <a:gridCol w="1178560"/>
                <a:gridCol w="2591435"/>
                <a:gridCol w="957580"/>
              </a:tblGrid>
              <a:tr h="640080">
                <a:tc row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顶点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面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表面积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altLang="zh-CN" sz="18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体积</a:t>
                      </a:r>
                    </a:p>
                  </a:txBody>
                  <a:tcPr/>
                </a:tc>
              </a:tr>
              <a:tr h="6400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个数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形状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大小关系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条数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1" dirty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长度关系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87757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04267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立方体 22"/>
          <p:cNvSpPr/>
          <p:nvPr>
            <p:custDataLst>
              <p:tags r:id="rId2"/>
            </p:custDataLst>
          </p:nvPr>
        </p:nvSpPr>
        <p:spPr>
          <a:xfrm>
            <a:off x="476885" y="2233295"/>
            <a:ext cx="606425" cy="280035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5" name="立方体 24"/>
          <p:cNvSpPr/>
          <p:nvPr>
            <p:custDataLst>
              <p:tags r:id="rId3"/>
            </p:custDataLst>
          </p:nvPr>
        </p:nvSpPr>
        <p:spPr>
          <a:xfrm>
            <a:off x="620395" y="3215005"/>
            <a:ext cx="419735" cy="419735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26" name="TextBox 25"/>
          <p:cNvSpPr txBox="1"/>
          <p:nvPr>
            <p:custDataLst>
              <p:tags r:id="rId4"/>
            </p:custDataLst>
          </p:nvPr>
        </p:nvSpPr>
        <p:spPr>
          <a:xfrm>
            <a:off x="1163613" y="2239074"/>
            <a:ext cx="50405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TextBox 27"/>
          <p:cNvSpPr txBox="1"/>
          <p:nvPr>
            <p:custDataLst>
              <p:tags r:id="rId5"/>
            </p:custDataLst>
          </p:nvPr>
        </p:nvSpPr>
        <p:spPr>
          <a:xfrm>
            <a:off x="1163613" y="3319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/>
          <p:cNvSpPr txBox="1"/>
          <p:nvPr>
            <p:custDataLst>
              <p:tags r:id="rId6"/>
            </p:custDataLst>
          </p:nvPr>
        </p:nvSpPr>
        <p:spPr>
          <a:xfrm>
            <a:off x="1480215" y="223907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1480215" y="331919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TextBox 39"/>
          <p:cNvSpPr txBox="1"/>
          <p:nvPr>
            <p:custDataLst>
              <p:tags r:id="rId8"/>
            </p:custDataLst>
          </p:nvPr>
        </p:nvSpPr>
        <p:spPr>
          <a:xfrm>
            <a:off x="1756817" y="235115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长方形</a:t>
            </a:r>
          </a:p>
        </p:txBody>
      </p:sp>
      <p:sp>
        <p:nvSpPr>
          <p:cNvPr id="41" name="TextBox 40"/>
          <p:cNvSpPr txBox="1"/>
          <p:nvPr>
            <p:custDataLst>
              <p:tags r:id="rId9"/>
            </p:custDataLst>
          </p:nvPr>
        </p:nvSpPr>
        <p:spPr>
          <a:xfrm>
            <a:off x="1756817" y="331919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正方形</a:t>
            </a:r>
          </a:p>
        </p:txBody>
      </p:sp>
      <p:sp>
        <p:nvSpPr>
          <p:cNvPr id="42" name="TextBox 41"/>
          <p:cNvSpPr txBox="1"/>
          <p:nvPr>
            <p:custDataLst>
              <p:tags r:id="rId10"/>
            </p:custDataLst>
          </p:nvPr>
        </p:nvSpPr>
        <p:spPr>
          <a:xfrm>
            <a:off x="2726070" y="2127126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相对的面相等</a:t>
            </a:r>
          </a:p>
        </p:txBody>
      </p:sp>
      <p:sp>
        <p:nvSpPr>
          <p:cNvPr id="43" name="TextBox 42"/>
          <p:cNvSpPr txBox="1"/>
          <p:nvPr>
            <p:custDataLst>
              <p:tags r:id="rId11"/>
            </p:custDataLst>
          </p:nvPr>
        </p:nvSpPr>
        <p:spPr>
          <a:xfrm>
            <a:off x="2726070" y="31474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个面都相等</a:t>
            </a:r>
          </a:p>
        </p:txBody>
      </p:sp>
      <p:sp>
        <p:nvSpPr>
          <p:cNvPr id="44" name="TextBox 43"/>
          <p:cNvSpPr txBox="1"/>
          <p:nvPr>
            <p:custDataLst>
              <p:tags r:id="rId12"/>
            </p:custDataLst>
          </p:nvPr>
        </p:nvSpPr>
        <p:spPr>
          <a:xfrm>
            <a:off x="3793619" y="228250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5" name="TextBox 44"/>
          <p:cNvSpPr txBox="1"/>
          <p:nvPr>
            <p:custDataLst>
              <p:tags r:id="rId13"/>
            </p:custDataLst>
          </p:nvPr>
        </p:nvSpPr>
        <p:spPr>
          <a:xfrm>
            <a:off x="3793490" y="3334385"/>
            <a:ext cx="504190" cy="3714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6" name="TextBox 45"/>
          <p:cNvSpPr txBox="1"/>
          <p:nvPr>
            <p:custDataLst>
              <p:tags r:id="rId14"/>
            </p:custDataLst>
          </p:nvPr>
        </p:nvSpPr>
        <p:spPr>
          <a:xfrm>
            <a:off x="4230850" y="1990725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互相平行的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条棱相等</a:t>
            </a:r>
          </a:p>
        </p:txBody>
      </p:sp>
      <p:sp>
        <p:nvSpPr>
          <p:cNvPr id="47" name="TextBox 46"/>
          <p:cNvSpPr txBox="1"/>
          <p:nvPr>
            <p:custDataLst>
              <p:tags r:id="rId15"/>
            </p:custDataLst>
          </p:nvPr>
        </p:nvSpPr>
        <p:spPr>
          <a:xfrm>
            <a:off x="4297854" y="315327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条棱都相等</a:t>
            </a:r>
          </a:p>
        </p:txBody>
      </p:sp>
      <p:sp>
        <p:nvSpPr>
          <p:cNvPr id="48" name="TextBox 47"/>
          <p:cNvSpPr txBox="1"/>
          <p:nvPr>
            <p:custDataLst>
              <p:tags r:id="rId16"/>
            </p:custDataLst>
          </p:nvPr>
        </p:nvSpPr>
        <p:spPr>
          <a:xfrm>
            <a:off x="5231130" y="2267585"/>
            <a:ext cx="26720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bh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ah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)×2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>
            <p:custDataLst>
              <p:tags r:id="rId17"/>
            </p:custDataLst>
          </p:nvPr>
        </p:nvSpPr>
        <p:spPr>
          <a:xfrm>
            <a:off x="6012160" y="343127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=6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²</a:t>
            </a:r>
          </a:p>
        </p:txBody>
      </p:sp>
      <p:sp>
        <p:nvSpPr>
          <p:cNvPr id="50" name="TextBox 49"/>
          <p:cNvSpPr txBox="1"/>
          <p:nvPr>
            <p:custDataLst>
              <p:tags r:id="rId18"/>
            </p:custDataLst>
          </p:nvPr>
        </p:nvSpPr>
        <p:spPr>
          <a:xfrm>
            <a:off x="7808173" y="2311082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abh</a:t>
            </a:r>
          </a:p>
        </p:txBody>
      </p:sp>
      <p:sp>
        <p:nvSpPr>
          <p:cNvPr id="51" name="TextBox 50"/>
          <p:cNvSpPr txBox="1"/>
          <p:nvPr>
            <p:custDataLst>
              <p:tags r:id="rId19"/>
            </p:custDataLst>
          </p:nvPr>
        </p:nvSpPr>
        <p:spPr>
          <a:xfrm>
            <a:off x="7921709" y="3338944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000" b="1" i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³</a:t>
            </a:r>
          </a:p>
        </p:txBody>
      </p:sp>
      <p:sp>
        <p:nvSpPr>
          <p:cNvPr id="2" name="圆角矩形标注 1"/>
          <p:cNvSpPr/>
          <p:nvPr/>
        </p:nvSpPr>
        <p:spPr>
          <a:xfrm>
            <a:off x="1910715" y="4149725"/>
            <a:ext cx="5941695" cy="400685"/>
          </a:xfrm>
          <a:prstGeom prst="wedgeRoundRectCallout">
            <a:avLst>
              <a:gd name="adj1" fmla="val 23705"/>
              <a:gd name="adj2" fmla="val -75082"/>
              <a:gd name="adj3" fmla="val 16667"/>
            </a:avLst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我们一起回顾这些结果是如何得到的吧！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14" action="ppaction://hlinkfile"/>
          </p:cNvPr>
          <p:cNvSpPr/>
          <p:nvPr>
            <p:custDataLst>
              <p:tags r:id="rId1"/>
            </p:custDataLst>
          </p:nvPr>
        </p:nvSpPr>
        <p:spPr>
          <a:xfrm>
            <a:off x="2706975" y="816893"/>
            <a:ext cx="4329070" cy="646705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体积单位之间的进率</a:t>
            </a:r>
          </a:p>
        </p:txBody>
      </p:sp>
      <p:sp>
        <p:nvSpPr>
          <p:cNvPr id="39" name="立方体 38"/>
          <p:cNvSpPr/>
          <p:nvPr>
            <p:custDataLst>
              <p:tags r:id="rId2"/>
            </p:custDataLst>
          </p:nvPr>
        </p:nvSpPr>
        <p:spPr>
          <a:xfrm>
            <a:off x="636960" y="1825005"/>
            <a:ext cx="1500198" cy="1500198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922712" y="2968013"/>
            <a:ext cx="66230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1dm</a:t>
            </a:r>
          </a:p>
        </p:txBody>
      </p:sp>
      <p:sp>
        <p:nvSpPr>
          <p:cNvPr id="41" name="矩形 40"/>
          <p:cNvSpPr/>
          <p:nvPr>
            <p:custDataLst>
              <p:tags r:id="rId4"/>
            </p:custDataLst>
          </p:nvPr>
        </p:nvSpPr>
        <p:spPr>
          <a:xfrm>
            <a:off x="1041780" y="2396509"/>
            <a:ext cx="761365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1560" y="3313092"/>
            <a:ext cx="1143008" cy="17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TextBox 42"/>
          <p:cNvSpPr txBox="1"/>
          <p:nvPr>
            <p:custDataLst>
              <p:tags r:id="rId6"/>
            </p:custDataLst>
          </p:nvPr>
        </p:nvSpPr>
        <p:spPr>
          <a:xfrm>
            <a:off x="2702456" y="1651372"/>
            <a:ext cx="388843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正方体的体积是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1dm³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4" name="TextBox 43"/>
          <p:cNvSpPr txBox="1"/>
          <p:nvPr>
            <p:custDataLst>
              <p:tags r:id="rId7"/>
            </p:custDataLst>
          </p:nvPr>
        </p:nvSpPr>
        <p:spPr>
          <a:xfrm>
            <a:off x="2342416" y="2239630"/>
            <a:ext cx="604867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每条棱上可以摆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个棱长为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的小正方体。</a:t>
            </a:r>
          </a:p>
        </p:txBody>
      </p:sp>
      <p:sp>
        <p:nvSpPr>
          <p:cNvPr id="45" name="TextBox 44"/>
          <p:cNvSpPr txBox="1"/>
          <p:nvPr>
            <p:custDataLst>
              <p:tags r:id="rId8"/>
            </p:custDataLst>
          </p:nvPr>
        </p:nvSpPr>
        <p:spPr>
          <a:xfrm>
            <a:off x="2198400" y="2803500"/>
            <a:ext cx="651621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大正方体中可以摆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个小正方体，即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1000cm³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6" name="TextBox 45"/>
          <p:cNvSpPr txBox="1"/>
          <p:nvPr>
            <p:custDataLst>
              <p:tags r:id="rId9"/>
            </p:custDataLst>
          </p:nvPr>
        </p:nvSpPr>
        <p:spPr>
          <a:xfrm>
            <a:off x="2918480" y="3337173"/>
            <a:ext cx="367240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所以：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1dm³ = 1000cm³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>
            <p:custDataLst>
              <p:tags r:id="rId10"/>
            </p:custDataLst>
          </p:nvPr>
        </p:nvSpPr>
        <p:spPr>
          <a:xfrm>
            <a:off x="4142616" y="3841229"/>
            <a:ext cx="77629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</a:t>
            </a:r>
          </a:p>
        </p:txBody>
      </p:sp>
      <p:sp>
        <p:nvSpPr>
          <p:cNvPr id="48" name="TextBox 47"/>
          <p:cNvSpPr txBox="1"/>
          <p:nvPr>
            <p:custDataLst>
              <p:tags r:id="rId11"/>
            </p:custDataLst>
          </p:nvPr>
        </p:nvSpPr>
        <p:spPr>
          <a:xfrm>
            <a:off x="4923874" y="3841229"/>
            <a:ext cx="156325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1000mL</a:t>
            </a:r>
          </a:p>
        </p:txBody>
      </p:sp>
      <p:sp>
        <p:nvSpPr>
          <p:cNvPr id="49" name="TextBox 48"/>
          <p:cNvSpPr txBox="1"/>
          <p:nvPr>
            <p:custDataLst>
              <p:tags r:id="rId12"/>
            </p:custDataLst>
          </p:nvPr>
        </p:nvSpPr>
        <p:spPr>
          <a:xfrm>
            <a:off x="4614918" y="3841229"/>
            <a:ext cx="79208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bldLvl="0" animBg="1"/>
      <p:bldP spid="40" grpId="0"/>
      <p:bldP spid="41" grpId="0"/>
      <p:bldP spid="43" grpId="0"/>
      <p:bldP spid="44" grpId="0"/>
      <p:bldP spid="45" grpId="0"/>
      <p:bldP spid="46" grpId="0"/>
      <p:bldP spid="47" grpId="1"/>
      <p:bldP spid="48" grpId="1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圆角矩形 37">
            <a:hlinkClick r:id="rId11" action="ppaction://hlinkfile"/>
          </p:cNvPr>
          <p:cNvSpPr/>
          <p:nvPr>
            <p:custDataLst>
              <p:tags r:id="rId1"/>
            </p:custDataLst>
          </p:nvPr>
        </p:nvSpPr>
        <p:spPr>
          <a:xfrm>
            <a:off x="2706975" y="816893"/>
            <a:ext cx="4329070" cy="646705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体积单位之间的进率</a:t>
            </a:r>
          </a:p>
        </p:txBody>
      </p:sp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3854584" y="1595646"/>
            <a:ext cx="3509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1m³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是棱长为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的正方体</a:t>
            </a: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3926592" y="2142093"/>
            <a:ext cx="2945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1m³=1m × 1m × 1m</a:t>
            </a: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4402673" y="2574141"/>
            <a:ext cx="3151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=10dm×10dm ×10dm</a:t>
            </a: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4430648" y="3078197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=1000dm³</a:t>
            </a: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3428236" y="3696652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所以：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1m³=1000dm³</a:t>
            </a:r>
            <a:endParaRPr lang="zh-CN" altLang="en-US" sz="24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立方体 13"/>
          <p:cNvSpPr/>
          <p:nvPr>
            <p:custDataLst>
              <p:tags r:id="rId7"/>
            </p:custDataLst>
          </p:nvPr>
        </p:nvSpPr>
        <p:spPr>
          <a:xfrm>
            <a:off x="1118280" y="1883678"/>
            <a:ext cx="1714512" cy="1714512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15" name="矩形 14"/>
          <p:cNvSpPr/>
          <p:nvPr>
            <p:custDataLst>
              <p:tags r:id="rId8"/>
            </p:custDataLst>
          </p:nvPr>
        </p:nvSpPr>
        <p:spPr>
          <a:xfrm>
            <a:off x="1406312" y="351024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1m</a:t>
            </a: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2630448" y="4158317"/>
            <a:ext cx="5364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相邻两个体积单位之间的进率是</a:t>
            </a:r>
            <a:r>
              <a:rPr lang="en-US" altLang="zh-CN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</a:t>
            </a:r>
            <a:r>
              <a:rPr lang="zh-CN" altLang="en-US" sz="24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" grpId="0"/>
      <p:bldP spid="10" grpId="0"/>
      <p:bldP spid="11" grpId="0"/>
      <p:bldP spid="12" grpId="0"/>
      <p:bldP spid="13" grpId="0"/>
      <p:bldP spid="14" grpId="0" bldLvl="0" animBg="1"/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>
            <p:custDataLst>
              <p:tags r:id="rId1"/>
            </p:custDataLst>
          </p:nvPr>
        </p:nvSpPr>
        <p:spPr>
          <a:xfrm>
            <a:off x="3131840" y="718215"/>
            <a:ext cx="3512460" cy="646705"/>
          </a:xfrm>
          <a:prstGeom prst="round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体积公式的推导</a:t>
            </a:r>
          </a:p>
        </p:txBody>
      </p:sp>
      <p:sp>
        <p:nvSpPr>
          <p:cNvPr id="52" name="立方体 51"/>
          <p:cNvSpPr/>
          <p:nvPr>
            <p:custDataLst>
              <p:tags r:id="rId2"/>
            </p:custDataLst>
          </p:nvPr>
        </p:nvSpPr>
        <p:spPr>
          <a:xfrm>
            <a:off x="1835696" y="223038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53" name="TextBox 52"/>
          <p:cNvSpPr txBox="1"/>
          <p:nvPr>
            <p:custDataLst>
              <p:tags r:id="rId3"/>
            </p:custDataLst>
          </p:nvPr>
        </p:nvSpPr>
        <p:spPr>
          <a:xfrm>
            <a:off x="611560" y="1438295"/>
            <a:ext cx="6454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个棱长为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的小正方体拼成一个长方体。</a:t>
            </a:r>
          </a:p>
        </p:txBody>
      </p:sp>
      <p:sp>
        <p:nvSpPr>
          <p:cNvPr id="61" name="TextBox 60"/>
          <p:cNvSpPr txBox="1"/>
          <p:nvPr>
            <p:custDataLst>
              <p:tags r:id="rId4"/>
            </p:custDataLst>
          </p:nvPr>
        </p:nvSpPr>
        <p:spPr>
          <a:xfrm>
            <a:off x="755576" y="2262321"/>
            <a:ext cx="1075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拼法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62" name="立方体 61"/>
          <p:cNvSpPr/>
          <p:nvPr>
            <p:custDataLst>
              <p:tags r:id="rId5"/>
            </p:custDataLst>
          </p:nvPr>
        </p:nvSpPr>
        <p:spPr>
          <a:xfrm>
            <a:off x="2098328" y="223038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3" name="立方体 62"/>
          <p:cNvSpPr/>
          <p:nvPr>
            <p:custDataLst>
              <p:tags r:id="rId6"/>
            </p:custDataLst>
          </p:nvPr>
        </p:nvSpPr>
        <p:spPr>
          <a:xfrm>
            <a:off x="2364130" y="223038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4" name="立方体 63"/>
          <p:cNvSpPr/>
          <p:nvPr>
            <p:custDataLst>
              <p:tags r:id="rId7"/>
            </p:custDataLst>
          </p:nvPr>
        </p:nvSpPr>
        <p:spPr>
          <a:xfrm>
            <a:off x="2627784" y="223038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5" name="立方体 64"/>
          <p:cNvSpPr/>
          <p:nvPr>
            <p:custDataLst>
              <p:tags r:id="rId8"/>
            </p:custDataLst>
          </p:nvPr>
        </p:nvSpPr>
        <p:spPr>
          <a:xfrm>
            <a:off x="2901527" y="2230946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6" name="立方体 65"/>
          <p:cNvSpPr/>
          <p:nvPr>
            <p:custDataLst>
              <p:tags r:id="rId9"/>
            </p:custDataLst>
          </p:nvPr>
        </p:nvSpPr>
        <p:spPr>
          <a:xfrm>
            <a:off x="3170507" y="223038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7" name="TextBox 66"/>
          <p:cNvSpPr txBox="1"/>
          <p:nvPr>
            <p:custDataLst>
              <p:tags r:id="rId10"/>
            </p:custDataLst>
          </p:nvPr>
        </p:nvSpPr>
        <p:spPr>
          <a:xfrm>
            <a:off x="3923928" y="2190313"/>
            <a:ext cx="471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长方体的长宽高是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。体积是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6cm³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8" name="立方体 67"/>
          <p:cNvSpPr/>
          <p:nvPr>
            <p:custDataLst>
              <p:tags r:id="rId11"/>
            </p:custDataLst>
          </p:nvPr>
        </p:nvSpPr>
        <p:spPr>
          <a:xfrm>
            <a:off x="1835696" y="295046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69" name="TextBox 68"/>
          <p:cNvSpPr txBox="1"/>
          <p:nvPr>
            <p:custDataLst>
              <p:tags r:id="rId12"/>
            </p:custDataLst>
          </p:nvPr>
        </p:nvSpPr>
        <p:spPr>
          <a:xfrm>
            <a:off x="755576" y="2982401"/>
            <a:ext cx="107569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拼法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</a:p>
        </p:txBody>
      </p:sp>
      <p:sp>
        <p:nvSpPr>
          <p:cNvPr id="70" name="立方体 69"/>
          <p:cNvSpPr/>
          <p:nvPr>
            <p:custDataLst>
              <p:tags r:id="rId13"/>
            </p:custDataLst>
          </p:nvPr>
        </p:nvSpPr>
        <p:spPr>
          <a:xfrm>
            <a:off x="2098328" y="2950463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1" name="立方体 70"/>
          <p:cNvSpPr/>
          <p:nvPr>
            <p:custDataLst>
              <p:tags r:id="rId14"/>
            </p:custDataLst>
          </p:nvPr>
        </p:nvSpPr>
        <p:spPr>
          <a:xfrm>
            <a:off x="1754162" y="3027234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2" name="立方体 71"/>
          <p:cNvSpPr/>
          <p:nvPr>
            <p:custDataLst>
              <p:tags r:id="rId15"/>
            </p:custDataLst>
          </p:nvPr>
        </p:nvSpPr>
        <p:spPr>
          <a:xfrm>
            <a:off x="2014179" y="3031997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3" name="立方体 72"/>
          <p:cNvSpPr/>
          <p:nvPr>
            <p:custDataLst>
              <p:tags r:id="rId16"/>
            </p:custDataLst>
          </p:nvPr>
        </p:nvSpPr>
        <p:spPr>
          <a:xfrm>
            <a:off x="1655265" y="3118857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4" name="立方体 73"/>
          <p:cNvSpPr/>
          <p:nvPr>
            <p:custDataLst>
              <p:tags r:id="rId17"/>
            </p:custDataLst>
          </p:nvPr>
        </p:nvSpPr>
        <p:spPr>
          <a:xfrm>
            <a:off x="1924245" y="3118294"/>
            <a:ext cx="360040" cy="360040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75" name="TextBox 74"/>
          <p:cNvSpPr txBox="1"/>
          <p:nvPr>
            <p:custDataLst>
              <p:tags r:id="rId18"/>
            </p:custDataLst>
          </p:nvPr>
        </p:nvSpPr>
        <p:spPr>
          <a:xfrm>
            <a:off x="3923928" y="2878455"/>
            <a:ext cx="4714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长方体的长宽高是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。体积是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6cm³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>
            <p:custDataLst>
              <p:tags r:id="rId19"/>
            </p:custDataLst>
          </p:nvPr>
        </p:nvSpPr>
        <p:spPr>
          <a:xfrm>
            <a:off x="2771800" y="3742551"/>
            <a:ext cx="3703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长方体的体积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bldLvl="0" animBg="1"/>
      <p:bldP spid="53" grpId="0"/>
      <p:bldP spid="61" grpId="0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67" grpId="0"/>
      <p:bldP spid="68" grpId="0" bldLvl="0" animBg="1"/>
      <p:bldP spid="69" grpId="0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/>
      <p:bldP spid="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>
            <p:custDataLst>
              <p:tags r:id="rId1"/>
            </p:custDataLst>
          </p:nvPr>
        </p:nvSpPr>
        <p:spPr>
          <a:xfrm>
            <a:off x="611560" y="1138064"/>
            <a:ext cx="71729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正方体是特殊的长方体，所以正方体体积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棱长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2" name="立方体 41"/>
          <p:cNvSpPr/>
          <p:nvPr>
            <p:custDataLst>
              <p:tags r:id="rId2"/>
            </p:custDataLst>
          </p:nvPr>
        </p:nvSpPr>
        <p:spPr>
          <a:xfrm>
            <a:off x="6481712" y="2127895"/>
            <a:ext cx="1584176" cy="576064"/>
          </a:xfrm>
          <a:prstGeom prst="cub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800" b="1"/>
          </a:p>
        </p:txBody>
      </p:sp>
      <p:sp>
        <p:nvSpPr>
          <p:cNvPr id="43" name="TextBox 42"/>
          <p:cNvSpPr txBox="1"/>
          <p:nvPr>
            <p:custDataLst>
              <p:tags r:id="rId3"/>
            </p:custDataLst>
          </p:nvPr>
        </p:nvSpPr>
        <p:spPr>
          <a:xfrm>
            <a:off x="1115616" y="1995686"/>
            <a:ext cx="37033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长方体的体积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44" name="矩形 43"/>
          <p:cNvSpPr/>
          <p:nvPr>
            <p:custDataLst>
              <p:tags r:id="rId4"/>
            </p:custDataLst>
          </p:nvPr>
        </p:nvSpPr>
        <p:spPr>
          <a:xfrm>
            <a:off x="6981606" y="2684214"/>
            <a:ext cx="41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  <a:endParaRPr lang="zh-CN" altLang="en-US" sz="1800" b="1" dirty="0"/>
          </a:p>
        </p:txBody>
      </p:sp>
      <p:sp>
        <p:nvSpPr>
          <p:cNvPr id="45" name="矩形 44"/>
          <p:cNvSpPr/>
          <p:nvPr>
            <p:custDataLst>
              <p:tags r:id="rId5"/>
            </p:custDataLst>
          </p:nvPr>
        </p:nvSpPr>
        <p:spPr>
          <a:xfrm>
            <a:off x="7904620" y="2522439"/>
            <a:ext cx="41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  <a:endParaRPr lang="zh-CN" altLang="en-US" sz="1800" b="1" dirty="0"/>
          </a:p>
        </p:txBody>
      </p:sp>
      <p:sp>
        <p:nvSpPr>
          <p:cNvPr id="46" name="矩形 45"/>
          <p:cNvSpPr/>
          <p:nvPr>
            <p:custDataLst>
              <p:tags r:id="rId6"/>
            </p:custDataLst>
          </p:nvPr>
        </p:nvSpPr>
        <p:spPr>
          <a:xfrm>
            <a:off x="7596336" y="2343919"/>
            <a:ext cx="4127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  <a:endParaRPr lang="zh-CN" altLang="en-US" sz="1800" b="1" dirty="0"/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1140872" y="2531680"/>
            <a:ext cx="4323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（长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宽）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067694"/>
            <a:ext cx="1714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>
            <p:custDataLst>
              <p:tags r:id="rId9"/>
            </p:custDataLst>
          </p:nvPr>
        </p:nvSpPr>
        <p:spPr>
          <a:xfrm>
            <a:off x="1124242" y="3035736"/>
            <a:ext cx="3710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底面积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bldLvl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9100" y="1600200"/>
            <a:ext cx="1129665" cy="1369695"/>
          </a:xfrm>
          <a:prstGeom prst="rect">
            <a:avLst/>
          </a:prstGeom>
        </p:spPr>
      </p:pic>
      <p:pic>
        <p:nvPicPr>
          <p:cNvPr id="5" name="图片 4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365" y="1061085"/>
            <a:ext cx="926465" cy="1188720"/>
          </a:xfrm>
          <a:prstGeom prst="rect">
            <a:avLst/>
          </a:prstGeom>
        </p:spPr>
      </p:pic>
      <p:sp>
        <p:nvSpPr>
          <p:cNvPr id="6" name="圆角矩形标注 5"/>
          <p:cNvSpPr/>
          <p:nvPr>
            <p:custDataLst>
              <p:tags r:id="rId3"/>
            </p:custDataLst>
          </p:nvPr>
        </p:nvSpPr>
        <p:spPr>
          <a:xfrm>
            <a:off x="2498090" y="1061085"/>
            <a:ext cx="3565525" cy="837565"/>
          </a:xfrm>
          <a:prstGeom prst="wedgeRoundRectCallout">
            <a:avLst>
              <a:gd name="adj1" fmla="val -60115"/>
              <a:gd name="adj2" fmla="val -217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正方体侧面凹陷之后，表面积会减少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</a:p>
        </p:txBody>
      </p:sp>
      <p:sp>
        <p:nvSpPr>
          <p:cNvPr id="2" name="圆角矩形标注 1"/>
          <p:cNvSpPr/>
          <p:nvPr>
            <p:custDataLst>
              <p:tags r:id="rId4"/>
            </p:custDataLst>
          </p:nvPr>
        </p:nvSpPr>
        <p:spPr>
          <a:xfrm>
            <a:off x="908050" y="3234055"/>
            <a:ext cx="7493000" cy="1535430"/>
          </a:xfrm>
          <a:prstGeom prst="wedgeRoundRectCallout">
            <a:avLst>
              <a:gd name="adj1" fmla="val 34440"/>
              <a:gd name="adj2" fmla="val -6778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如果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正方体表面的材料是没有弹性的（如纸盒）,侧面虽然凹陷了,但制作这个正方体的表面的纸壳没有增加也没有减少,所以表面积是不发生变化的。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5955" y="1868805"/>
            <a:ext cx="2681605" cy="11010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" y="86360"/>
            <a:ext cx="3063240" cy="60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54165" y="1240155"/>
            <a:ext cx="975360" cy="1182370"/>
          </a:xfrm>
          <a:prstGeom prst="rect">
            <a:avLst/>
          </a:prstGeom>
        </p:spPr>
      </p:pic>
      <p:pic>
        <p:nvPicPr>
          <p:cNvPr id="5" name="图片 4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5945" y="3115310"/>
            <a:ext cx="926465" cy="1188720"/>
          </a:xfrm>
          <a:prstGeom prst="rect">
            <a:avLst/>
          </a:prstGeom>
        </p:spPr>
      </p:pic>
      <p:sp>
        <p:nvSpPr>
          <p:cNvPr id="6" name="圆角矩形标注 5"/>
          <p:cNvSpPr/>
          <p:nvPr>
            <p:custDataLst>
              <p:tags r:id="rId3"/>
            </p:custDataLst>
          </p:nvPr>
        </p:nvSpPr>
        <p:spPr>
          <a:xfrm>
            <a:off x="1751330" y="1412240"/>
            <a:ext cx="4634230" cy="972185"/>
          </a:xfrm>
          <a:prstGeom prst="wedgeRoundRectCallout">
            <a:avLst>
              <a:gd name="adj1" fmla="val 53727"/>
              <a:gd name="adj2" fmla="val -15579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我们会算长方体和正方体的体积了，怎么算球体的体积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3" name="圆角矩形标注 2"/>
          <p:cNvSpPr/>
          <p:nvPr>
            <p:custDataLst>
              <p:tags r:id="rId4"/>
            </p:custDataLst>
          </p:nvPr>
        </p:nvSpPr>
        <p:spPr>
          <a:xfrm>
            <a:off x="3347720" y="3339465"/>
            <a:ext cx="4022090" cy="478790"/>
          </a:xfrm>
          <a:prstGeom prst="wedgeRoundRectCallout">
            <a:avLst>
              <a:gd name="adj1" fmla="val -59492"/>
              <a:gd name="adj2" fmla="val 43023"/>
              <a:gd name="adj3" fmla="val 16667"/>
            </a:avLst>
          </a:prstGeom>
          <a:solidFill>
            <a:schemeClr val="bg1"/>
          </a:solidFill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哈哈！可以用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排水法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呀！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0" y="86360"/>
            <a:ext cx="3063240" cy="604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669*243"/>
  <p:tag name="TABLE_ENDDRAG_RECT" val="31*72*669*24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1491</Words>
  <Application>Microsoft Office PowerPoint</Application>
  <PresentationFormat>全屏显示(16:9)</PresentationFormat>
  <Paragraphs>211</Paragraphs>
  <Slides>26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88</cp:revision>
  <dcterms:created xsi:type="dcterms:W3CDTF">2019-09-02T08:53:00Z</dcterms:created>
  <dcterms:modified xsi:type="dcterms:W3CDTF">2024-02-04T06:01:01Z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9522E8E9D7724758890C1B56D11E9C65_13</vt:lpwstr>
  </property>
  <property fmtid="{D5CDD505-2E9C-101B-9397-08002B2CF9AE}" pid="3" name="KSOProductBuildVer">
    <vt:lpwstr>2052-12.1.0.16120</vt:lpwstr>
  </property>
</Properties>
</file>