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6" r:id="rId4"/>
    <p:sldId id="282" r:id="rId5"/>
    <p:sldId id="283" r:id="rId6"/>
    <p:sldId id="284" r:id="rId7"/>
    <p:sldId id="281" r:id="rId8"/>
    <p:sldId id="285" r:id="rId9"/>
    <p:sldId id="286" r:id="rId10"/>
    <p:sldId id="287" r:id="rId11"/>
    <p:sldId id="288" r:id="rId12"/>
    <p:sldId id="289" r:id="rId13"/>
    <p:sldId id="291" r:id="rId14"/>
    <p:sldId id="292" r:id="rId15"/>
    <p:sldId id="293" r:id="rId16"/>
    <p:sldId id="294" r:id="rId17"/>
    <p:sldId id="296" r:id="rId18"/>
    <p:sldId id="295" r:id="rId19"/>
    <p:sldId id="274" r:id="rId20"/>
    <p:sldId id="275" r:id="rId21"/>
    <p:sldId id="278" r:id="rId22"/>
    <p:sldId id="279" r:id="rId23"/>
    <p:sldId id="262" r:id="rId24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52" d="100"/>
          <a:sy n="152" d="100"/>
        </p:scale>
        <p:origin x="-444" y="-102"/>
      </p:cViewPr>
      <p:guideLst>
        <p:guide orient="horz" pos="162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7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  <a:endParaRPr lang="zh-CN" altLang="en-US" sz="1600" b="1" spc="3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跨学科学习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课外活动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/>
          <p:cNvCxnSpPr/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变式</a:t>
            </a:r>
            <a:r>
              <a:rPr lang="zh-CN" altLang="en-US" sz="26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情景导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活动探究</a:t>
            </a:r>
            <a:endParaRPr lang="en-US" altLang="zh-CN" sz="2800" b="1" dirty="0" smtClean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拓展延伸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23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22.png"/><Relationship Id="rId5" Type="http://schemas.openxmlformats.org/officeDocument/2006/relationships/tags" Target="../tags/tag67.xml"/><Relationship Id="rId10" Type="http://schemas.openxmlformats.org/officeDocument/2006/relationships/image" Target="../media/image21.png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" Type="http://schemas.openxmlformats.org/officeDocument/2006/relationships/tags" Target="../tags/tag73.xml"/><Relationship Id="rId21" Type="http://schemas.openxmlformats.org/officeDocument/2006/relationships/tags" Target="../tags/tag91.xml"/><Relationship Id="rId34" Type="http://schemas.openxmlformats.org/officeDocument/2006/relationships/image" Target="../media/image17.tiff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image" Target="../media/image21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29" Type="http://schemas.openxmlformats.org/officeDocument/2006/relationships/tags" Target="../tags/tag99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tags" Target="../tags/tag101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image" Target="../media/image24.png"/><Relationship Id="rId3" Type="http://schemas.openxmlformats.org/officeDocument/2006/relationships/tags" Target="../tags/tag104.xml"/><Relationship Id="rId21" Type="http://schemas.openxmlformats.org/officeDocument/2006/relationships/image" Target="../media/image27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image" Target="../media/image26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10" Type="http://schemas.openxmlformats.org/officeDocument/2006/relationships/tags" Target="../tags/tag111.xml"/><Relationship Id="rId19" Type="http://schemas.openxmlformats.org/officeDocument/2006/relationships/image" Target="../media/image25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image" Target="../media/image16.tiff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image" Target="../media/image17.tiff"/><Relationship Id="rId2" Type="http://schemas.openxmlformats.org/officeDocument/2006/relationships/tags" Target="../tags/tag119.xml"/><Relationship Id="rId16" Type="http://schemas.openxmlformats.org/officeDocument/2006/relationships/image" Target="../media/image21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image" Target="../media/image28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36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image" Target="../media/image29.jpeg"/><Relationship Id="rId2" Type="http://schemas.openxmlformats.org/officeDocument/2006/relationships/tags" Target="../tags/tag143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29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image" Target="../media/image29.jpe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20498;&#35745;&#26102;&#21160;&#30011;.mp4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18.pn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image" Target="../media/image19.png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2" Type="http://schemas.openxmlformats.org/officeDocument/2006/relationships/tags" Target="../tags/tag42.xml"/><Relationship Id="rId16" Type="http://schemas.openxmlformats.org/officeDocument/2006/relationships/image" Target="../media/image20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20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18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17.tiff"/><Relationship Id="rId5" Type="http://schemas.openxmlformats.org/officeDocument/2006/relationships/tags" Target="../tags/tag59.xml"/><Relationship Id="rId10" Type="http://schemas.openxmlformats.org/officeDocument/2006/relationships/image" Target="../media/image19.png"/><Relationship Id="rId4" Type="http://schemas.openxmlformats.org/officeDocument/2006/relationships/tags" Target="../tags/tag58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301521" y="2780754"/>
            <a:ext cx="4734560" cy="68389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课时 </a:t>
            </a:r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包装的学问</a:t>
            </a:r>
          </a:p>
        </p:txBody>
      </p:sp>
      <p:sp>
        <p:nvSpPr>
          <p:cNvPr id="7" name="矩形 6"/>
          <p:cNvSpPr/>
          <p:nvPr/>
        </p:nvSpPr>
        <p:spPr>
          <a:xfrm>
            <a:off x="3285881" y="1614417"/>
            <a:ext cx="2585720" cy="80708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sz="4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数学好玩</a:t>
            </a:r>
            <a:endParaRPr lang="zh-CN" altLang="en-US" sz="4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3466" y="698597"/>
            <a:ext cx="5728097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</a:rPr>
              <a:t>包磁带。</a:t>
            </a:r>
          </a:p>
        </p:txBody>
      </p:sp>
      <p:pic>
        <p:nvPicPr>
          <p:cNvPr id="5121" name="图片 2" descr="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13794" y="802958"/>
            <a:ext cx="355600" cy="36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3137" y="1212402"/>
            <a:ext cx="3877870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</a:rPr>
              <a:t>将四盒磁带包成一包。</a:t>
            </a:r>
          </a:p>
        </p:txBody>
      </p:sp>
      <p:sp>
        <p:nvSpPr>
          <p:cNvPr id="20" name="Text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7523" y="3585502"/>
            <a:ext cx="8237167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你能想出几种包装方法？可以先画出草图来表示你的想法，再在小组内进行交流。</a:t>
            </a:r>
          </a:p>
        </p:txBody>
      </p:sp>
      <p:pic>
        <p:nvPicPr>
          <p:cNvPr id="16" name="图片 46" descr="13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754">
            <a:off x="2802336" y="1977866"/>
            <a:ext cx="1916906" cy="122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48" descr="14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612">
            <a:off x="1252141" y="1917146"/>
            <a:ext cx="1884759" cy="1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71" descr="14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612">
            <a:off x="4426347" y="1924289"/>
            <a:ext cx="1884759" cy="1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73" descr="13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754">
            <a:off x="5988448" y="1976677"/>
            <a:ext cx="1916906" cy="12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2" descr="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413794" y="802958"/>
            <a:ext cx="355600" cy="36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3907" y="698597"/>
            <a:ext cx="8212115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你能想出几种包装方法？可以先画出草图来表示你的想法，再在小组内进行交流。</a:t>
            </a:r>
          </a:p>
        </p:txBody>
      </p:sp>
      <p:grpSp>
        <p:nvGrpSpPr>
          <p:cNvPr id="23" name="组合 36"/>
          <p:cNvGrpSpPr/>
          <p:nvPr/>
        </p:nvGrpSpPr>
        <p:grpSpPr bwMode="auto">
          <a:xfrm>
            <a:off x="2403475" y="2395855"/>
            <a:ext cx="1042035" cy="796290"/>
            <a:chOff x="179512" y="1340768"/>
            <a:chExt cx="2268000" cy="1733676"/>
          </a:xfrm>
        </p:grpSpPr>
        <p:sp>
          <p:nvSpPr>
            <p:cNvPr id="24" name="立方体 23"/>
            <p:cNvSpPr/>
            <p:nvPr>
              <p:custDataLst>
                <p:tags r:id="rId28"/>
              </p:custDataLst>
            </p:nvPr>
          </p:nvSpPr>
          <p:spPr>
            <a:xfrm>
              <a:off x="179512" y="2282223"/>
              <a:ext cx="2268000" cy="792221"/>
            </a:xfrm>
            <a:prstGeom prst="cube">
              <a:avLst>
                <a:gd name="adj" fmla="val 60209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立方体 24"/>
            <p:cNvSpPr/>
            <p:nvPr>
              <p:custDataLst>
                <p:tags r:id="rId29"/>
              </p:custDataLst>
            </p:nvPr>
          </p:nvSpPr>
          <p:spPr>
            <a:xfrm>
              <a:off x="179512" y="1969464"/>
              <a:ext cx="2268000" cy="792220"/>
            </a:xfrm>
            <a:prstGeom prst="cube">
              <a:avLst>
                <a:gd name="adj" fmla="val 60209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立方体 25"/>
            <p:cNvSpPr/>
            <p:nvPr>
              <p:custDataLst>
                <p:tags r:id="rId30"/>
              </p:custDataLst>
            </p:nvPr>
          </p:nvSpPr>
          <p:spPr>
            <a:xfrm>
              <a:off x="179512" y="1656703"/>
              <a:ext cx="2268000" cy="792221"/>
            </a:xfrm>
            <a:prstGeom prst="cube">
              <a:avLst>
                <a:gd name="adj" fmla="val 60209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立方体 26"/>
            <p:cNvSpPr/>
            <p:nvPr>
              <p:custDataLst>
                <p:tags r:id="rId31"/>
              </p:custDataLst>
            </p:nvPr>
          </p:nvSpPr>
          <p:spPr>
            <a:xfrm>
              <a:off x="179512" y="1340768"/>
              <a:ext cx="2268000" cy="792220"/>
            </a:xfrm>
            <a:prstGeom prst="cube">
              <a:avLst>
                <a:gd name="adj" fmla="val 60209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3" name="组合 38"/>
          <p:cNvGrpSpPr/>
          <p:nvPr/>
        </p:nvGrpSpPr>
        <p:grpSpPr bwMode="auto">
          <a:xfrm>
            <a:off x="5260340" y="1884680"/>
            <a:ext cx="1739900" cy="487045"/>
            <a:chOff x="4931047" y="1941035"/>
            <a:chExt cx="4063157" cy="1113067"/>
          </a:xfrm>
        </p:grpSpPr>
        <p:sp>
          <p:nvSpPr>
            <p:cNvPr id="34" name="立方体 33"/>
            <p:cNvSpPr/>
            <p:nvPr>
              <p:custDataLst>
                <p:tags r:id="rId24"/>
              </p:custDataLst>
            </p:nvPr>
          </p:nvSpPr>
          <p:spPr>
            <a:xfrm>
              <a:off x="4931047" y="2261776"/>
              <a:ext cx="2268067" cy="792326"/>
            </a:xfrm>
            <a:prstGeom prst="cube">
              <a:avLst>
                <a:gd name="adj" fmla="val 60209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立方体 34"/>
            <p:cNvSpPr/>
            <p:nvPr>
              <p:custDataLst>
                <p:tags r:id="rId25"/>
              </p:custDataLst>
            </p:nvPr>
          </p:nvSpPr>
          <p:spPr>
            <a:xfrm>
              <a:off x="4931047" y="1944211"/>
              <a:ext cx="2268067" cy="792326"/>
            </a:xfrm>
            <a:prstGeom prst="cube">
              <a:avLst>
                <a:gd name="adj" fmla="val 60209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立方体 35"/>
            <p:cNvSpPr/>
            <p:nvPr>
              <p:custDataLst>
                <p:tags r:id="rId26"/>
              </p:custDataLst>
            </p:nvPr>
          </p:nvSpPr>
          <p:spPr>
            <a:xfrm>
              <a:off x="6726138" y="2261776"/>
              <a:ext cx="2268066" cy="792326"/>
            </a:xfrm>
            <a:prstGeom prst="cube">
              <a:avLst>
                <a:gd name="adj" fmla="val 60209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立方体 36"/>
            <p:cNvSpPr/>
            <p:nvPr>
              <p:custDataLst>
                <p:tags r:id="rId27"/>
              </p:custDataLst>
            </p:nvPr>
          </p:nvSpPr>
          <p:spPr>
            <a:xfrm>
              <a:off x="6726138" y="1941035"/>
              <a:ext cx="2268066" cy="792326"/>
            </a:xfrm>
            <a:prstGeom prst="cube">
              <a:avLst>
                <a:gd name="adj" fmla="val 60209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3" name="图片 2" descr="全身女孩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9350" y="1313815"/>
            <a:ext cx="803910" cy="1509395"/>
          </a:xfrm>
          <a:prstGeom prst="rect">
            <a:avLst/>
          </a:prstGeom>
        </p:spPr>
      </p:pic>
      <p:sp>
        <p:nvSpPr>
          <p:cNvPr id="6" name="圆角矩形标注 5"/>
          <p:cNvSpPr/>
          <p:nvPr>
            <p:custDataLst>
              <p:tags r:id="rId4"/>
            </p:custDataLst>
          </p:nvPr>
        </p:nvSpPr>
        <p:spPr>
          <a:xfrm>
            <a:off x="4799965" y="1179195"/>
            <a:ext cx="2453640" cy="442595"/>
          </a:xfrm>
          <a:prstGeom prst="wedgeRoundRectCallout">
            <a:avLst>
              <a:gd name="adj1" fmla="val 55667"/>
              <a:gd name="adj2" fmla="val -2260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也可以这样包装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2" name="图片 1" descr="全身男孩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" y="1908175"/>
            <a:ext cx="666115" cy="1509395"/>
          </a:xfrm>
          <a:prstGeom prst="rect">
            <a:avLst/>
          </a:prstGeom>
        </p:spPr>
      </p:pic>
      <p:sp>
        <p:nvSpPr>
          <p:cNvPr id="4" name="圆角矩形标注 3"/>
          <p:cNvSpPr/>
          <p:nvPr>
            <p:custDataLst>
              <p:tags r:id="rId6"/>
            </p:custDataLst>
          </p:nvPr>
        </p:nvSpPr>
        <p:spPr>
          <a:xfrm>
            <a:off x="1435735" y="1691640"/>
            <a:ext cx="1801495" cy="442595"/>
          </a:xfrm>
          <a:prstGeom prst="wedgeRoundRectCallout">
            <a:avLst>
              <a:gd name="adj1" fmla="val -56799"/>
              <a:gd name="adj2" fmla="val 41678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可以这样包装</a:t>
            </a:r>
            <a:endParaRPr lang="zh-CN" altLang="en-US" sz="2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12" name="组合 37"/>
          <p:cNvGrpSpPr/>
          <p:nvPr/>
        </p:nvGrpSpPr>
        <p:grpSpPr bwMode="auto">
          <a:xfrm>
            <a:off x="3263265" y="2975610"/>
            <a:ext cx="1419225" cy="842010"/>
            <a:chOff x="2339752" y="869234"/>
            <a:chExt cx="3690399" cy="2188949"/>
          </a:xfrm>
          <a:solidFill>
            <a:schemeClr val="bg1"/>
          </a:solidFill>
        </p:grpSpPr>
        <p:sp>
          <p:nvSpPr>
            <p:cNvPr id="13" name="立方体 12"/>
            <p:cNvSpPr/>
            <p:nvPr>
              <p:custDataLst>
                <p:tags r:id="rId20"/>
              </p:custDataLst>
            </p:nvPr>
          </p:nvSpPr>
          <p:spPr>
            <a:xfrm>
              <a:off x="3761943" y="869234"/>
              <a:ext cx="2268208" cy="791983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4" name="立方体 13"/>
            <p:cNvSpPr/>
            <p:nvPr>
              <p:custDataLst>
                <p:tags r:id="rId21"/>
              </p:custDataLst>
            </p:nvPr>
          </p:nvSpPr>
          <p:spPr>
            <a:xfrm>
              <a:off x="3293701" y="1328519"/>
              <a:ext cx="2268206" cy="791982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" name="立方体 4"/>
            <p:cNvSpPr/>
            <p:nvPr>
              <p:custDataLst>
                <p:tags r:id="rId22"/>
              </p:custDataLst>
            </p:nvPr>
          </p:nvSpPr>
          <p:spPr>
            <a:xfrm>
              <a:off x="2814346" y="1794820"/>
              <a:ext cx="2268206" cy="791983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立方体 6"/>
            <p:cNvSpPr/>
            <p:nvPr>
              <p:custDataLst>
                <p:tags r:id="rId23"/>
              </p:custDataLst>
            </p:nvPr>
          </p:nvSpPr>
          <p:spPr>
            <a:xfrm>
              <a:off x="2339752" y="2266201"/>
              <a:ext cx="2268207" cy="791982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组合 40"/>
          <p:cNvGrpSpPr/>
          <p:nvPr/>
        </p:nvGrpSpPr>
        <p:grpSpPr bwMode="auto">
          <a:xfrm>
            <a:off x="1420495" y="3424555"/>
            <a:ext cx="1727200" cy="417830"/>
            <a:chOff x="206578" y="4437112"/>
            <a:chExt cx="4471550" cy="1241876"/>
          </a:xfrm>
          <a:solidFill>
            <a:schemeClr val="bg1"/>
          </a:solidFill>
        </p:grpSpPr>
        <p:sp>
          <p:nvSpPr>
            <p:cNvPr id="44" name="立方体 43"/>
            <p:cNvSpPr/>
            <p:nvPr>
              <p:custDataLst>
                <p:tags r:id="rId16"/>
              </p:custDataLst>
            </p:nvPr>
          </p:nvSpPr>
          <p:spPr>
            <a:xfrm>
              <a:off x="623648" y="4437112"/>
              <a:ext cx="2268540" cy="791716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5" name="立方体 44"/>
            <p:cNvSpPr/>
            <p:nvPr>
              <p:custDataLst>
                <p:tags r:id="rId17"/>
              </p:custDataLst>
            </p:nvPr>
          </p:nvSpPr>
          <p:spPr>
            <a:xfrm>
              <a:off x="206578" y="4887272"/>
              <a:ext cx="2268540" cy="791716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6" name="立方体 45"/>
            <p:cNvSpPr/>
            <p:nvPr>
              <p:custDataLst>
                <p:tags r:id="rId18"/>
              </p:custDataLst>
            </p:nvPr>
          </p:nvSpPr>
          <p:spPr>
            <a:xfrm>
              <a:off x="2409587" y="4437112"/>
              <a:ext cx="2268541" cy="791716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7" name="立方体 46"/>
            <p:cNvSpPr/>
            <p:nvPr>
              <p:custDataLst>
                <p:tags r:id="rId19"/>
              </p:custDataLst>
            </p:nvPr>
          </p:nvSpPr>
          <p:spPr>
            <a:xfrm>
              <a:off x="2031971" y="4887272"/>
              <a:ext cx="2268541" cy="791716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41"/>
          <p:cNvGrpSpPr/>
          <p:nvPr/>
        </p:nvGrpSpPr>
        <p:grpSpPr bwMode="auto">
          <a:xfrm>
            <a:off x="5495290" y="2619375"/>
            <a:ext cx="1331262" cy="661035"/>
            <a:chOff x="5696409" y="4437112"/>
            <a:chExt cx="2685708" cy="1572824"/>
          </a:xfrm>
          <a:solidFill>
            <a:schemeClr val="bg1"/>
          </a:solidFill>
        </p:grpSpPr>
        <p:sp>
          <p:nvSpPr>
            <p:cNvPr id="8" name="立方体 7"/>
            <p:cNvSpPr/>
            <p:nvPr>
              <p:custDataLst>
                <p:tags r:id="rId12"/>
              </p:custDataLst>
            </p:nvPr>
          </p:nvSpPr>
          <p:spPr>
            <a:xfrm>
              <a:off x="6112992" y="4753144"/>
              <a:ext cx="2268515" cy="792464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立方体 9"/>
            <p:cNvSpPr/>
            <p:nvPr>
              <p:custDataLst>
                <p:tags r:id="rId13"/>
              </p:custDataLst>
            </p:nvPr>
          </p:nvSpPr>
          <p:spPr>
            <a:xfrm>
              <a:off x="6113602" y="4437112"/>
              <a:ext cx="2268515" cy="792463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立方体 10"/>
            <p:cNvSpPr/>
            <p:nvPr>
              <p:custDataLst>
                <p:tags r:id="rId14"/>
              </p:custDataLst>
            </p:nvPr>
          </p:nvSpPr>
          <p:spPr>
            <a:xfrm>
              <a:off x="5711782" y="5217472"/>
              <a:ext cx="2268515" cy="792464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1" name="立方体 20"/>
            <p:cNvSpPr/>
            <p:nvPr>
              <p:custDataLst>
                <p:tags r:id="rId15"/>
              </p:custDataLst>
            </p:nvPr>
          </p:nvSpPr>
          <p:spPr>
            <a:xfrm>
              <a:off x="5696409" y="4901439"/>
              <a:ext cx="2268515" cy="792463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9"/>
          <p:cNvGrpSpPr/>
          <p:nvPr/>
        </p:nvGrpSpPr>
        <p:grpSpPr bwMode="auto">
          <a:xfrm>
            <a:off x="4434840" y="3512820"/>
            <a:ext cx="2958465" cy="309245"/>
            <a:chOff x="623576" y="3284984"/>
            <a:chExt cx="7620832" cy="796240"/>
          </a:xfrm>
          <a:solidFill>
            <a:schemeClr val="bg1"/>
          </a:solidFill>
        </p:grpSpPr>
        <p:sp>
          <p:nvSpPr>
            <p:cNvPr id="39" name="立方体 38"/>
            <p:cNvSpPr/>
            <p:nvPr>
              <p:custDataLst>
                <p:tags r:id="rId8"/>
              </p:custDataLst>
            </p:nvPr>
          </p:nvSpPr>
          <p:spPr>
            <a:xfrm>
              <a:off x="623576" y="3284984"/>
              <a:ext cx="2268785" cy="791481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0" name="立方体 39"/>
            <p:cNvSpPr/>
            <p:nvPr>
              <p:custDataLst>
                <p:tags r:id="rId9"/>
              </p:custDataLst>
            </p:nvPr>
          </p:nvSpPr>
          <p:spPr>
            <a:xfrm>
              <a:off x="2408121" y="3286570"/>
              <a:ext cx="2267198" cy="793068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1" name="立方体 40"/>
            <p:cNvSpPr/>
            <p:nvPr>
              <p:custDataLst>
                <p:tags r:id="rId10"/>
              </p:custDataLst>
            </p:nvPr>
          </p:nvSpPr>
          <p:spPr>
            <a:xfrm>
              <a:off x="4192666" y="3286570"/>
              <a:ext cx="2267198" cy="793068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2" name="立方体 41"/>
            <p:cNvSpPr/>
            <p:nvPr>
              <p:custDataLst>
                <p:tags r:id="rId11"/>
              </p:custDataLst>
            </p:nvPr>
          </p:nvSpPr>
          <p:spPr>
            <a:xfrm>
              <a:off x="5975622" y="3289742"/>
              <a:ext cx="2268786" cy="791482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9" name="圆角矩形标注 28"/>
          <p:cNvSpPr/>
          <p:nvPr>
            <p:custDataLst>
              <p:tags r:id="rId7"/>
            </p:custDataLst>
          </p:nvPr>
        </p:nvSpPr>
        <p:spPr>
          <a:xfrm>
            <a:off x="2069465" y="4001135"/>
            <a:ext cx="3938270" cy="759460"/>
          </a:xfrm>
          <a:prstGeom prst="wedgeRoundRectCallout">
            <a:avLst>
              <a:gd name="adj1" fmla="val 6272"/>
              <a:gd name="adj2" fmla="val -67056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最大面都露在外，表面积一定会大，不考虑这几种包装方法。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bldLvl="0" animBg="1"/>
      <p:bldP spid="2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41252" y="1599800"/>
          <a:ext cx="5292284" cy="24264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007"/>
                <a:gridCol w="1076350"/>
                <a:gridCol w="885622"/>
                <a:gridCol w="844435"/>
                <a:gridCol w="844435"/>
                <a:gridCol w="844435"/>
              </a:tblGrid>
              <a:tr h="6172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方法</a:t>
                      </a: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草图</a:t>
                      </a: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长</a:t>
                      </a:r>
                      <a:r>
                        <a:rPr lang="en-US" altLang="zh-CN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800" b="1" i="0" u="none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宽</a:t>
                      </a:r>
                      <a:r>
                        <a:rPr lang="en-US" altLang="zh-CN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800" b="1" i="0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lang="en-US" altLang="zh-CN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800" b="1" i="0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表面积</a:t>
                      </a:r>
                      <a:endParaRPr lang="en-US" altLang="zh-CN" sz="1800" b="1" baseline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800" b="1" i="0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altLang="zh-CN" sz="1800" b="1" i="0" baseline="300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800" b="1" i="0" baseline="30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</a:tr>
              <a:tr h="6048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CN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种</a:t>
                      </a: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baseline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baseline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baseline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baseline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baseline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</a:tr>
              <a:tr h="6048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CN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种</a:t>
                      </a: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baseline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baseline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baseline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baseline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baseline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</a:tr>
              <a:tr h="5995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CN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800" b="1" baseline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种</a:t>
                      </a: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baseline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baseline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baseline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baseline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baseline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34298" marB="34298" anchor="ctr"/>
                </a:tc>
              </a:tr>
            </a:tbl>
          </a:graphicData>
        </a:graphic>
      </p:graphicFrame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935990" y="685800"/>
            <a:ext cx="7444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一盒磁带长、宽和高如图所示，分别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算出各种方法所需包装纸的大小。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接口处不计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，单位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mm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pic>
        <p:nvPicPr>
          <p:cNvPr id="13" name="图片 27" descr="15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55" y="1368425"/>
            <a:ext cx="17748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59474" y="2325002"/>
            <a:ext cx="64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110</a:t>
            </a:r>
          </a:p>
        </p:txBody>
      </p:sp>
      <p:sp>
        <p:nvSpPr>
          <p:cNvPr id="18" name="Text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01233" y="2324407"/>
            <a:ext cx="64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9" name="TextBox 3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10191" y="2325002"/>
            <a:ext cx="64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20" name="TextBox 3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63769" y="2946530"/>
            <a:ext cx="648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220</a:t>
            </a:r>
          </a:p>
        </p:txBody>
      </p:sp>
      <p:sp>
        <p:nvSpPr>
          <p:cNvPr id="21" name="TextBox 4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05527" y="2945935"/>
            <a:ext cx="648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2" name="TextBox 4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14484" y="2946530"/>
            <a:ext cx="648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3" name="TextBox 4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68531" y="3564151"/>
            <a:ext cx="64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110</a:t>
            </a:r>
          </a:p>
        </p:txBody>
      </p:sp>
      <p:sp>
        <p:nvSpPr>
          <p:cNvPr id="24" name="TextBox 4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290" y="3564151"/>
            <a:ext cx="648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140</a:t>
            </a:r>
          </a:p>
        </p:txBody>
      </p:sp>
      <p:sp>
        <p:nvSpPr>
          <p:cNvPr id="25" name="Text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62213" y="3564151"/>
            <a:ext cx="64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6" name="Text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22865" y="2325001"/>
            <a:ext cx="10275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38440</a:t>
            </a:r>
          </a:p>
        </p:txBody>
      </p:sp>
      <p:sp>
        <p:nvSpPr>
          <p:cNvPr id="27" name="TextBox 4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4308" y="2945935"/>
            <a:ext cx="895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49360</a:t>
            </a:r>
          </a:p>
        </p:txBody>
      </p:sp>
      <p:sp>
        <p:nvSpPr>
          <p:cNvPr id="28" name="TextBox 4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82882" y="3564150"/>
            <a:ext cx="1026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46800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93595" y="2327275"/>
            <a:ext cx="523875" cy="41275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29130" y="3040380"/>
            <a:ext cx="861695" cy="26416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29130" y="3580765"/>
            <a:ext cx="807085" cy="365760"/>
          </a:xfrm>
          <a:prstGeom prst="rect">
            <a:avLst/>
          </a:prstGeom>
        </p:spPr>
      </p:pic>
      <p:sp>
        <p:nvSpPr>
          <p:cNvPr id="44" name="圆角矩形标注 43"/>
          <p:cNvSpPr/>
          <p:nvPr>
            <p:custDataLst>
              <p:tags r:id="rId16"/>
            </p:custDataLst>
          </p:nvPr>
        </p:nvSpPr>
        <p:spPr>
          <a:xfrm>
            <a:off x="2369820" y="4222750"/>
            <a:ext cx="4801235" cy="436245"/>
          </a:xfrm>
          <a:prstGeom prst="wedgeRoundRectCallout">
            <a:avLst>
              <a:gd name="adj1" fmla="val 26339"/>
              <a:gd name="adj2" fmla="val -73726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选用哪种方法更节省包装纸？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935355" y="2239645"/>
            <a:ext cx="1048385" cy="5257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4" grpId="0" bldLvl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2" descr="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13794" y="802958"/>
            <a:ext cx="355600" cy="3603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组合 36"/>
          <p:cNvGrpSpPr/>
          <p:nvPr/>
        </p:nvGrpSpPr>
        <p:grpSpPr bwMode="auto">
          <a:xfrm>
            <a:off x="1609725" y="3036570"/>
            <a:ext cx="1417320" cy="709930"/>
            <a:chOff x="179512" y="1340768"/>
            <a:chExt cx="2268000" cy="1733676"/>
          </a:xfrm>
        </p:grpSpPr>
        <p:sp>
          <p:nvSpPr>
            <p:cNvPr id="24" name="立方体 23"/>
            <p:cNvSpPr/>
            <p:nvPr>
              <p:custDataLst>
                <p:tags r:id="rId11"/>
              </p:custDataLst>
            </p:nvPr>
          </p:nvSpPr>
          <p:spPr>
            <a:xfrm>
              <a:off x="179512" y="2282223"/>
              <a:ext cx="2268000" cy="792221"/>
            </a:xfrm>
            <a:prstGeom prst="cube">
              <a:avLst>
                <a:gd name="adj" fmla="val 60209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立方体 24"/>
            <p:cNvSpPr/>
            <p:nvPr>
              <p:custDataLst>
                <p:tags r:id="rId12"/>
              </p:custDataLst>
            </p:nvPr>
          </p:nvSpPr>
          <p:spPr>
            <a:xfrm>
              <a:off x="179512" y="1969464"/>
              <a:ext cx="2268000" cy="792220"/>
            </a:xfrm>
            <a:prstGeom prst="cube">
              <a:avLst>
                <a:gd name="adj" fmla="val 60209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立方体 25"/>
            <p:cNvSpPr/>
            <p:nvPr>
              <p:custDataLst>
                <p:tags r:id="rId13"/>
              </p:custDataLst>
            </p:nvPr>
          </p:nvSpPr>
          <p:spPr>
            <a:xfrm>
              <a:off x="179512" y="1656703"/>
              <a:ext cx="2268000" cy="792221"/>
            </a:xfrm>
            <a:prstGeom prst="cube">
              <a:avLst>
                <a:gd name="adj" fmla="val 60209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立方体 26"/>
            <p:cNvSpPr/>
            <p:nvPr>
              <p:custDataLst>
                <p:tags r:id="rId14"/>
              </p:custDataLst>
            </p:nvPr>
          </p:nvSpPr>
          <p:spPr>
            <a:xfrm>
              <a:off x="179512" y="1340768"/>
              <a:ext cx="2268000" cy="792220"/>
            </a:xfrm>
            <a:prstGeom prst="cube">
              <a:avLst>
                <a:gd name="adj" fmla="val 60209"/>
              </a:avLst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3" name="图片 2" descr="全身女孩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3725" y="1527175"/>
            <a:ext cx="803910" cy="1509395"/>
          </a:xfrm>
          <a:prstGeom prst="rect">
            <a:avLst/>
          </a:prstGeom>
        </p:spPr>
      </p:pic>
      <p:sp>
        <p:nvSpPr>
          <p:cNvPr id="6" name="圆角矩形标注 5"/>
          <p:cNvSpPr/>
          <p:nvPr>
            <p:custDataLst>
              <p:tags r:id="rId3"/>
            </p:custDataLst>
          </p:nvPr>
        </p:nvSpPr>
        <p:spPr>
          <a:xfrm>
            <a:off x="3990975" y="2851150"/>
            <a:ext cx="3199130" cy="981710"/>
          </a:xfrm>
          <a:prstGeom prst="wedgeRoundRectCallout">
            <a:avLst>
              <a:gd name="adj1" fmla="val 19333"/>
              <a:gd name="adj2" fmla="val -70569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如果要求摆放成两摞，选择大面和中面尽可能多的重叠，最省包装纸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2" name="图片 1" descr="全身男孩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" y="1908175"/>
            <a:ext cx="666115" cy="1509395"/>
          </a:xfrm>
          <a:prstGeom prst="rect">
            <a:avLst/>
          </a:prstGeom>
        </p:spPr>
      </p:pic>
      <p:sp>
        <p:nvSpPr>
          <p:cNvPr id="4" name="圆角矩形标注 3"/>
          <p:cNvSpPr/>
          <p:nvPr>
            <p:custDataLst>
              <p:tags r:id="rId5"/>
            </p:custDataLst>
          </p:nvPr>
        </p:nvSpPr>
        <p:spPr>
          <a:xfrm>
            <a:off x="1435735" y="1691640"/>
            <a:ext cx="2555240" cy="970915"/>
          </a:xfrm>
          <a:prstGeom prst="wedgeRoundRectCallout">
            <a:avLst>
              <a:gd name="adj1" fmla="val -56799"/>
              <a:gd name="adj2" fmla="val 41678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重叠部分的面越大，表面积越小，越省包装纸。</a:t>
            </a:r>
            <a:endParaRPr lang="zh-CN" altLang="en-US" sz="2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0219" y="767352"/>
            <a:ext cx="78682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kern="0" spc="-10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cs typeface="黑体" panose="02010609060101010101" pitchFamily="49" charset="-122"/>
              </a:rPr>
              <a:t>通过上面的活动，你有什么体会？互相交流一下。</a:t>
            </a:r>
          </a:p>
        </p:txBody>
      </p:sp>
      <p:grpSp>
        <p:nvGrpSpPr>
          <p:cNvPr id="28" name="组合 41"/>
          <p:cNvGrpSpPr/>
          <p:nvPr/>
        </p:nvGrpSpPr>
        <p:grpSpPr bwMode="auto">
          <a:xfrm>
            <a:off x="5027295" y="1901190"/>
            <a:ext cx="1600835" cy="670560"/>
            <a:chOff x="5776830" y="4419034"/>
            <a:chExt cx="2620050" cy="1590902"/>
          </a:xfrm>
          <a:solidFill>
            <a:schemeClr val="bg1"/>
          </a:solidFill>
        </p:grpSpPr>
        <p:sp>
          <p:nvSpPr>
            <p:cNvPr id="30" name="立方体 29"/>
            <p:cNvSpPr/>
            <p:nvPr>
              <p:custDataLst>
                <p:tags r:id="rId7"/>
              </p:custDataLst>
            </p:nvPr>
          </p:nvSpPr>
          <p:spPr>
            <a:xfrm>
              <a:off x="6128365" y="4735066"/>
              <a:ext cx="2268515" cy="792464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1" name="立方体 30"/>
            <p:cNvSpPr/>
            <p:nvPr>
              <p:custDataLst>
                <p:tags r:id="rId8"/>
              </p:custDataLst>
            </p:nvPr>
          </p:nvSpPr>
          <p:spPr>
            <a:xfrm>
              <a:off x="6115894" y="4419034"/>
              <a:ext cx="2268515" cy="792463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32" name="立方体 31"/>
            <p:cNvSpPr/>
            <p:nvPr>
              <p:custDataLst>
                <p:tags r:id="rId9"/>
              </p:custDataLst>
            </p:nvPr>
          </p:nvSpPr>
          <p:spPr>
            <a:xfrm>
              <a:off x="5776830" y="5217472"/>
              <a:ext cx="2268515" cy="792464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8" name="立方体 47"/>
            <p:cNvSpPr/>
            <p:nvPr>
              <p:custDataLst>
                <p:tags r:id="rId10"/>
              </p:custDataLst>
            </p:nvPr>
          </p:nvSpPr>
          <p:spPr>
            <a:xfrm>
              <a:off x="5776830" y="4901439"/>
              <a:ext cx="2268515" cy="792463"/>
            </a:xfrm>
            <a:prstGeom prst="cube">
              <a:avLst>
                <a:gd name="adj" fmla="val 60209"/>
              </a:avLst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35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88216" y="1938589"/>
            <a:ext cx="5039207" cy="2014800"/>
            <a:chOff x="2068180" y="2173457"/>
            <a:chExt cx="4952091" cy="2126485"/>
          </a:xfrm>
          <a:noFill/>
        </p:grpSpPr>
        <p:sp>
          <p:nvSpPr>
            <p:cNvPr id="8" name="圆角矩形 7"/>
            <p:cNvSpPr/>
            <p:nvPr>
              <p:custDataLst>
                <p:tags r:id="rId8"/>
              </p:custDataLst>
            </p:nvPr>
          </p:nvSpPr>
          <p:spPr>
            <a:xfrm>
              <a:off x="2068180" y="2173457"/>
              <a:ext cx="4952091" cy="2126485"/>
            </a:xfrm>
            <a:prstGeom prst="roundRect">
              <a:avLst>
                <a:gd name="adj" fmla="val 10006"/>
              </a:avLst>
            </a:prstGeom>
            <a:grpFill/>
            <a:ln w="25400" cap="flat" cmpd="sng" algn="ctr">
              <a:noFill/>
              <a:prstDash val="solid"/>
            </a:ln>
            <a:effectLst>
              <a:outerShdw dist="38100" algn="l" rotWithShape="0">
                <a:prstClr val="black">
                  <a:alpha val="49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 dirty="0">
                <a:solidFill>
                  <a:sysClr val="window" lastClr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圆角矩形 21"/>
            <p:cNvSpPr/>
            <p:nvPr>
              <p:custDataLst>
                <p:tags r:id="rId9"/>
              </p:custDataLst>
            </p:nvPr>
          </p:nvSpPr>
          <p:spPr>
            <a:xfrm>
              <a:off x="2068180" y="2180179"/>
              <a:ext cx="4952091" cy="1411155"/>
            </a:xfrm>
            <a:custGeom>
              <a:avLst/>
              <a:gdLst/>
              <a:ahLst/>
              <a:cxnLst/>
              <a:rect l="l" t="t" r="r" b="b"/>
              <a:pathLst>
                <a:path w="3024336" h="587758">
                  <a:moveTo>
                    <a:pt x="88623" y="0"/>
                  </a:moveTo>
                  <a:lnTo>
                    <a:pt x="2935713" y="0"/>
                  </a:lnTo>
                  <a:cubicBezTo>
                    <a:pt x="2984658" y="0"/>
                    <a:pt x="3024336" y="39678"/>
                    <a:pt x="3024336" y="88623"/>
                  </a:cubicBezTo>
                  <a:lnTo>
                    <a:pt x="3024336" y="402900"/>
                  </a:lnTo>
                  <a:cubicBezTo>
                    <a:pt x="2669482" y="517144"/>
                    <a:pt x="2179692" y="587758"/>
                    <a:pt x="1638765" y="587758"/>
                  </a:cubicBezTo>
                  <a:cubicBezTo>
                    <a:pt x="953663" y="587758"/>
                    <a:pt x="350591" y="474486"/>
                    <a:pt x="0" y="302375"/>
                  </a:cubicBezTo>
                  <a:lnTo>
                    <a:pt x="0" y="88623"/>
                  </a:lnTo>
                  <a:cubicBezTo>
                    <a:pt x="0" y="39678"/>
                    <a:pt x="39678" y="0"/>
                    <a:pt x="88623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圆角矩形 9"/>
            <p:cNvSpPr/>
            <p:nvPr>
              <p:custDataLst>
                <p:tags r:id="rId10"/>
              </p:custDataLst>
            </p:nvPr>
          </p:nvSpPr>
          <p:spPr>
            <a:xfrm>
              <a:off x="2133369" y="2224102"/>
              <a:ext cx="4821632" cy="2030085"/>
            </a:xfrm>
            <a:prstGeom prst="roundRect">
              <a:avLst>
                <a:gd name="adj" fmla="val 10006"/>
              </a:avLst>
            </a:prstGeom>
            <a:grpFill/>
            <a:ln w="25400" cap="flat" cmpd="sng" algn="ctr">
              <a:noFill/>
              <a:prstDash val="solid"/>
            </a:ln>
            <a:effectLst>
              <a:innerShdw blurRad="63500" dist="25400" dir="13500000">
                <a:prstClr val="black">
                  <a:alpha val="61000"/>
                </a:prstClr>
              </a:inn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403367" y="576300"/>
            <a:ext cx="83377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kern="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如图，把这样的三本日记本包起来，最少要用多少包装纸？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（接口处不计，单位：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3" name="云形标注 12"/>
          <p:cNvSpPr/>
          <p:nvPr>
            <p:custDataLst>
              <p:tags r:id="rId2"/>
            </p:custDataLst>
          </p:nvPr>
        </p:nvSpPr>
        <p:spPr>
          <a:xfrm>
            <a:off x="5972521" y="3260425"/>
            <a:ext cx="1985867" cy="649920"/>
          </a:xfrm>
          <a:prstGeom prst="cloudCallout">
            <a:avLst>
              <a:gd name="adj1" fmla="val 40154"/>
              <a:gd name="adj2" fmla="val 123862"/>
            </a:avLst>
          </a:prstGeom>
          <a:noFill/>
          <a:ln w="19050">
            <a:solidFill>
              <a:srgbClr val="89BD5B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注意摆放方法哟！</a:t>
            </a: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634365" y="1398270"/>
            <a:ext cx="636651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［</a:t>
            </a:r>
            <a:r>
              <a:rPr lang="en-US" altLang="zh-CN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8×5+8×</a:t>
            </a:r>
            <a:r>
              <a:rPr lang="zh-CN" altLang="en-US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0.5×3</a:t>
            </a:r>
            <a:r>
              <a:rPr lang="zh-CN" altLang="en-US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+5×</a:t>
            </a:r>
            <a:r>
              <a:rPr lang="zh-CN" altLang="en-US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0.5×3</a:t>
            </a:r>
            <a:r>
              <a:rPr lang="zh-CN" altLang="en-US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）］</a:t>
            </a:r>
            <a:r>
              <a:rPr lang="en-US" altLang="zh-CN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×2</a:t>
            </a: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40+12+7.5</a:t>
            </a:r>
            <a:r>
              <a:rPr lang="zh-CN" altLang="en-US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×2</a:t>
            </a: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59.5×2</a:t>
            </a: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119</a:t>
            </a:r>
            <a:r>
              <a:rPr lang="zh-CN" altLang="en-US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（平方厘米）</a:t>
            </a:r>
            <a:endParaRPr lang="en-US" altLang="zh-CN" sz="2400" b="1" kern="0" dirty="0">
              <a:ln w="0"/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答：最少要用</a:t>
            </a:r>
            <a:r>
              <a:rPr lang="en-US" altLang="zh-CN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119</a:t>
            </a:r>
            <a:r>
              <a:rPr lang="zh-CN" altLang="en-US" sz="2400" b="1" kern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平方厘米包装纸</a:t>
            </a:r>
            <a:r>
              <a:rPr lang="zh-CN" altLang="en-US" sz="2400" b="1" kern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093690" y="1845156"/>
            <a:ext cx="2093562" cy="905483"/>
            <a:chOff x="5606685" y="1618643"/>
            <a:chExt cx="2791414" cy="1207310"/>
          </a:xfrm>
        </p:grpSpPr>
        <p:pic>
          <p:nvPicPr>
            <p:cNvPr id="1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097" y="1618643"/>
              <a:ext cx="2079002" cy="114756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>
              <p:custDataLst>
                <p:tags r:id="rId5"/>
              </p:custDataLst>
            </p:nvPr>
          </p:nvSpPr>
          <p:spPr>
            <a:xfrm>
              <a:off x="5606685" y="1973265"/>
              <a:ext cx="624839" cy="491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kern="0" dirty="0">
                  <a:ln w="0"/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0.5</a:t>
              </a:r>
            </a:p>
          </p:txBody>
        </p:sp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6318904" y="2333511"/>
              <a:ext cx="400109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kern="0" dirty="0">
                  <a:ln w="0"/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692972" y="2310064"/>
              <a:ext cx="400109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kern="0" dirty="0">
                  <a:ln w="0"/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ldLvl="0" animBg="1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1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808480" y="2270125"/>
            <a:ext cx="2294255" cy="2165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325" y="553085"/>
            <a:ext cx="826325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双胞胎儿子的生日快到了，在广州工作的王叔叔买了两</a:t>
            </a:r>
            <a:endParaRPr lang="en-US" altLang="zh-CN" b="1" kern="0" dirty="0">
              <a:solidFill>
                <a:srgbClr val="00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  盒玩具准备寄给他们，两盒玩具包成一包，请你想出不</a:t>
            </a:r>
            <a:endParaRPr lang="en-US" altLang="zh-CN" b="1" kern="0" dirty="0">
              <a:solidFill>
                <a:srgbClr val="00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同的包装方法并计算出每种包装方法用多少包装纸。 </a:t>
            </a:r>
            <a:endParaRPr lang="en-US" altLang="zh-CN" b="1" kern="0" dirty="0">
              <a:solidFill>
                <a:srgbClr val="00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（接口处不计，单位：</a:t>
            </a: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83"/>
          <p:cNvGrpSpPr/>
          <p:nvPr/>
        </p:nvGrpSpPr>
        <p:grpSpPr bwMode="auto">
          <a:xfrm>
            <a:off x="1802125" y="3012097"/>
            <a:ext cx="2178062" cy="1354163"/>
            <a:chOff x="135195" y="2780212"/>
            <a:chExt cx="3780326" cy="2351004"/>
          </a:xfrm>
        </p:grpSpPr>
        <p:cxnSp>
          <p:nvCxnSpPr>
            <p:cNvPr id="6" name="直接箭头连接符 5"/>
            <p:cNvCxnSpPr/>
            <p:nvPr>
              <p:custDataLst>
                <p:tags r:id="rId4"/>
              </p:custDataLst>
            </p:nvPr>
          </p:nvCxnSpPr>
          <p:spPr>
            <a:xfrm>
              <a:off x="353675" y="4238443"/>
              <a:ext cx="715282" cy="652646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91036" y="3392068"/>
              <a:ext cx="989713" cy="54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8" name="TextBox 6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21246826">
              <a:off x="2279949" y="4491799"/>
              <a:ext cx="1019470" cy="63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38</a:t>
              </a:r>
            </a:p>
          </p:txBody>
        </p:sp>
        <p:cxnSp>
          <p:nvCxnSpPr>
            <p:cNvPr id="9" name="直接箭头连接符 8"/>
            <p:cNvCxnSpPr/>
            <p:nvPr>
              <p:custDataLst>
                <p:tags r:id="rId7"/>
              </p:custDataLst>
            </p:nvPr>
          </p:nvCxnSpPr>
          <p:spPr>
            <a:xfrm flipV="1">
              <a:off x="1279708" y="4321387"/>
              <a:ext cx="2545920" cy="593114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>
              <p:custDataLst>
                <p:tags r:id="rId8"/>
              </p:custDataLst>
            </p:nvPr>
          </p:nvCxnSpPr>
          <p:spPr>
            <a:xfrm>
              <a:off x="1212609" y="2816543"/>
              <a:ext cx="0" cy="2000022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>
              <a:off x="3771089" y="4169682"/>
              <a:ext cx="144432" cy="22546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0"/>
              </p:custDataLst>
            </p:nvPr>
          </p:nvCxnSpPr>
          <p:spPr>
            <a:xfrm>
              <a:off x="1190608" y="4786463"/>
              <a:ext cx="144431" cy="22388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1"/>
              </p:custDataLst>
            </p:nvPr>
          </p:nvCxnSpPr>
          <p:spPr>
            <a:xfrm flipH="1">
              <a:off x="987980" y="4801938"/>
              <a:ext cx="215854" cy="14290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2"/>
              </p:custDataLst>
            </p:nvPr>
          </p:nvCxnSpPr>
          <p:spPr>
            <a:xfrm flipH="1">
              <a:off x="290916" y="4169890"/>
              <a:ext cx="215854" cy="14449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3"/>
              </p:custDataLst>
            </p:nvPr>
          </p:nvCxnSpPr>
          <p:spPr>
            <a:xfrm flipV="1">
              <a:off x="1135057" y="2780212"/>
              <a:ext cx="187449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4"/>
              </p:custDataLst>
            </p:nvPr>
          </p:nvCxnSpPr>
          <p:spPr>
            <a:xfrm>
              <a:off x="1123418" y="4800456"/>
              <a:ext cx="1444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6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5195" y="4305486"/>
              <a:ext cx="936811" cy="63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14</a:t>
              </a:r>
            </a:p>
          </p:txBody>
        </p:sp>
      </p:grpSp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443730" y="2345055"/>
            <a:ext cx="2294255" cy="2165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1325" y="553085"/>
            <a:ext cx="826325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双胞胎儿子的生日快到了，在广州工作的王叔叔买了两</a:t>
            </a:r>
            <a:endParaRPr lang="en-US" altLang="zh-CN" b="1" kern="0" dirty="0">
              <a:solidFill>
                <a:srgbClr val="00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  盒玩具准备寄给他们，两盒玩具包成一包，请你想出不</a:t>
            </a:r>
            <a:endParaRPr lang="en-US" altLang="zh-CN" b="1" kern="0" dirty="0">
              <a:solidFill>
                <a:srgbClr val="00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同的包装方法并计算出每种包装方法用多少包装纸。 </a:t>
            </a:r>
            <a:endParaRPr lang="en-US" altLang="zh-CN" b="1" kern="0" dirty="0">
              <a:solidFill>
                <a:srgbClr val="00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（接口处不计，单位：</a:t>
            </a: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11707" y="2806062"/>
            <a:ext cx="5393146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0" hangingPunct="0">
              <a:lnSpc>
                <a:spcPct val="150000"/>
              </a:lnSpc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（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38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4+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38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en-US" altLang="zh-CN" sz="24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0+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pPr lvl="0" defTabSz="914400" eaLnBrk="0" hangingPunct="0">
              <a:lnSpc>
                <a:spcPct val="150000"/>
              </a:lnSpc>
              <a:defRPr/>
            </a:pPr>
            <a:r>
              <a:rPr kumimoji="0" lang="en-US" altLang="zh-CN" sz="2400" b="1" i="0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3652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pPr marL="0" marR="0" lvl="0" indent="0" defTabSz="91440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7304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cm²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04695" y="2377440"/>
            <a:ext cx="589851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方法一：</a:t>
            </a:r>
            <a:r>
              <a:rPr lang="zh-CN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长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 spc="30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、宽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spc="30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的面重叠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98855" y="3496945"/>
            <a:ext cx="1534795" cy="1449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98855" y="2806065"/>
            <a:ext cx="1534795" cy="1449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1325" y="553085"/>
            <a:ext cx="826325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双胞胎儿子的生日快到了，在广州工作的王叔叔买了两</a:t>
            </a:r>
            <a:endParaRPr lang="en-US" altLang="zh-CN" b="1" kern="0" dirty="0">
              <a:solidFill>
                <a:srgbClr val="00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  盒玩具准备寄给他们，两盒玩具包成一包，请你想出不</a:t>
            </a:r>
            <a:endParaRPr lang="en-US" altLang="zh-CN" b="1" kern="0" dirty="0">
              <a:solidFill>
                <a:srgbClr val="00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同的包装方法并计算出每种包装方法用多少包装纸。 </a:t>
            </a:r>
            <a:endParaRPr lang="en-US" altLang="zh-CN" b="1" kern="0" dirty="0">
              <a:solidFill>
                <a:srgbClr val="00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（接口处不计，单位：</a:t>
            </a: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311707" y="2806062"/>
            <a:ext cx="5393146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0" hangingPunct="0">
              <a:lnSpc>
                <a:spcPct val="150000"/>
              </a:lnSpc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（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76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4+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en-US" altLang="zh-CN" sz="24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6+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400" b="1" kern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 eaLnBrk="0" hangingPunct="0">
              <a:lnSpc>
                <a:spcPct val="150000"/>
              </a:lnSpc>
              <a:defRPr/>
            </a:pPr>
            <a:r>
              <a:rPr lang="en-US" altLang="zh-CN" sz="2400" b="1" kern="0" spc="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3764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defTabSz="91440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7528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cm²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</a:p>
          <a:p>
            <a:pPr marL="0" marR="0" lvl="0" indent="0" defTabSz="91440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004695" y="2377440"/>
            <a:ext cx="589851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方法二：</a:t>
            </a:r>
            <a:r>
              <a:rPr lang="zh-CN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长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 spc="30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、宽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spc="30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的面重叠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/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633855" y="2710815"/>
            <a:ext cx="1503680" cy="1361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>
            <p:custDataLst>
              <p:tags r:id="rId4"/>
            </p:custDataLst>
          </p:nvPr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44525" y="2842895"/>
            <a:ext cx="1534795" cy="1449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1325" y="553085"/>
            <a:ext cx="826325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双胞胎儿子的生日快到了，在广州工作的王叔叔买了两</a:t>
            </a:r>
            <a:endParaRPr lang="en-US" altLang="zh-CN" b="1" kern="0" dirty="0">
              <a:solidFill>
                <a:srgbClr val="00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  盒玩具准备寄给他们，两盒玩具包成一包，请你想出不</a:t>
            </a:r>
            <a:endParaRPr lang="en-US" altLang="zh-CN" b="1" kern="0" dirty="0">
              <a:solidFill>
                <a:srgbClr val="00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同的包装方法并计算出每种包装方法用多少包装纸。 </a:t>
            </a:r>
            <a:endParaRPr lang="en-US" altLang="zh-CN" b="1" kern="0" dirty="0">
              <a:solidFill>
                <a:srgbClr val="00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defTabSz="914400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（接口处不计，单位：</a:t>
            </a:r>
            <a:r>
              <a:rPr lang="en-US" altLang="zh-CN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b="1" kern="0" dirty="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11707" y="2806062"/>
            <a:ext cx="5393146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0" hangingPunct="0">
              <a:lnSpc>
                <a:spcPct val="150000"/>
              </a:lnSpc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（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38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8+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 kern="0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8+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28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400" b="1" kern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 eaLnBrk="0" hangingPunct="0">
              <a:lnSpc>
                <a:spcPct val="150000"/>
              </a:lnSpc>
              <a:defRPr/>
            </a:pPr>
            <a:r>
              <a:rPr lang="en-US" altLang="zh-CN" sz="2400" b="1" kern="0" spc="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3044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defTabSz="91440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6088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cm²</a:t>
            </a: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004695" y="2377440"/>
            <a:ext cx="589851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方法三：</a:t>
            </a:r>
            <a:r>
              <a:rPr lang="zh-CN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长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 spc="300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、宽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30cm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的面重叠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4860" y="2672080"/>
            <a:ext cx="1534795" cy="1449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>
            <p:custDataLst>
              <p:tags r:id="rId5"/>
            </p:custDataLst>
          </p:nvPr>
        </p:nvPicPr>
        <p:blipFill>
          <a:blip r:embed="rId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1720" y="2806065"/>
            <a:ext cx="1637030" cy="15805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1199932" y="837426"/>
            <a:ext cx="5630911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通过今天的活动课，你都学到了什么呢？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1" y="93918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1763688" y="1488709"/>
            <a:ext cx="5888396" cy="2836817"/>
            <a:chOff x="2425855" y="1353104"/>
            <a:chExt cx="6898449" cy="3194099"/>
          </a:xfrm>
        </p:grpSpPr>
        <p:sp>
          <p:nvSpPr>
            <p:cNvPr id="13" name="圆角矩形 15"/>
            <p:cNvSpPr/>
            <p:nvPr/>
          </p:nvSpPr>
          <p:spPr>
            <a:xfrm>
              <a:off x="2425855" y="1915079"/>
              <a:ext cx="6898449" cy="2632124"/>
            </a:xfrm>
            <a:prstGeom prst="roundRect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4" name="组合 13"/>
            <p:cNvGrpSpPr/>
            <p:nvPr/>
          </p:nvGrpSpPr>
          <p:grpSpPr bwMode="auto">
            <a:xfrm>
              <a:off x="2447213" y="1549954"/>
              <a:ext cx="649287" cy="830086"/>
              <a:chOff x="1365448" y="1160618"/>
              <a:chExt cx="648000" cy="830587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365448" y="1203507"/>
                <a:ext cx="648000" cy="648091"/>
              </a:xfrm>
              <a:prstGeom prst="ellipse">
                <a:avLst/>
              </a:prstGeom>
              <a:solidFill>
                <a:srgbClr val="0000FF"/>
              </a:solidFill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4" name="TextBox 3">
                <a:hlinkClick r:id="rId3" action="ppaction://hlinkfile"/>
              </p:cNvPr>
              <p:cNvSpPr txBox="1">
                <a:spLocks noChangeArrowheads="1"/>
              </p:cNvSpPr>
              <p:nvPr/>
            </p:nvSpPr>
            <p:spPr bwMode="auto">
              <a:xfrm>
                <a:off x="1401416" y="1160618"/>
                <a:ext cx="576064" cy="830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</a:rPr>
                  <a:t>你</a:t>
                </a:r>
              </a:p>
            </p:txBody>
          </p:sp>
        </p:grpSp>
        <p:grpSp>
          <p:nvGrpSpPr>
            <p:cNvPr id="15" name="组合 7"/>
            <p:cNvGrpSpPr/>
            <p:nvPr/>
          </p:nvGrpSpPr>
          <p:grpSpPr bwMode="auto">
            <a:xfrm>
              <a:off x="3026650" y="1400729"/>
              <a:ext cx="647700" cy="830086"/>
              <a:chOff x="1365448" y="1160618"/>
              <a:chExt cx="648000" cy="82868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365448" y="1203409"/>
                <a:ext cx="648000" cy="648189"/>
              </a:xfrm>
              <a:prstGeom prst="ellipse">
                <a:avLst/>
              </a:prstGeom>
              <a:solidFill>
                <a:srgbClr val="0000FF"/>
              </a:solidFill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2" name="TextBox 3">
                <a:hlinkClick r:id="rId3" action="ppaction://hlinkfile"/>
              </p:cNvPr>
              <p:cNvSpPr txBox="1">
                <a:spLocks noChangeArrowheads="1"/>
              </p:cNvSpPr>
              <p:nvPr/>
            </p:nvSpPr>
            <p:spPr bwMode="auto">
              <a:xfrm>
                <a:off x="1401416" y="1160618"/>
                <a:ext cx="576064" cy="828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</a:rPr>
                  <a:t>学</a:t>
                </a:r>
              </a:p>
            </p:txBody>
          </p:sp>
        </p:grpSp>
        <p:grpSp>
          <p:nvGrpSpPr>
            <p:cNvPr id="16" name="组合 12"/>
            <p:cNvGrpSpPr/>
            <p:nvPr/>
          </p:nvGrpSpPr>
          <p:grpSpPr bwMode="auto">
            <a:xfrm>
              <a:off x="3617200" y="1569004"/>
              <a:ext cx="647700" cy="830086"/>
              <a:chOff x="1365448" y="1160618"/>
              <a:chExt cx="648000" cy="830587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365448" y="1203507"/>
                <a:ext cx="648000" cy="648091"/>
              </a:xfrm>
              <a:prstGeom prst="ellipse">
                <a:avLst/>
              </a:prstGeom>
              <a:solidFill>
                <a:srgbClr val="0000FF"/>
              </a:solidFill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0" name="TextBox 3">
                <a:hlinkClick r:id="rId3" action="ppaction://hlinkfile"/>
              </p:cNvPr>
              <p:cNvSpPr txBox="1">
                <a:spLocks noChangeArrowheads="1"/>
              </p:cNvSpPr>
              <p:nvPr/>
            </p:nvSpPr>
            <p:spPr bwMode="auto">
              <a:xfrm>
                <a:off x="1401416" y="1160618"/>
                <a:ext cx="576064" cy="830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</a:rPr>
                  <a:t>会</a:t>
                </a:r>
              </a:p>
            </p:txBody>
          </p:sp>
        </p:grpSp>
        <p:grpSp>
          <p:nvGrpSpPr>
            <p:cNvPr id="17" name="组合 15"/>
            <p:cNvGrpSpPr/>
            <p:nvPr/>
          </p:nvGrpSpPr>
          <p:grpSpPr bwMode="auto">
            <a:xfrm>
              <a:off x="4180763" y="1388029"/>
              <a:ext cx="649287" cy="830086"/>
              <a:chOff x="1365448" y="1160618"/>
              <a:chExt cx="648000" cy="830587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365448" y="1203507"/>
                <a:ext cx="648000" cy="648091"/>
              </a:xfrm>
              <a:prstGeom prst="ellipse">
                <a:avLst/>
              </a:prstGeom>
              <a:solidFill>
                <a:srgbClr val="0000FF"/>
              </a:solidFill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8" name="TextBox 3">
                <a:hlinkClick r:id="rId3" action="ppaction://hlinkfile"/>
              </p:cNvPr>
              <p:cNvSpPr txBox="1">
                <a:spLocks noChangeArrowheads="1"/>
              </p:cNvSpPr>
              <p:nvPr/>
            </p:nvSpPr>
            <p:spPr bwMode="auto">
              <a:xfrm>
                <a:off x="1401416" y="1160618"/>
                <a:ext cx="576064" cy="830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</a:rPr>
                  <a:t>了</a:t>
                </a:r>
              </a:p>
            </p:txBody>
          </p:sp>
        </p:grpSp>
        <p:grpSp>
          <p:nvGrpSpPr>
            <p:cNvPr id="18" name="组合 18"/>
            <p:cNvGrpSpPr/>
            <p:nvPr/>
          </p:nvGrpSpPr>
          <p:grpSpPr bwMode="auto">
            <a:xfrm>
              <a:off x="4731625" y="1554717"/>
              <a:ext cx="647700" cy="830086"/>
              <a:chOff x="1365448" y="1160618"/>
              <a:chExt cx="648000" cy="83058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365448" y="1203506"/>
                <a:ext cx="648000" cy="648092"/>
              </a:xfrm>
              <a:prstGeom prst="ellipse">
                <a:avLst/>
              </a:prstGeom>
              <a:solidFill>
                <a:srgbClr val="0000FF"/>
              </a:solidFill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4" name="TextBox 3">
                <a:hlinkClick r:id="rId3" action="ppaction://hlinkfile"/>
              </p:cNvPr>
              <p:cNvSpPr txBox="1">
                <a:spLocks noChangeArrowheads="1"/>
              </p:cNvSpPr>
              <p:nvPr/>
            </p:nvSpPr>
            <p:spPr bwMode="auto">
              <a:xfrm>
                <a:off x="1401416" y="1160618"/>
                <a:ext cx="576064" cy="830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</a:rPr>
                  <a:t>吗</a:t>
                </a:r>
              </a:p>
            </p:txBody>
          </p:sp>
        </p:grpSp>
        <p:grpSp>
          <p:nvGrpSpPr>
            <p:cNvPr id="19" name="组合 21"/>
            <p:cNvGrpSpPr/>
            <p:nvPr/>
          </p:nvGrpSpPr>
          <p:grpSpPr bwMode="auto">
            <a:xfrm>
              <a:off x="5280900" y="1353104"/>
              <a:ext cx="647700" cy="830086"/>
              <a:chOff x="1365448" y="1160618"/>
              <a:chExt cx="648000" cy="828683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365448" y="1203409"/>
                <a:ext cx="648000" cy="648189"/>
              </a:xfrm>
              <a:prstGeom prst="ellipse">
                <a:avLst/>
              </a:prstGeom>
              <a:solidFill>
                <a:srgbClr val="0000FF"/>
              </a:solidFill>
              <a:ln w="12700" cap="flat" cmpd="sng" algn="ctr">
                <a:solidFill>
                  <a:srgbClr val="0000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22" name="TextBox 3">
                <a:hlinkClick r:id="rId3" action="ppaction://hlinkfile"/>
              </p:cNvPr>
              <p:cNvSpPr txBox="1">
                <a:spLocks noChangeArrowheads="1"/>
              </p:cNvSpPr>
              <p:nvPr/>
            </p:nvSpPr>
            <p:spPr bwMode="auto">
              <a:xfrm>
                <a:off x="1401416" y="1160618"/>
                <a:ext cx="576064" cy="828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</a:rPr>
                  <a:t>？</a:t>
                </a: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1879920" y="2251414"/>
            <a:ext cx="5571638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重叠的面越大，越节省包装纸。</a:t>
            </a:r>
            <a:endParaRPr lang="en-US" altLang="zh-CN" sz="24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包装多个相同的长方体时，既要考虑重叠最大的面，又要考虑重叠尽可能多的最大面，这样才能找到最节约包装纸的方法。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 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EFEFF">
                  <a:alpha val="100000"/>
                </a:srgbClr>
              </a:clrFrom>
              <a:clrTo>
                <a:srgbClr val="FEFE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675" y="883285"/>
            <a:ext cx="396000" cy="35475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36905" y="848995"/>
            <a:ext cx="7929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包糖果。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两盒糖果包成一包，怎样包才能节约包装纸？（接口处不计，单位：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139631" y="2564882"/>
            <a:ext cx="2214563" cy="1944290"/>
            <a:chOff x="1331640" y="3356992"/>
            <a:chExt cx="2952328" cy="2592285"/>
          </a:xfrm>
        </p:grpSpPr>
        <p:pic>
          <p:nvPicPr>
            <p:cNvPr id="6" name="图片 5" descr="11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356992"/>
              <a:ext cx="2952328" cy="2520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20429797">
              <a:off x="1971872" y="3374801"/>
              <a:ext cx="720080" cy="55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0" name="Text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3328706">
              <a:off x="3551425" y="3571235"/>
              <a:ext cx="720080" cy="5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7" name="Text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16200000">
              <a:off x="1593251" y="5312278"/>
              <a:ext cx="720080" cy="5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2" name="组合 15"/>
          <p:cNvGrpSpPr/>
          <p:nvPr/>
        </p:nvGrpSpPr>
        <p:grpSpPr bwMode="auto">
          <a:xfrm>
            <a:off x="4572985" y="2403360"/>
            <a:ext cx="2214563" cy="1938337"/>
            <a:chOff x="4860032" y="3068960"/>
            <a:chExt cx="2952328" cy="2584445"/>
          </a:xfrm>
        </p:grpSpPr>
        <p:pic>
          <p:nvPicPr>
            <p:cNvPr id="23" name="图片 8" descr="11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068960"/>
              <a:ext cx="2952328" cy="2520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1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20429797">
              <a:off x="5501308" y="3078917"/>
              <a:ext cx="720080" cy="55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5" name="TextBox 1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3328706">
              <a:off x="7080860" y="3275364"/>
              <a:ext cx="720080" cy="5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26" name="Text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6200000">
              <a:off x="5122686" y="5016406"/>
              <a:ext cx="720080" cy="55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1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513567" y="2458085"/>
            <a:ext cx="8157993" cy="20046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000" b="1" dirty="0" err="1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包装的定义与作用</a:t>
            </a:r>
            <a:r>
              <a:rPr 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包装是指将商品放入特定的容器或包材中,以便保护商品,方便运输、储存和销售的一种活动。包装不仅仅是简单的外观设计和材料选择,还包括了产品的封装和标识等方面。包装的主要作用有保护商品、促销商品、</a:t>
            </a:r>
            <a:r>
              <a:rPr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提供信息和方便消费者等方面。</a:t>
            </a:r>
            <a:endParaRPr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3848048" y="1094415"/>
            <a:ext cx="2333697" cy="25610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zh-CN" altLang="en-US" sz="2700" b="1" kern="10" dirty="0">
                <a:ln w="9525">
                  <a:solidFill>
                    <a:prstClr val="black"/>
                  </a:solidFill>
                  <a:round/>
                </a:ln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学习小资料</a:t>
            </a:r>
          </a:p>
        </p:txBody>
      </p:sp>
      <p:grpSp>
        <p:nvGrpSpPr>
          <p:cNvPr id="11" name="Group 14"/>
          <p:cNvGrpSpPr/>
          <p:nvPr/>
        </p:nvGrpSpPr>
        <p:grpSpPr bwMode="auto">
          <a:xfrm>
            <a:off x="2843303" y="558404"/>
            <a:ext cx="728906" cy="1221258"/>
            <a:chOff x="944562" y="687387"/>
            <a:chExt cx="2451101" cy="3228975"/>
          </a:xfrm>
        </p:grpSpPr>
        <p:sp>
          <p:nvSpPr>
            <p:cNvPr id="12" name="Freeform 9"/>
            <p:cNvSpPr/>
            <p:nvPr/>
          </p:nvSpPr>
          <p:spPr bwMode="auto">
            <a:xfrm>
              <a:off x="986200" y="720704"/>
              <a:ext cx="2367825" cy="470603"/>
            </a:xfrm>
            <a:custGeom>
              <a:avLst/>
              <a:gdLst/>
              <a:ahLst/>
              <a:cxnLst>
                <a:cxn ang="0">
                  <a:pos x="1492" y="77"/>
                </a:cxn>
                <a:cxn ang="0">
                  <a:pos x="1276" y="0"/>
                </a:cxn>
                <a:cxn ang="0">
                  <a:pos x="0" y="180"/>
                </a:cxn>
                <a:cxn ang="0">
                  <a:pos x="129" y="296"/>
                </a:cxn>
                <a:cxn ang="0">
                  <a:pos x="1492" y="77"/>
                </a:cxn>
              </a:cxnLst>
              <a:rect l="0" t="0" r="r" b="b"/>
              <a:pathLst>
                <a:path w="1492" h="296">
                  <a:moveTo>
                    <a:pt x="1492" y="77"/>
                  </a:moveTo>
                  <a:lnTo>
                    <a:pt x="1276" y="0"/>
                  </a:lnTo>
                  <a:lnTo>
                    <a:pt x="0" y="180"/>
                  </a:lnTo>
                  <a:lnTo>
                    <a:pt x="129" y="296"/>
                  </a:lnTo>
                  <a:lnTo>
                    <a:pt x="1492" y="77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lumMod val="85000"/>
                  </a:sysClr>
                </a:gs>
                <a:gs pos="93000">
                  <a:sysClr val="window" lastClr="FFFFFF">
                    <a:lumMod val="95000"/>
                  </a:sysClr>
                </a:gs>
              </a:gsLst>
              <a:lin ang="30000" scaled="0"/>
            </a:gra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-109" charset="-128"/>
                <a:cs typeface="MS PGothic" panose="020B0600070205080204" pitchFamily="-109" charset="-128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944562" y="969962"/>
              <a:ext cx="503238" cy="2946400"/>
            </a:xfrm>
            <a:custGeom>
              <a:avLst/>
              <a:gdLst>
                <a:gd name="T0" fmla="*/ 0 w 317"/>
                <a:gd name="T1" fmla="*/ 0 h 1856"/>
                <a:gd name="T2" fmla="*/ 0 w 317"/>
                <a:gd name="T3" fmla="*/ 2147483647 h 1856"/>
                <a:gd name="T4" fmla="*/ 0 w 317"/>
                <a:gd name="T5" fmla="*/ 2147483647 h 1856"/>
                <a:gd name="T6" fmla="*/ 2147483647 w 317"/>
                <a:gd name="T7" fmla="*/ 2147483647 h 1856"/>
                <a:gd name="T8" fmla="*/ 2147483647 w 317"/>
                <a:gd name="T9" fmla="*/ 2147483647 h 1856"/>
                <a:gd name="T10" fmla="*/ 2147483647 w 317"/>
                <a:gd name="T11" fmla="*/ 2147483647 h 1856"/>
                <a:gd name="T12" fmla="*/ 2147483647 w 317"/>
                <a:gd name="T13" fmla="*/ 2147483647 h 1856"/>
                <a:gd name="T14" fmla="*/ 2147483647 w 317"/>
                <a:gd name="T15" fmla="*/ 2147483647 h 1856"/>
                <a:gd name="T16" fmla="*/ 2147483647 w 317"/>
                <a:gd name="T17" fmla="*/ 2147483647 h 1856"/>
                <a:gd name="T18" fmla="*/ 2147483647 w 317"/>
                <a:gd name="T19" fmla="*/ 2147483647 h 1856"/>
                <a:gd name="T20" fmla="*/ 2147483647 w 317"/>
                <a:gd name="T21" fmla="*/ 2147483647 h 1856"/>
                <a:gd name="T22" fmla="*/ 2147483647 w 317"/>
                <a:gd name="T23" fmla="*/ 2147483647 h 1856"/>
                <a:gd name="T24" fmla="*/ 2147483647 w 317"/>
                <a:gd name="T25" fmla="*/ 2147483647 h 1856"/>
                <a:gd name="T26" fmla="*/ 2147483647 w 317"/>
                <a:gd name="T27" fmla="*/ 2147483647 h 1856"/>
                <a:gd name="T28" fmla="*/ 2147483647 w 317"/>
                <a:gd name="T29" fmla="*/ 2147483647 h 1856"/>
                <a:gd name="T30" fmla="*/ 2147483647 w 317"/>
                <a:gd name="T31" fmla="*/ 2147483647 h 1856"/>
                <a:gd name="T32" fmla="*/ 2147483647 w 317"/>
                <a:gd name="T33" fmla="*/ 2147483647 h 1856"/>
                <a:gd name="T34" fmla="*/ 2147483647 w 317"/>
                <a:gd name="T35" fmla="*/ 2147483647 h 1856"/>
                <a:gd name="T36" fmla="*/ 2147483647 w 317"/>
                <a:gd name="T37" fmla="*/ 2147483647 h 1856"/>
                <a:gd name="T38" fmla="*/ 2147483647 w 317"/>
                <a:gd name="T39" fmla="*/ 2147483647 h 1856"/>
                <a:gd name="T40" fmla="*/ 2147483647 w 317"/>
                <a:gd name="T41" fmla="*/ 2147483647 h 1856"/>
                <a:gd name="T42" fmla="*/ 2147483647 w 317"/>
                <a:gd name="T43" fmla="*/ 2147483647 h 1856"/>
                <a:gd name="T44" fmla="*/ 2147483647 w 317"/>
                <a:gd name="T45" fmla="*/ 2147483647 h 1856"/>
                <a:gd name="T46" fmla="*/ 2147483647 w 317"/>
                <a:gd name="T47" fmla="*/ 2147483647 h 1856"/>
                <a:gd name="T48" fmla="*/ 2147483647 w 317"/>
                <a:gd name="T49" fmla="*/ 2147483647 h 1856"/>
                <a:gd name="T50" fmla="*/ 2147483647 w 317"/>
                <a:gd name="T51" fmla="*/ 2147483647 h 1856"/>
                <a:gd name="T52" fmla="*/ 2147483647 w 317"/>
                <a:gd name="T53" fmla="*/ 2147483647 h 1856"/>
                <a:gd name="T54" fmla="*/ 2147483647 w 317"/>
                <a:gd name="T55" fmla="*/ 2147483647 h 1856"/>
                <a:gd name="T56" fmla="*/ 0 w 317"/>
                <a:gd name="T57" fmla="*/ 0 h 1856"/>
                <a:gd name="T58" fmla="*/ 0 w 317"/>
                <a:gd name="T59" fmla="*/ 0 h 18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7"/>
                <a:gd name="T91" fmla="*/ 0 h 1856"/>
                <a:gd name="T92" fmla="*/ 317 w 317"/>
                <a:gd name="T93" fmla="*/ 1856 h 18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7" h="1856">
                  <a:moveTo>
                    <a:pt x="0" y="0"/>
                  </a:moveTo>
                  <a:lnTo>
                    <a:pt x="0" y="1722"/>
                  </a:lnTo>
                  <a:lnTo>
                    <a:pt x="3" y="1730"/>
                  </a:lnTo>
                  <a:lnTo>
                    <a:pt x="10" y="1748"/>
                  </a:lnTo>
                  <a:lnTo>
                    <a:pt x="26" y="1771"/>
                  </a:lnTo>
                  <a:lnTo>
                    <a:pt x="39" y="1786"/>
                  </a:lnTo>
                  <a:lnTo>
                    <a:pt x="54" y="1799"/>
                  </a:lnTo>
                  <a:lnTo>
                    <a:pt x="72" y="1812"/>
                  </a:lnTo>
                  <a:lnTo>
                    <a:pt x="93" y="1825"/>
                  </a:lnTo>
                  <a:lnTo>
                    <a:pt x="119" y="1835"/>
                  </a:lnTo>
                  <a:lnTo>
                    <a:pt x="149" y="1846"/>
                  </a:lnTo>
                  <a:lnTo>
                    <a:pt x="183" y="1851"/>
                  </a:lnTo>
                  <a:lnTo>
                    <a:pt x="224" y="1856"/>
                  </a:lnTo>
                  <a:lnTo>
                    <a:pt x="268" y="1853"/>
                  </a:lnTo>
                  <a:lnTo>
                    <a:pt x="317" y="1851"/>
                  </a:lnTo>
                  <a:lnTo>
                    <a:pt x="317" y="82"/>
                  </a:lnTo>
                  <a:lnTo>
                    <a:pt x="289" y="88"/>
                  </a:lnTo>
                  <a:lnTo>
                    <a:pt x="255" y="93"/>
                  </a:lnTo>
                  <a:lnTo>
                    <a:pt x="214" y="93"/>
                  </a:lnTo>
                  <a:lnTo>
                    <a:pt x="188" y="90"/>
                  </a:lnTo>
                  <a:lnTo>
                    <a:pt x="165" y="88"/>
                  </a:lnTo>
                  <a:lnTo>
                    <a:pt x="137" y="80"/>
                  </a:lnTo>
                  <a:lnTo>
                    <a:pt x="111" y="72"/>
                  </a:lnTo>
                  <a:lnTo>
                    <a:pt x="82" y="59"/>
                  </a:lnTo>
                  <a:lnTo>
                    <a:pt x="57" y="44"/>
                  </a:lnTo>
                  <a:lnTo>
                    <a:pt x="28" y="2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45000">
                  <a:srgbClr val="FF6132"/>
                </a:gs>
                <a:gs pos="92000">
                  <a:srgbClr val="800000"/>
                </a:gs>
                <a:gs pos="100000">
                  <a:srgbClr val="800000"/>
                </a:gs>
              </a:gsLst>
              <a:lin ang="21540000"/>
            </a:gradFill>
            <a:ln w="9525">
              <a:solidFill>
                <a:srgbClr val="800000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MS PGothic" panose="020B0600070205080204" pitchFamily="-109" charset="-128"/>
                <a:cs typeface="+mn-cs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447800" y="838200"/>
              <a:ext cx="1947863" cy="3070225"/>
            </a:xfrm>
            <a:custGeom>
              <a:avLst/>
              <a:gdLst>
                <a:gd name="T0" fmla="*/ 0 w 1227"/>
                <a:gd name="T1" fmla="*/ 2147483647 h 1934"/>
                <a:gd name="T2" fmla="*/ 2147483647 w 1227"/>
                <a:gd name="T3" fmla="*/ 0 h 1934"/>
                <a:gd name="T4" fmla="*/ 2147483647 w 1227"/>
                <a:gd name="T5" fmla="*/ 2147483647 h 1934"/>
                <a:gd name="T6" fmla="*/ 0 w 1227"/>
                <a:gd name="T7" fmla="*/ 2147483647 h 1934"/>
                <a:gd name="T8" fmla="*/ 0 w 1227"/>
                <a:gd name="T9" fmla="*/ 2147483647 h 1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7"/>
                <a:gd name="T16" fmla="*/ 0 h 1934"/>
                <a:gd name="T17" fmla="*/ 1227 w 1227"/>
                <a:gd name="T18" fmla="*/ 1934 h 19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7" h="1934">
                  <a:moveTo>
                    <a:pt x="0" y="165"/>
                  </a:moveTo>
                  <a:lnTo>
                    <a:pt x="1227" y="0"/>
                  </a:lnTo>
                  <a:lnTo>
                    <a:pt x="1227" y="1686"/>
                  </a:lnTo>
                  <a:lnTo>
                    <a:pt x="0" y="1934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7001">
                  <a:srgbClr val="800000"/>
                </a:gs>
                <a:gs pos="55000">
                  <a:srgbClr val="FF6132"/>
                </a:gs>
                <a:gs pos="100000">
                  <a:srgbClr val="800000"/>
                </a:gs>
              </a:gsLst>
              <a:lin ang="19200000"/>
            </a:gradFill>
            <a:ln w="9525">
              <a:solidFill>
                <a:srgbClr val="800000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MS PGothic" panose="020B0600070205080204" pitchFamily="-109" charset="-128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944562" y="687387"/>
              <a:ext cx="2066925" cy="319088"/>
            </a:xfrm>
            <a:custGeom>
              <a:avLst/>
              <a:gdLst>
                <a:gd name="T0" fmla="*/ 0 w 1302"/>
                <a:gd name="T1" fmla="*/ 2147483647 h 201"/>
                <a:gd name="T2" fmla="*/ 2147483647 w 1302"/>
                <a:gd name="T3" fmla="*/ 0 h 201"/>
                <a:gd name="T4" fmla="*/ 2147483647 w 1302"/>
                <a:gd name="T5" fmla="*/ 2147483647 h 201"/>
                <a:gd name="T6" fmla="*/ 2147483647 w 1302"/>
                <a:gd name="T7" fmla="*/ 2147483647 h 201"/>
                <a:gd name="T8" fmla="*/ 0 w 1302"/>
                <a:gd name="T9" fmla="*/ 2147483647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2"/>
                <a:gd name="T16" fmla="*/ 0 h 201"/>
                <a:gd name="T17" fmla="*/ 1302 w 130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2" h="201">
                  <a:moveTo>
                    <a:pt x="0" y="178"/>
                  </a:moveTo>
                  <a:lnTo>
                    <a:pt x="1302" y="0"/>
                  </a:lnTo>
                  <a:lnTo>
                    <a:pt x="1302" y="21"/>
                  </a:lnTo>
                  <a:lnTo>
                    <a:pt x="26" y="201"/>
                  </a:lnTo>
                  <a:lnTo>
                    <a:pt x="0" y="178"/>
                  </a:ln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7001">
                  <a:srgbClr val="800000"/>
                </a:gs>
                <a:gs pos="55000">
                  <a:srgbClr val="FF6132"/>
                </a:gs>
                <a:gs pos="100000">
                  <a:srgbClr val="800000"/>
                </a:gs>
              </a:gsLst>
              <a:lin ang="19200000"/>
            </a:gradFill>
            <a:ln w="9525">
              <a:solidFill>
                <a:srgbClr val="006D68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MS PGothic" panose="020B0600070205080204" pitchFamily="-109" charset="-128"/>
                <a:cs typeface="+mn-cs"/>
              </a:endParaRPr>
            </a:p>
          </p:txBody>
        </p:sp>
        <p:pic>
          <p:nvPicPr>
            <p:cNvPr id="21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94025" y="700087"/>
              <a:ext cx="36513" cy="36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71" y="2022655"/>
            <a:ext cx="3929050" cy="32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158281" y="1456409"/>
            <a:ext cx="17132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包装的学问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2125" y="1769110"/>
            <a:ext cx="5356860" cy="1383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课后找几个相同的立体图形，动手操作：看哪种拼法表面积最小！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444720" y="1415901"/>
            <a:ext cx="539051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重叠的面越大，越节省包装纸。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1"/>
          <p:cNvSpPr txBox="1"/>
          <p:nvPr>
            <p:custDataLst>
              <p:tags r:id="rId2"/>
            </p:custDataLst>
          </p:nvPr>
        </p:nvSpPr>
        <p:spPr>
          <a:xfrm>
            <a:off x="1444720" y="2150058"/>
            <a:ext cx="6477992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包装多个相同的长方体时，既要考虑重叠最大的面，又要考虑重叠尽可能多的最大面，这样才能找到最节约包装纸的方法。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668518" y="877393"/>
            <a:ext cx="48610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说一说，你是怎么想的？</a:t>
            </a:r>
          </a:p>
        </p:txBody>
      </p:sp>
      <p:pic>
        <p:nvPicPr>
          <p:cNvPr id="2" name="图片 1" descr="全身男孩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630" y="1478280"/>
            <a:ext cx="1057910" cy="2395855"/>
          </a:xfrm>
          <a:prstGeom prst="rect">
            <a:avLst/>
          </a:prstGeom>
        </p:spPr>
      </p:pic>
      <p:pic>
        <p:nvPicPr>
          <p:cNvPr id="3" name="图片 2" descr="全身女孩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9730" y="1602105"/>
            <a:ext cx="1276985" cy="239585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2113915" y="1535430"/>
            <a:ext cx="3070860" cy="1036320"/>
          </a:xfrm>
          <a:prstGeom prst="wedgeRoundRectCallout">
            <a:avLst>
              <a:gd name="adj1" fmla="val -56395"/>
              <a:gd name="adj2" fmla="val 37806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要节约包装纸就要使包装后的表面积最小。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2520950" y="2769235"/>
            <a:ext cx="3896360" cy="874395"/>
          </a:xfrm>
          <a:prstGeom prst="wedgeRoundRectCallout">
            <a:avLst>
              <a:gd name="adj1" fmla="val 57600"/>
              <a:gd name="adj2" fmla="val -45385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我要想办法把所有的包装方法都找到，计算一下。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668655" y="877570"/>
            <a:ext cx="78047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将两盒糖果包成一包，可以怎样包？有几种不同的方案？</a:t>
            </a:r>
            <a:endParaRPr lang="zh-CN" altLang="en-US" sz="2400" b="1" kern="0" dirty="0">
              <a:ln w="0"/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 descr="全身女孩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3475" y="1602105"/>
            <a:ext cx="1276985" cy="239585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4681220" y="1485900"/>
            <a:ext cx="2802255" cy="430530"/>
          </a:xfrm>
          <a:prstGeom prst="wedgeRoundRectCallout">
            <a:avLst>
              <a:gd name="adj1" fmla="val 53013"/>
              <a:gd name="adj2" fmla="val 85215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有三种不同的方案。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700" y="2388870"/>
            <a:ext cx="1276350" cy="1181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9240" y="2293620"/>
            <a:ext cx="1409700" cy="1371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0130" y="2431733"/>
            <a:ext cx="1781175" cy="109537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132840" y="3763010"/>
            <a:ext cx="2613025" cy="853440"/>
          </a:xfrm>
          <a:prstGeom prst="wedgeRoundRectCallout">
            <a:avLst>
              <a:gd name="adj1" fmla="val -28835"/>
              <a:gd name="adj2" fmla="val -88764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将长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20cm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、宽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15cm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的面重叠起来。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1132840" y="1437005"/>
            <a:ext cx="2440940" cy="853440"/>
          </a:xfrm>
          <a:prstGeom prst="wedgeRoundRectCallout">
            <a:avLst>
              <a:gd name="adj1" fmla="val 38987"/>
              <a:gd name="adj2" fmla="val 71428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将长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20cm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、宽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5cm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的面重叠起来。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5363210" y="3763010"/>
            <a:ext cx="2440940" cy="853440"/>
          </a:xfrm>
          <a:prstGeom prst="wedgeRoundRectCallout">
            <a:avLst>
              <a:gd name="adj1" fmla="val -28835"/>
              <a:gd name="adj2" fmla="val -88764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将长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15cm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、宽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5cm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的面重叠起来。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668655" y="877570"/>
            <a:ext cx="78047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你能计算出哪一种方案最节约包装纸吗？</a:t>
            </a:r>
            <a:endParaRPr lang="zh-CN" altLang="en-US" sz="2400" b="1" kern="0" dirty="0">
              <a:ln w="0"/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 descr="全身女孩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3475" y="1602105"/>
            <a:ext cx="1276985" cy="239585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4681220" y="1337945"/>
            <a:ext cx="2802255" cy="955040"/>
          </a:xfrm>
          <a:prstGeom prst="wedgeRoundRectCallout">
            <a:avLst>
              <a:gd name="adj1" fmla="val 53013"/>
              <a:gd name="adj2" fmla="val 85215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算一算每种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方法的表面积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就可以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了。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700" y="2388870"/>
            <a:ext cx="1276350" cy="1181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9240" y="2293620"/>
            <a:ext cx="1409700" cy="1371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0130" y="2431733"/>
            <a:ext cx="1781175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668655" y="877570"/>
            <a:ext cx="78047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你能计算出哪一种方案最节约包装纸吗？</a:t>
            </a:r>
            <a:endParaRPr lang="zh-CN" altLang="en-US" sz="2400" b="1" kern="0" dirty="0">
              <a:ln w="0"/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685" y="1678305"/>
            <a:ext cx="2104390" cy="1947545"/>
          </a:xfrm>
          <a:prstGeom prst="rect">
            <a:avLst/>
          </a:prstGeom>
        </p:spPr>
      </p:pic>
      <p:grpSp>
        <p:nvGrpSpPr>
          <p:cNvPr id="54" name="组合 83"/>
          <p:cNvGrpSpPr/>
          <p:nvPr/>
        </p:nvGrpSpPr>
        <p:grpSpPr bwMode="auto">
          <a:xfrm>
            <a:off x="1034410" y="2876551"/>
            <a:ext cx="1721494" cy="802232"/>
            <a:chOff x="146217" y="4311001"/>
            <a:chExt cx="2987890" cy="1392779"/>
          </a:xfrm>
        </p:grpSpPr>
        <p:cxnSp>
          <p:nvCxnSpPr>
            <p:cNvPr id="55" name="直接箭头连接符 54"/>
            <p:cNvCxnSpPr/>
            <p:nvPr>
              <p:custDataLst>
                <p:tags r:id="rId2"/>
              </p:custDataLst>
            </p:nvPr>
          </p:nvCxnSpPr>
          <p:spPr>
            <a:xfrm>
              <a:off x="460581" y="4379556"/>
              <a:ext cx="655818" cy="1163412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6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14189" y="4910731"/>
              <a:ext cx="683321" cy="63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7" name="TextBox 6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20106826">
              <a:off x="1883182" y="4943801"/>
              <a:ext cx="1019470" cy="63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</a:t>
              </a:r>
            </a:p>
          </p:txBody>
        </p:sp>
        <p:cxnSp>
          <p:nvCxnSpPr>
            <p:cNvPr id="58" name="直接箭头连接符 57"/>
            <p:cNvCxnSpPr/>
            <p:nvPr>
              <p:custDataLst>
                <p:tags r:id="rId5"/>
              </p:custDataLst>
            </p:nvPr>
          </p:nvCxnSpPr>
          <p:spPr>
            <a:xfrm flipV="1">
              <a:off x="1287424" y="4759057"/>
              <a:ext cx="1784349" cy="739739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>
              <p:custDataLst>
                <p:tags r:id="rId6"/>
              </p:custDataLst>
            </p:nvPr>
          </p:nvCxnSpPr>
          <p:spPr>
            <a:xfrm>
              <a:off x="1244570" y="4981741"/>
              <a:ext cx="0" cy="500006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>
              <p:custDataLst>
                <p:tags r:id="rId7"/>
              </p:custDataLst>
            </p:nvPr>
          </p:nvCxnSpPr>
          <p:spPr>
            <a:xfrm>
              <a:off x="2989675" y="4682319"/>
              <a:ext cx="144432" cy="22546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>
              <p:custDataLst>
                <p:tags r:id="rId8"/>
              </p:custDataLst>
            </p:nvPr>
          </p:nvCxnSpPr>
          <p:spPr>
            <a:xfrm>
              <a:off x="1230286" y="5479898"/>
              <a:ext cx="144431" cy="22388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>
              <p:custDataLst>
                <p:tags r:id="rId9"/>
              </p:custDataLst>
            </p:nvPr>
          </p:nvCxnSpPr>
          <p:spPr>
            <a:xfrm flipH="1">
              <a:off x="1014432" y="5465608"/>
              <a:ext cx="215854" cy="14290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>
              <p:custDataLst>
                <p:tags r:id="rId10"/>
              </p:custDataLst>
            </p:nvPr>
          </p:nvCxnSpPr>
          <p:spPr>
            <a:xfrm flipH="1">
              <a:off x="365860" y="4311001"/>
              <a:ext cx="215854" cy="14449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>
              <p:custDataLst>
                <p:tags r:id="rId11"/>
              </p:custDataLst>
            </p:nvPr>
          </p:nvCxnSpPr>
          <p:spPr>
            <a:xfrm>
              <a:off x="1174735" y="4957487"/>
              <a:ext cx="144432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>
              <p:custDataLst>
                <p:tags r:id="rId12"/>
              </p:custDataLst>
            </p:nvPr>
          </p:nvCxnSpPr>
          <p:spPr>
            <a:xfrm>
              <a:off x="1176322" y="5475135"/>
              <a:ext cx="1444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6217" y="4777332"/>
              <a:ext cx="936811" cy="63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085465" y="2150110"/>
            <a:ext cx="47796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15×20+20×10+15×10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×2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=650×2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=1300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（平方厘米）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5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655" y="1631950"/>
            <a:ext cx="2043430" cy="198882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668655" y="877570"/>
            <a:ext cx="78047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你能计算出哪一种方案最节约包装纸吗？</a:t>
            </a:r>
            <a:endParaRPr lang="zh-CN" altLang="en-US" sz="2400" b="1" kern="0" dirty="0">
              <a:ln w="0"/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94100" y="2028190"/>
            <a:ext cx="43770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30×20+20×5+30×5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×2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=850×2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=1700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（平方厘米）</a:t>
            </a:r>
          </a:p>
        </p:txBody>
      </p:sp>
      <p:grpSp>
        <p:nvGrpSpPr>
          <p:cNvPr id="3" name="组合 83"/>
          <p:cNvGrpSpPr/>
          <p:nvPr/>
        </p:nvGrpSpPr>
        <p:grpSpPr bwMode="auto">
          <a:xfrm>
            <a:off x="1034410" y="2848611"/>
            <a:ext cx="1637677" cy="830172"/>
            <a:chOff x="146217" y="4262493"/>
            <a:chExt cx="2842414" cy="1441287"/>
          </a:xfrm>
        </p:grpSpPr>
        <p:cxnSp>
          <p:nvCxnSpPr>
            <p:cNvPr id="4" name="直接箭头连接符 3"/>
            <p:cNvCxnSpPr/>
            <p:nvPr>
              <p:custDataLst>
                <p:tags r:id="rId2"/>
              </p:custDataLst>
            </p:nvPr>
          </p:nvCxnSpPr>
          <p:spPr>
            <a:xfrm>
              <a:off x="460581" y="4306794"/>
              <a:ext cx="706465" cy="119615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6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14189" y="4910731"/>
              <a:ext cx="683321" cy="63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" name="TextBox 6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20106826">
              <a:off x="1883182" y="4943801"/>
              <a:ext cx="1019470" cy="63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</a:t>
              </a:r>
            </a:p>
          </p:txBody>
        </p:sp>
        <p:cxnSp>
          <p:nvCxnSpPr>
            <p:cNvPr id="9" name="直接箭头连接符 8"/>
            <p:cNvCxnSpPr/>
            <p:nvPr>
              <p:custDataLst>
                <p:tags r:id="rId5"/>
              </p:custDataLst>
            </p:nvPr>
          </p:nvCxnSpPr>
          <p:spPr>
            <a:xfrm flipV="1">
              <a:off x="1287424" y="4720472"/>
              <a:ext cx="1608008" cy="778324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>
              <p:custDataLst>
                <p:tags r:id="rId6"/>
              </p:custDataLst>
            </p:nvPr>
          </p:nvCxnSpPr>
          <p:spPr>
            <a:xfrm>
              <a:off x="1244570" y="4981741"/>
              <a:ext cx="0" cy="500006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7"/>
              </p:custDataLst>
            </p:nvPr>
          </p:nvCxnSpPr>
          <p:spPr>
            <a:xfrm>
              <a:off x="2844199" y="4658065"/>
              <a:ext cx="144432" cy="22546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8"/>
              </p:custDataLst>
            </p:nvPr>
          </p:nvCxnSpPr>
          <p:spPr>
            <a:xfrm>
              <a:off x="1230286" y="5479898"/>
              <a:ext cx="144431" cy="22388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9"/>
              </p:custDataLst>
            </p:nvPr>
          </p:nvCxnSpPr>
          <p:spPr>
            <a:xfrm flipH="1">
              <a:off x="1014432" y="5465608"/>
              <a:ext cx="215854" cy="14290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0"/>
              </p:custDataLst>
            </p:nvPr>
          </p:nvCxnSpPr>
          <p:spPr>
            <a:xfrm flipH="1">
              <a:off x="317368" y="4262493"/>
              <a:ext cx="215854" cy="14449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1"/>
              </p:custDataLst>
            </p:nvPr>
          </p:nvCxnSpPr>
          <p:spPr>
            <a:xfrm>
              <a:off x="1174735" y="4957487"/>
              <a:ext cx="144432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2"/>
              </p:custDataLst>
            </p:nvPr>
          </p:nvCxnSpPr>
          <p:spPr>
            <a:xfrm>
              <a:off x="1176322" y="5475135"/>
              <a:ext cx="1444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6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6217" y="4777332"/>
              <a:ext cx="936811" cy="63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uiExpand="1" build="allAtOnce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225" y="1740535"/>
            <a:ext cx="2712085" cy="166814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68655" y="877570"/>
            <a:ext cx="78047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你能计算出哪一种方案最节约包装纸吗？</a:t>
            </a:r>
            <a:endParaRPr lang="zh-CN" altLang="en-US" sz="2400" b="1" kern="0" dirty="0">
              <a:ln w="0"/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78530" y="2028190"/>
            <a:ext cx="48126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15×40+40×5+15×5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×2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=875×2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=1750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（平方厘米）</a:t>
            </a:r>
          </a:p>
        </p:txBody>
      </p:sp>
      <p:grpSp>
        <p:nvGrpSpPr>
          <p:cNvPr id="3" name="组合 83"/>
          <p:cNvGrpSpPr/>
          <p:nvPr/>
        </p:nvGrpSpPr>
        <p:grpSpPr bwMode="auto">
          <a:xfrm>
            <a:off x="995040" y="2743837"/>
            <a:ext cx="1677047" cy="725396"/>
            <a:chOff x="77885" y="4444398"/>
            <a:chExt cx="2910746" cy="1259382"/>
          </a:xfrm>
        </p:grpSpPr>
        <p:cxnSp>
          <p:nvCxnSpPr>
            <p:cNvPr id="4" name="直接箭头连接符 3"/>
            <p:cNvCxnSpPr/>
            <p:nvPr>
              <p:custDataLst>
                <p:tags r:id="rId3"/>
              </p:custDataLst>
            </p:nvPr>
          </p:nvCxnSpPr>
          <p:spPr>
            <a:xfrm>
              <a:off x="409884" y="4493108"/>
              <a:ext cx="706465" cy="1035194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6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14189" y="4910731"/>
              <a:ext cx="683321" cy="63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" name="TextBox 6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20106826">
              <a:off x="1883182" y="4943801"/>
              <a:ext cx="1019470" cy="63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</a:t>
              </a:r>
            </a:p>
          </p:txBody>
        </p:sp>
        <p:cxnSp>
          <p:nvCxnSpPr>
            <p:cNvPr id="9" name="直接箭头连接符 8"/>
            <p:cNvCxnSpPr/>
            <p:nvPr>
              <p:custDataLst>
                <p:tags r:id="rId6"/>
              </p:custDataLst>
            </p:nvPr>
          </p:nvCxnSpPr>
          <p:spPr>
            <a:xfrm flipV="1">
              <a:off x="1263178" y="4820794"/>
              <a:ext cx="1658706" cy="714383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>
              <p:custDataLst>
                <p:tags r:id="rId7"/>
              </p:custDataLst>
            </p:nvPr>
          </p:nvCxnSpPr>
          <p:spPr>
            <a:xfrm>
              <a:off x="1244570" y="4981741"/>
              <a:ext cx="0" cy="500006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>
              <a:off x="2844199" y="4755081"/>
              <a:ext cx="144432" cy="22546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9"/>
              </p:custDataLst>
            </p:nvPr>
          </p:nvCxnSpPr>
          <p:spPr>
            <a:xfrm>
              <a:off x="1230286" y="5479898"/>
              <a:ext cx="144431" cy="22388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0"/>
              </p:custDataLst>
            </p:nvPr>
          </p:nvCxnSpPr>
          <p:spPr>
            <a:xfrm flipH="1">
              <a:off x="1014432" y="5465608"/>
              <a:ext cx="215854" cy="14290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1"/>
              </p:custDataLst>
            </p:nvPr>
          </p:nvCxnSpPr>
          <p:spPr>
            <a:xfrm flipH="1">
              <a:off x="317368" y="4444398"/>
              <a:ext cx="215854" cy="14449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2"/>
              </p:custDataLst>
            </p:nvPr>
          </p:nvCxnSpPr>
          <p:spPr>
            <a:xfrm>
              <a:off x="1174735" y="5005995"/>
              <a:ext cx="144432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3"/>
              </p:custDataLst>
            </p:nvPr>
          </p:nvCxnSpPr>
          <p:spPr>
            <a:xfrm>
              <a:off x="1176322" y="5475135"/>
              <a:ext cx="144431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6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7885" y="4820327"/>
              <a:ext cx="936811" cy="639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uiExpand="1" build="allAtOnce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BFBFB">
                  <a:alpha val="100000"/>
                </a:srgbClr>
              </a:clrFrom>
              <a:clrTo>
                <a:srgbClr val="FBFB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5955" y="1196340"/>
            <a:ext cx="1409700" cy="13716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668655" y="877570"/>
            <a:ext cx="78047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你能计算出哪一种方案最节约包装纸吗？</a:t>
            </a:r>
            <a:endParaRPr lang="zh-CN" altLang="en-US" sz="2400" b="1" kern="0" dirty="0">
              <a:ln w="0"/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 descr="全身女孩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1225" y="3141980"/>
            <a:ext cx="803910" cy="150939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4684395" y="3290570"/>
            <a:ext cx="2453640" cy="864235"/>
          </a:xfrm>
          <a:prstGeom prst="wedgeRoundRectCallout">
            <a:avLst>
              <a:gd name="adj1" fmla="val 55667"/>
              <a:gd name="adj2" fmla="val -2260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重叠的面越大，越节省包装纸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2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8415" y="1291590"/>
            <a:ext cx="1276350" cy="1181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6845" y="1334453"/>
            <a:ext cx="1781175" cy="1095375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0255" y="2380672"/>
            <a:ext cx="13220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1300cm²</a:t>
            </a:r>
          </a:p>
        </p:txBody>
      </p:sp>
      <p:sp>
        <p:nvSpPr>
          <p:cNvPr id="11" name="Text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27885" y="2380672"/>
            <a:ext cx="158813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1700cm²</a:t>
            </a:r>
          </a:p>
        </p:txBody>
      </p:sp>
      <p:sp>
        <p:nvSpPr>
          <p:cNvPr id="12" name="Text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49015" y="2380672"/>
            <a:ext cx="145224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1750cm²</a:t>
            </a:r>
          </a:p>
        </p:txBody>
      </p:sp>
      <p:sp>
        <p:nvSpPr>
          <p:cNvPr id="13" name="Text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16430" y="2380672"/>
            <a:ext cx="47815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4" name="Text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02635" y="2380672"/>
            <a:ext cx="47815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5" name="Text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66310" y="2380615"/>
            <a:ext cx="405193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答：方案①最节约包装纸。</a:t>
            </a:r>
          </a:p>
        </p:txBody>
      </p:sp>
      <p:pic>
        <p:nvPicPr>
          <p:cNvPr id="16" name="图片 15" descr="全身男孩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0315" y="3025775"/>
            <a:ext cx="666115" cy="1509395"/>
          </a:xfrm>
          <a:prstGeom prst="rect">
            <a:avLst/>
          </a:prstGeom>
        </p:spPr>
      </p:pic>
      <p:sp>
        <p:nvSpPr>
          <p:cNvPr id="19" name="圆角矩形标注 18"/>
          <p:cNvSpPr/>
          <p:nvPr/>
        </p:nvSpPr>
        <p:spPr>
          <a:xfrm>
            <a:off x="1856105" y="3569970"/>
            <a:ext cx="2642870" cy="965200"/>
          </a:xfrm>
          <a:prstGeom prst="wedgeRoundRectCallout">
            <a:avLst>
              <a:gd name="adj1" fmla="val -40867"/>
              <a:gd name="adj2" fmla="val -58684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我一看就知道哪种方法最节约包装纸。你知道为什么吗？</a:t>
            </a:r>
            <a:endParaRPr lang="zh-CN" altLang="en-US" sz="2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4" name="平行四边形 23"/>
          <p:cNvSpPr/>
          <p:nvPr/>
        </p:nvSpPr>
        <p:spPr>
          <a:xfrm rot="3360000">
            <a:off x="1619250" y="1449705"/>
            <a:ext cx="600710" cy="612140"/>
          </a:xfrm>
          <a:prstGeom prst="parallelogram">
            <a:avLst>
              <a:gd name="adj" fmla="val 24252"/>
            </a:avLst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/>
        </p:nvSpPr>
        <p:spPr>
          <a:xfrm rot="20280000">
            <a:off x="3550285" y="1774825"/>
            <a:ext cx="727075" cy="156845"/>
          </a:xfrm>
          <a:prstGeom prst="parallelogram">
            <a:avLst>
              <a:gd name="adj" fmla="val 52246"/>
            </a:avLst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 rot="5400000">
            <a:off x="5906770" y="1723390"/>
            <a:ext cx="560070" cy="269240"/>
          </a:xfrm>
          <a:prstGeom prst="parallelogram">
            <a:avLst>
              <a:gd name="adj" fmla="val 142452"/>
            </a:avLst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/>
      <p:bldP spid="11" grpId="0"/>
      <p:bldP spid="12" grpId="0"/>
      <p:bldP spid="13" grpId="0"/>
      <p:bldP spid="14" grpId="0"/>
      <p:bldP spid="15" grpId="0"/>
      <p:bldP spid="19" grpId="0" bldLvl="0" animBg="1"/>
      <p:bldP spid="24" grpId="0" animBg="1"/>
      <p:bldP spid="25" grpId="0" bldLvl="0" animBg="1"/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YyNmExZWZhZTZjYzk4YjkxOTFlMDhkMzhlMjUwM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1068</Words>
  <Application>Microsoft Office PowerPoint</Application>
  <PresentationFormat>全屏显示(16:9)</PresentationFormat>
  <Paragraphs>140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97</cp:revision>
  <dcterms:created xsi:type="dcterms:W3CDTF">2019-09-02T08:53:00Z</dcterms:created>
  <dcterms:modified xsi:type="dcterms:W3CDTF">2024-02-04T09:19:09Z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5BD159FEA55041CBB39C3E618AF3AB45_13</vt:lpwstr>
  </property>
</Properties>
</file>