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4" r:id="rId3"/>
    <p:sldId id="265" r:id="rId4"/>
    <p:sldId id="281" r:id="rId5"/>
    <p:sldId id="282" r:id="rId6"/>
    <p:sldId id="284" r:id="rId7"/>
    <p:sldId id="283" r:id="rId8"/>
    <p:sldId id="266" r:id="rId9"/>
    <p:sldId id="289" r:id="rId10"/>
    <p:sldId id="288" r:id="rId11"/>
    <p:sldId id="291" r:id="rId12"/>
    <p:sldId id="292" r:id="rId13"/>
    <p:sldId id="293" r:id="rId14"/>
    <p:sldId id="290" r:id="rId15"/>
    <p:sldId id="285" r:id="rId16"/>
    <p:sldId id="286" r:id="rId17"/>
    <p:sldId id="274" r:id="rId18"/>
    <p:sldId id="275" r:id="rId19"/>
    <p:sldId id="278" r:id="rId20"/>
    <p:sldId id="279" r:id="rId21"/>
    <p:sldId id="262" r:id="rId22"/>
  </p:sldIdLst>
  <p:sldSz cx="9144000" cy="5143500" type="screen16x9"/>
  <p:notesSz cx="6858000" cy="9144000"/>
  <p:custDataLst>
    <p:tags r:id="rId23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41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C38A"/>
    <a:srgbClr val="52833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52" d="100"/>
          <a:sy n="152" d="100"/>
        </p:scale>
        <p:origin x="-444" y="-102"/>
      </p:cViewPr>
      <p:guideLst>
        <p:guide orient="horz" pos="1641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 descr="七彩课堂4个字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249" y="41028"/>
            <a:ext cx="1370357" cy="537812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-63400" y="84142"/>
            <a:ext cx="3600452" cy="33718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1600" b="1" spc="300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北师版</a:t>
            </a:r>
            <a:r>
              <a:rPr lang="en-US" altLang="zh-CN" sz="1600" b="1" spc="300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 lang="zh-CN" altLang="en-US" sz="1600" b="1" spc="300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数学</a:t>
            </a:r>
            <a:r>
              <a:rPr lang="en-US" altLang="zh-CN" sz="1600" b="1" spc="300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 lang="zh-CN" altLang="en-US" sz="1600" b="1" spc="300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五年级</a:t>
            </a:r>
            <a:r>
              <a:rPr lang="en-US" altLang="zh-CN" sz="1600" b="1" spc="300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 lang="zh-CN" altLang="en-US" sz="1600" b="1" spc="300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下册</a:t>
            </a:r>
            <a:endParaRPr lang="zh-CN" altLang="en-US" sz="1600" b="1" spc="300" dirty="0">
              <a:ln w="0"/>
              <a:solidFill>
                <a:prstClr val="black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8" name="圆角矩形 7"/>
          <p:cNvSpPr/>
          <p:nvPr userDrawn="1"/>
        </p:nvSpPr>
        <p:spPr>
          <a:xfrm>
            <a:off x="109220" y="400050"/>
            <a:ext cx="3230245" cy="76200"/>
          </a:xfrm>
          <a:prstGeom prst="roundRect">
            <a:avLst/>
          </a:prstGeom>
          <a:solidFill>
            <a:srgbClr val="A9D18E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9" t="21331" r="6846" b="29800"/>
          <a:stretch>
            <a:fillRect/>
          </a:stretch>
        </p:blipFill>
        <p:spPr>
          <a:xfrm>
            <a:off x="898525" y="738505"/>
            <a:ext cx="7378700" cy="3671570"/>
          </a:xfrm>
          <a:prstGeom prst="rect">
            <a:avLst/>
          </a:prstGeom>
        </p:spPr>
      </p:pic>
      <p:pic>
        <p:nvPicPr>
          <p:cNvPr id="10" name="图片 9" descr="立体尺子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0160000">
            <a:off x="182880" y="414655"/>
            <a:ext cx="1219835" cy="1219835"/>
          </a:xfrm>
          <a:prstGeom prst="rect">
            <a:avLst/>
          </a:prstGeom>
        </p:spPr>
      </p:pic>
      <p:pic>
        <p:nvPicPr>
          <p:cNvPr id="11" name="图片 10" descr="小草"/>
          <p:cNvPicPr>
            <a:picLocks noChangeAspect="1"/>
          </p:cNvPicPr>
          <p:nvPr userDrawn="1"/>
        </p:nvPicPr>
        <p:blipFill>
          <a:blip r:embed="rId5"/>
          <a:srcRect l="3210" t="41481" b="40247"/>
          <a:stretch>
            <a:fillRect/>
          </a:stretch>
        </p:blipFill>
        <p:spPr>
          <a:xfrm>
            <a:off x="-21665" y="4201945"/>
            <a:ext cx="5334000" cy="996950"/>
          </a:xfrm>
          <a:prstGeom prst="rect">
            <a:avLst/>
          </a:prstGeom>
        </p:spPr>
      </p:pic>
      <p:pic>
        <p:nvPicPr>
          <p:cNvPr id="12" name="图片 11" descr="花花"/>
          <p:cNvPicPr>
            <a:picLocks noChangeAspect="1"/>
          </p:cNvPicPr>
          <p:nvPr userDrawn="1"/>
        </p:nvPicPr>
        <p:blipFill>
          <a:blip r:embed="rId6"/>
          <a:srcRect l="2934" t="18441" r="5448" b="31014"/>
          <a:stretch>
            <a:fillRect/>
          </a:stretch>
        </p:blipFill>
        <p:spPr>
          <a:xfrm>
            <a:off x="7580705" y="4284645"/>
            <a:ext cx="1572260" cy="8674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pic>
        <p:nvPicPr>
          <p:cNvPr id="10" name="图片 9" descr="/Users/timebook007/Desktop/绿色框.png绿色框"/>
          <p:cNvPicPr>
            <a:picLocks noChangeAspect="1"/>
          </p:cNvPicPr>
          <p:nvPr userDrawn="1"/>
        </p:nvPicPr>
        <p:blipFill>
          <a:blip r:embed="rId3"/>
          <a:srcRect l="16744" t="65554" r="31761" b="20455"/>
          <a:stretch>
            <a:fillRect/>
          </a:stretch>
        </p:blipFill>
        <p:spPr>
          <a:xfrm>
            <a:off x="32903" y="170329"/>
            <a:ext cx="3041992" cy="552301"/>
          </a:xfrm>
          <a:prstGeom prst="rect">
            <a:avLst/>
          </a:prstGeom>
        </p:spPr>
      </p:pic>
      <p:sp>
        <p:nvSpPr>
          <p:cNvPr id="11" name="文本框 7"/>
          <p:cNvSpPr txBox="1"/>
          <p:nvPr userDrawn="1"/>
        </p:nvSpPr>
        <p:spPr>
          <a:xfrm>
            <a:off x="505586" y="162501"/>
            <a:ext cx="22384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70AD47">
                    <a:lumMod val="75000"/>
                  </a:srgb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跨学科学习</a:t>
            </a:r>
            <a:endParaRPr lang="zh-CN" altLang="en-US" sz="2800" b="1" dirty="0">
              <a:solidFill>
                <a:srgbClr val="70AD47">
                  <a:lumMod val="75000"/>
                </a:srgb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0198" y="297889"/>
            <a:ext cx="310515" cy="3244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pic>
        <p:nvPicPr>
          <p:cNvPr id="16" name="图片 15" descr="/Users/timebook007/Desktop/绿色框.png绿色框"/>
          <p:cNvPicPr>
            <a:picLocks noChangeAspect="1"/>
          </p:cNvPicPr>
          <p:nvPr userDrawn="1"/>
        </p:nvPicPr>
        <p:blipFill>
          <a:blip r:embed="rId3"/>
          <a:srcRect l="16744" t="65554" r="31761" b="20455"/>
          <a:stretch>
            <a:fillRect/>
          </a:stretch>
        </p:blipFill>
        <p:spPr>
          <a:xfrm>
            <a:off x="32903" y="170329"/>
            <a:ext cx="2711087" cy="552301"/>
          </a:xfrm>
          <a:prstGeom prst="rect">
            <a:avLst/>
          </a:prstGeom>
        </p:spPr>
      </p:pic>
      <p:sp>
        <p:nvSpPr>
          <p:cNvPr id="17" name="文本框 7"/>
          <p:cNvSpPr txBox="1"/>
          <p:nvPr userDrawn="1"/>
        </p:nvSpPr>
        <p:spPr>
          <a:xfrm>
            <a:off x="505587" y="162501"/>
            <a:ext cx="170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70AD47">
                    <a:lumMod val="75000"/>
                  </a:srgb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课外活动</a:t>
            </a:r>
            <a:endParaRPr lang="zh-CN" altLang="en-US" sz="2800" b="1" dirty="0">
              <a:solidFill>
                <a:srgbClr val="70AD47">
                  <a:lumMod val="75000"/>
                </a:srgb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0198" y="297889"/>
            <a:ext cx="310515" cy="324485"/>
          </a:xfrm>
          <a:prstGeom prst="rect">
            <a:avLst/>
          </a:prstGeom>
        </p:spPr>
      </p:pic>
      <p:grpSp>
        <p:nvGrpSpPr>
          <p:cNvPr id="11" name="组合 10"/>
          <p:cNvGrpSpPr/>
          <p:nvPr userDrawn="1"/>
        </p:nvGrpSpPr>
        <p:grpSpPr>
          <a:xfrm>
            <a:off x="7776607" y="1151453"/>
            <a:ext cx="1301878" cy="3705744"/>
            <a:chOff x="12279" y="2094"/>
            <a:chExt cx="1976" cy="5643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500" b="99375" l="2917" r="100000">
                          <a14:foregroundMark x1="30972" y1="12083" x2="10694" y2="43854"/>
                          <a14:foregroundMark x1="76667" y1="12188" x2="85694" y2="21667"/>
                          <a14:foregroundMark x1="91528" y1="7083" x2="93472" y2="11979"/>
                          <a14:foregroundMark x1="32639" y1="81667" x2="26528" y2="82604"/>
                          <a14:foregroundMark x1="53750" y1="93021" x2="54583" y2="94688"/>
                          <a14:foregroundMark x1="97222" y1="74688" x2="92917" y2="80208"/>
                          <a14:foregroundMark x1="98056" y1="73438" x2="91528" y2="77708"/>
                          <a14:backgroundMark x1="60833" y1="42083" x2="60417" y2="84375"/>
                          <a14:backgroundMark x1="51528" y1="87708" x2="94722" y2="56042"/>
                          <a14:backgroundMark x1="87500" y1="74167" x2="64444" y2="83958"/>
                        </a14:backgroundRemoval>
                      </a14:imgEffect>
                    </a14:imgLayer>
                  </a14:imgProps>
                </a:ext>
              </a:extLst>
            </a:blip>
            <a:srcRect l="18138" t="76319" r="38665" b="1629"/>
            <a:stretch>
              <a:fillRect/>
            </a:stretch>
          </p:blipFill>
          <p:spPr>
            <a:xfrm rot="180000">
              <a:off x="12323" y="2094"/>
              <a:ext cx="1747" cy="1190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500" b="99375" l="2917" r="100000">
                          <a14:foregroundMark x1="30972" y1="12083" x2="10694" y2="43854"/>
                          <a14:foregroundMark x1="76667" y1="12188" x2="85694" y2="21667"/>
                          <a14:foregroundMark x1="91528" y1="7083" x2="93472" y2="11979"/>
                          <a14:foregroundMark x1="32639" y1="81667" x2="26528" y2="82604"/>
                          <a14:foregroundMark x1="53750" y1="93021" x2="54583" y2="94688"/>
                          <a14:foregroundMark x1="97222" y1="74688" x2="92917" y2="80208"/>
                          <a14:foregroundMark x1="98056" y1="73438" x2="91528" y2="77708"/>
                          <a14:backgroundMark x1="60833" y1="42083" x2="60417" y2="84375"/>
                          <a14:backgroundMark x1="51528" y1="87708" x2="94722" y2="56042"/>
                          <a14:backgroundMark x1="87500" y1="74167" x2="64444" y2="83958"/>
                        </a14:backgroundRemoval>
                      </a14:imgEffect>
                    </a14:imgLayer>
                  </a14:imgProps>
                </a:ext>
              </a:extLst>
            </a:blip>
            <a:srcRect r="53353" b="48041"/>
            <a:stretch>
              <a:fillRect/>
            </a:stretch>
          </p:blipFill>
          <p:spPr>
            <a:xfrm rot="180000">
              <a:off x="12368" y="4934"/>
              <a:ext cx="1887" cy="2803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500" b="99375" l="2917" r="100000">
                          <a14:foregroundMark x1="30972" y1="12083" x2="10694" y2="43854"/>
                          <a14:foregroundMark x1="76667" y1="12188" x2="85694" y2="21667"/>
                          <a14:foregroundMark x1="91528" y1="7083" x2="93472" y2="11979"/>
                          <a14:foregroundMark x1="32639" y1="81667" x2="26528" y2="82604"/>
                          <a14:foregroundMark x1="53750" y1="93021" x2="54583" y2="94688"/>
                          <a14:foregroundMark x1="97222" y1="74688" x2="92917" y2="80208"/>
                          <a14:foregroundMark x1="98056" y1="73438" x2="91528" y2="77708"/>
                          <a14:backgroundMark x1="60833" y1="42083" x2="60417" y2="84375"/>
                          <a14:backgroundMark x1="51528" y1="87708" x2="94722" y2="56042"/>
                          <a14:backgroundMark x1="87500" y1="74167" x2="64444" y2="83958"/>
                        </a14:backgroundRemoval>
                      </a14:imgEffect>
                    </a14:imgLayer>
                  </a14:imgProps>
                </a:ext>
              </a:extLst>
            </a:blip>
            <a:srcRect l="55962" r="-760" b="75616"/>
            <a:stretch>
              <a:fillRect/>
            </a:stretch>
          </p:blipFill>
          <p:spPr>
            <a:xfrm rot="180000">
              <a:off x="12279" y="3525"/>
              <a:ext cx="1812" cy="1315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9" t="21331" r="6846" b="29800"/>
          <a:stretch>
            <a:fillRect/>
          </a:stretch>
        </p:blipFill>
        <p:spPr>
          <a:xfrm>
            <a:off x="-635" y="-190500"/>
            <a:ext cx="9149080" cy="5411980"/>
          </a:xfrm>
          <a:prstGeom prst="rect">
            <a:avLst/>
          </a:prstGeom>
        </p:spPr>
      </p:pic>
      <p:pic>
        <p:nvPicPr>
          <p:cNvPr id="10" name="图片 9" descr="/Users/timebook007/Desktop/绿色框.png绿色框"/>
          <p:cNvPicPr>
            <a:picLocks noChangeAspect="1"/>
          </p:cNvPicPr>
          <p:nvPr userDrawn="1"/>
        </p:nvPicPr>
        <p:blipFill>
          <a:blip r:embed="rId3"/>
          <a:srcRect l="16744" t="65554" r="31761" b="20455"/>
          <a:stretch>
            <a:fillRect/>
          </a:stretch>
        </p:blipFill>
        <p:spPr>
          <a:xfrm>
            <a:off x="154823" y="170329"/>
            <a:ext cx="2711087" cy="552301"/>
          </a:xfrm>
          <a:prstGeom prst="rect">
            <a:avLst/>
          </a:prstGeom>
        </p:spPr>
      </p:pic>
      <p:sp>
        <p:nvSpPr>
          <p:cNvPr id="11" name="文本框 7"/>
          <p:cNvSpPr txBox="1"/>
          <p:nvPr userDrawn="1"/>
        </p:nvSpPr>
        <p:spPr>
          <a:xfrm>
            <a:off x="627507" y="148888"/>
            <a:ext cx="170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70AD47">
                    <a:lumMod val="75000"/>
                  </a:srgb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板书设计</a:t>
            </a:r>
            <a:endParaRPr lang="zh-CN" altLang="en-US" sz="2800" b="1" dirty="0">
              <a:solidFill>
                <a:srgbClr val="70AD47">
                  <a:lumMod val="75000"/>
                </a:srgb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22118" y="297889"/>
            <a:ext cx="310515" cy="3244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结束页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" y="17930"/>
            <a:ext cx="9135541" cy="514026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 cstate="print">
            <a:alphaModFix amt="7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4618">
            <a:off x="7567239" y="494503"/>
            <a:ext cx="722742" cy="94338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4" cstate="print">
            <a:alphaModFix amt="7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4629">
            <a:off x="7223546" y="1124885"/>
            <a:ext cx="456460" cy="5958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cxnSp>
        <p:nvCxnSpPr>
          <p:cNvPr id="133" name="直接连接符 132"/>
          <p:cNvCxnSpPr/>
          <p:nvPr userDrawn="1"/>
        </p:nvCxnSpPr>
        <p:spPr>
          <a:xfrm flipV="1">
            <a:off x="94992" y="76122"/>
            <a:ext cx="1021060" cy="6102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直接连接符 134"/>
          <p:cNvCxnSpPr/>
          <p:nvPr userDrawn="1"/>
        </p:nvCxnSpPr>
        <p:spPr>
          <a:xfrm flipH="1" flipV="1">
            <a:off x="88256" y="70021"/>
            <a:ext cx="6737" cy="102240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直接连接符 136"/>
          <p:cNvCxnSpPr/>
          <p:nvPr userDrawn="1"/>
        </p:nvCxnSpPr>
        <p:spPr>
          <a:xfrm flipV="1">
            <a:off x="9018982" y="4016016"/>
            <a:ext cx="7200" cy="102240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直接连接符 137"/>
          <p:cNvCxnSpPr/>
          <p:nvPr userDrawn="1"/>
        </p:nvCxnSpPr>
        <p:spPr>
          <a:xfrm>
            <a:off x="7996582" y="5037135"/>
            <a:ext cx="1022400" cy="720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直接连接符 148"/>
          <p:cNvCxnSpPr/>
          <p:nvPr userDrawn="1"/>
        </p:nvCxnSpPr>
        <p:spPr>
          <a:xfrm rot="16200000" flipH="1" flipV="1">
            <a:off x="8748982" y="4713432"/>
            <a:ext cx="0" cy="540000"/>
          </a:xfrm>
          <a:prstGeom prst="line">
            <a:avLst/>
          </a:prstGeom>
          <a:ln w="107950" cmpd="thickThin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直接连接符 154"/>
          <p:cNvCxnSpPr/>
          <p:nvPr userDrawn="1"/>
        </p:nvCxnSpPr>
        <p:spPr>
          <a:xfrm rot="5400000" flipH="1">
            <a:off x="361624" y="-121783"/>
            <a:ext cx="0" cy="540000"/>
          </a:xfrm>
          <a:prstGeom prst="line">
            <a:avLst/>
          </a:prstGeom>
          <a:ln w="107950" cmpd="thickThin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 descr="绿色框00"/>
          <p:cNvPicPr>
            <a:picLocks noChangeAspect="1"/>
          </p:cNvPicPr>
          <p:nvPr userDrawn="1"/>
        </p:nvPicPr>
        <p:blipFill>
          <a:blip r:embed="rId2"/>
          <a:srcRect l="11589" t="40000" r="12691" b="23210"/>
          <a:stretch>
            <a:fillRect/>
          </a:stretch>
        </p:blipFill>
        <p:spPr>
          <a:xfrm>
            <a:off x="3756211" y="-12599"/>
            <a:ext cx="1658471" cy="540448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/>
        </p:nvCxnSpPr>
        <p:spPr>
          <a:xfrm>
            <a:off x="240276" y="257625"/>
            <a:ext cx="10736" cy="4646069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 userDrawn="1"/>
        </p:nvCxnSpPr>
        <p:spPr>
          <a:xfrm>
            <a:off x="8919882" y="654424"/>
            <a:ext cx="0" cy="4312023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 userDrawn="1"/>
        </p:nvCxnSpPr>
        <p:spPr>
          <a:xfrm flipH="1">
            <a:off x="251012" y="4966447"/>
            <a:ext cx="8668870" cy="0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 descr="图片包含 文字&#10;&#10;描述已自动生成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sp>
        <p:nvSpPr>
          <p:cNvPr id="17" name="文本框 28"/>
          <p:cNvSpPr txBox="1"/>
          <p:nvPr userDrawn="1"/>
        </p:nvSpPr>
        <p:spPr>
          <a:xfrm>
            <a:off x="3840819" y="-18385"/>
            <a:ext cx="158282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变式</a:t>
            </a:r>
            <a:r>
              <a:rPr lang="zh-CN" altLang="en-US" sz="2600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训练</a:t>
            </a:r>
          </a:p>
        </p:txBody>
      </p:sp>
      <p:cxnSp>
        <p:nvCxnSpPr>
          <p:cNvPr id="18" name="直接连接符 17"/>
          <p:cNvCxnSpPr/>
          <p:nvPr userDrawn="1"/>
        </p:nvCxnSpPr>
        <p:spPr>
          <a:xfrm flipH="1" flipV="1">
            <a:off x="5414684" y="241601"/>
            <a:ext cx="2160492" cy="8964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 userDrawn="1"/>
        </p:nvCxnSpPr>
        <p:spPr>
          <a:xfrm flipH="1">
            <a:off x="251012" y="250565"/>
            <a:ext cx="3525090" cy="0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直接连接符 17"/>
          <p:cNvCxnSpPr/>
          <p:nvPr userDrawn="1"/>
        </p:nvCxnSpPr>
        <p:spPr>
          <a:xfrm>
            <a:off x="251012" y="268495"/>
            <a:ext cx="0" cy="4635199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 userDrawn="1"/>
        </p:nvCxnSpPr>
        <p:spPr>
          <a:xfrm>
            <a:off x="8919882" y="600635"/>
            <a:ext cx="0" cy="4365812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 userDrawn="1"/>
        </p:nvCxnSpPr>
        <p:spPr>
          <a:xfrm flipH="1">
            <a:off x="251012" y="4966447"/>
            <a:ext cx="8668870" cy="0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图片 22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pic>
        <p:nvPicPr>
          <p:cNvPr id="24" name="图片 23" descr="绿色框00"/>
          <p:cNvPicPr>
            <a:picLocks noChangeAspect="1"/>
          </p:cNvPicPr>
          <p:nvPr userDrawn="1"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11589" t="40000" r="12691" b="23210"/>
          <a:stretch>
            <a:fillRect/>
          </a:stretch>
        </p:blipFill>
        <p:spPr>
          <a:xfrm>
            <a:off x="3756211" y="-12599"/>
            <a:ext cx="1658471" cy="540448"/>
          </a:xfrm>
          <a:prstGeom prst="rect">
            <a:avLst/>
          </a:prstGeom>
        </p:spPr>
      </p:pic>
      <p:sp>
        <p:nvSpPr>
          <p:cNvPr id="25" name="文本框 28"/>
          <p:cNvSpPr txBox="1"/>
          <p:nvPr userDrawn="1"/>
        </p:nvSpPr>
        <p:spPr>
          <a:xfrm>
            <a:off x="3831854" y="-9420"/>
            <a:ext cx="158282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思维训练</a:t>
            </a:r>
          </a:p>
        </p:txBody>
      </p:sp>
      <p:cxnSp>
        <p:nvCxnSpPr>
          <p:cNvPr id="26" name="直接连接符 25"/>
          <p:cNvCxnSpPr/>
          <p:nvPr userDrawn="1"/>
        </p:nvCxnSpPr>
        <p:spPr>
          <a:xfrm flipH="1">
            <a:off x="5414683" y="250565"/>
            <a:ext cx="2133599" cy="8965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 userDrawn="1"/>
        </p:nvCxnSpPr>
        <p:spPr>
          <a:xfrm flipH="1">
            <a:off x="251012" y="268495"/>
            <a:ext cx="3525090" cy="0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pic>
        <p:nvPicPr>
          <p:cNvPr id="6" name="图片 5" descr="/Users/timebook007/Desktop/绿色框.png绿色框"/>
          <p:cNvPicPr>
            <a:picLocks noChangeAspect="1"/>
          </p:cNvPicPr>
          <p:nvPr userDrawn="1"/>
        </p:nvPicPr>
        <p:blipFill>
          <a:blip r:embed="rId3"/>
          <a:srcRect l="16744" t="65554" r="31761" b="20455"/>
          <a:stretch>
            <a:fillRect/>
          </a:stretch>
        </p:blipFill>
        <p:spPr>
          <a:xfrm>
            <a:off x="32903" y="170329"/>
            <a:ext cx="2711087" cy="552301"/>
          </a:xfrm>
          <a:prstGeom prst="rect">
            <a:avLst/>
          </a:prstGeom>
        </p:spPr>
      </p:pic>
      <p:sp>
        <p:nvSpPr>
          <p:cNvPr id="7" name="文本框 7"/>
          <p:cNvSpPr txBox="1"/>
          <p:nvPr userDrawn="1"/>
        </p:nvSpPr>
        <p:spPr>
          <a:xfrm>
            <a:off x="505587" y="162501"/>
            <a:ext cx="170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70AD47">
                    <a:lumMod val="75000"/>
                  </a:srgb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情景导</a:t>
            </a:r>
            <a:r>
              <a:rPr lang="zh-CN" altLang="en-US" sz="2800" b="1" dirty="0">
                <a:solidFill>
                  <a:srgbClr val="70AD47">
                    <a:lumMod val="75000"/>
                  </a:srgb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入</a:t>
            </a: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0198" y="297889"/>
            <a:ext cx="310515" cy="3244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pic>
        <p:nvPicPr>
          <p:cNvPr id="12" name="图片 11" descr="/Users/timebook007/Desktop/绿色框.png绿色框"/>
          <p:cNvPicPr>
            <a:picLocks noChangeAspect="1"/>
          </p:cNvPicPr>
          <p:nvPr userDrawn="1"/>
        </p:nvPicPr>
        <p:blipFill>
          <a:blip r:embed="rId3"/>
          <a:srcRect l="16744" t="65554" r="31761" b="20455"/>
          <a:stretch>
            <a:fillRect/>
          </a:stretch>
        </p:blipFill>
        <p:spPr>
          <a:xfrm>
            <a:off x="32903" y="170329"/>
            <a:ext cx="2711087" cy="552301"/>
          </a:xfrm>
          <a:prstGeom prst="rect">
            <a:avLst/>
          </a:prstGeom>
        </p:spPr>
      </p:pic>
      <p:sp>
        <p:nvSpPr>
          <p:cNvPr id="13" name="文本框 7"/>
          <p:cNvSpPr txBox="1"/>
          <p:nvPr userDrawn="1"/>
        </p:nvSpPr>
        <p:spPr>
          <a:xfrm>
            <a:off x="505587" y="162501"/>
            <a:ext cx="170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70AD47">
                    <a:lumMod val="75000"/>
                  </a:srgb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活动探究</a:t>
            </a:r>
            <a:endParaRPr lang="en-US" altLang="zh-CN" sz="2800" b="1" dirty="0" smtClean="0">
              <a:solidFill>
                <a:srgbClr val="70AD47">
                  <a:lumMod val="75000"/>
                </a:srgb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0198" y="297889"/>
            <a:ext cx="310515" cy="3244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pic>
        <p:nvPicPr>
          <p:cNvPr id="10" name="图片 9" descr="/Users/timebook007/Desktop/绿色框.png绿色框"/>
          <p:cNvPicPr>
            <a:picLocks noChangeAspect="1"/>
          </p:cNvPicPr>
          <p:nvPr userDrawn="1"/>
        </p:nvPicPr>
        <p:blipFill>
          <a:blip r:embed="rId3"/>
          <a:srcRect l="16744" t="65554" r="31761" b="20455"/>
          <a:stretch>
            <a:fillRect/>
          </a:stretch>
        </p:blipFill>
        <p:spPr>
          <a:xfrm>
            <a:off x="32903" y="170329"/>
            <a:ext cx="2711087" cy="552301"/>
          </a:xfrm>
          <a:prstGeom prst="rect">
            <a:avLst/>
          </a:prstGeom>
        </p:spPr>
      </p:pic>
      <p:sp>
        <p:nvSpPr>
          <p:cNvPr id="11" name="文本框 7"/>
          <p:cNvSpPr txBox="1"/>
          <p:nvPr userDrawn="1"/>
        </p:nvSpPr>
        <p:spPr>
          <a:xfrm>
            <a:off x="505587" y="153536"/>
            <a:ext cx="170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70AD47">
                    <a:lumMod val="75000"/>
                  </a:srgb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拓展延伸</a:t>
            </a:r>
            <a:endParaRPr lang="zh-CN" altLang="en-US" sz="2800" b="1" dirty="0">
              <a:solidFill>
                <a:srgbClr val="70AD47">
                  <a:lumMod val="75000"/>
                </a:srgb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0198" y="297889"/>
            <a:ext cx="310515" cy="3244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pic>
        <p:nvPicPr>
          <p:cNvPr id="7" name="图片 6" descr="/Users/timebook007/Desktop/绿色框.png绿色框"/>
          <p:cNvPicPr>
            <a:picLocks noChangeAspect="1"/>
          </p:cNvPicPr>
          <p:nvPr userDrawn="1"/>
        </p:nvPicPr>
        <p:blipFill>
          <a:blip r:embed="rId3"/>
          <a:srcRect l="16744" t="65554" r="31761" b="20455"/>
          <a:stretch>
            <a:fillRect/>
          </a:stretch>
        </p:blipFill>
        <p:spPr>
          <a:xfrm>
            <a:off x="32903" y="170329"/>
            <a:ext cx="2711087" cy="552301"/>
          </a:xfrm>
          <a:prstGeom prst="rect">
            <a:avLst/>
          </a:prstGeom>
        </p:spPr>
      </p:pic>
      <p:sp>
        <p:nvSpPr>
          <p:cNvPr id="11" name="文本框 7"/>
          <p:cNvSpPr txBox="1"/>
          <p:nvPr userDrawn="1"/>
        </p:nvSpPr>
        <p:spPr>
          <a:xfrm>
            <a:off x="496622" y="162501"/>
            <a:ext cx="170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70AD47">
                    <a:lumMod val="75000"/>
                  </a:srgb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课堂小结</a:t>
            </a:r>
            <a:endParaRPr lang="zh-CN" altLang="en-US" sz="2800" b="1" dirty="0">
              <a:solidFill>
                <a:srgbClr val="70AD47">
                  <a:lumMod val="75000"/>
                </a:srgb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0198" y="297889"/>
            <a:ext cx="310515" cy="3244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七彩课堂4个字.png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249" y="41028"/>
            <a:ext cx="1370357" cy="53781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67.xml"/><Relationship Id="rId13" Type="http://schemas.openxmlformats.org/officeDocument/2006/relationships/tags" Target="../tags/tag72.xml"/><Relationship Id="rId18" Type="http://schemas.openxmlformats.org/officeDocument/2006/relationships/tags" Target="../tags/tag77.xml"/><Relationship Id="rId3" Type="http://schemas.openxmlformats.org/officeDocument/2006/relationships/tags" Target="../tags/tag62.xml"/><Relationship Id="rId21" Type="http://schemas.openxmlformats.org/officeDocument/2006/relationships/image" Target="../media/image26.png"/><Relationship Id="rId7" Type="http://schemas.openxmlformats.org/officeDocument/2006/relationships/tags" Target="../tags/tag66.xml"/><Relationship Id="rId12" Type="http://schemas.openxmlformats.org/officeDocument/2006/relationships/tags" Target="../tags/tag71.xml"/><Relationship Id="rId17" Type="http://schemas.openxmlformats.org/officeDocument/2006/relationships/tags" Target="../tags/tag76.xml"/><Relationship Id="rId2" Type="http://schemas.openxmlformats.org/officeDocument/2006/relationships/tags" Target="../tags/tag61.xml"/><Relationship Id="rId16" Type="http://schemas.openxmlformats.org/officeDocument/2006/relationships/tags" Target="../tags/tag75.xml"/><Relationship Id="rId20" Type="http://schemas.openxmlformats.org/officeDocument/2006/relationships/slideLayout" Target="../slideLayouts/slideLayout7.xml"/><Relationship Id="rId1" Type="http://schemas.openxmlformats.org/officeDocument/2006/relationships/tags" Target="../tags/tag60.xml"/><Relationship Id="rId6" Type="http://schemas.openxmlformats.org/officeDocument/2006/relationships/tags" Target="../tags/tag65.xml"/><Relationship Id="rId11" Type="http://schemas.openxmlformats.org/officeDocument/2006/relationships/tags" Target="../tags/tag70.xml"/><Relationship Id="rId5" Type="http://schemas.openxmlformats.org/officeDocument/2006/relationships/tags" Target="../tags/tag64.xml"/><Relationship Id="rId15" Type="http://schemas.openxmlformats.org/officeDocument/2006/relationships/tags" Target="../tags/tag74.xml"/><Relationship Id="rId23" Type="http://schemas.openxmlformats.org/officeDocument/2006/relationships/image" Target="../media/image28.png"/><Relationship Id="rId10" Type="http://schemas.openxmlformats.org/officeDocument/2006/relationships/tags" Target="../tags/tag69.xml"/><Relationship Id="rId19" Type="http://schemas.openxmlformats.org/officeDocument/2006/relationships/tags" Target="../tags/tag78.xml"/><Relationship Id="rId4" Type="http://schemas.openxmlformats.org/officeDocument/2006/relationships/tags" Target="../tags/tag63.xml"/><Relationship Id="rId9" Type="http://schemas.openxmlformats.org/officeDocument/2006/relationships/tags" Target="../tags/tag68.xml"/><Relationship Id="rId14" Type="http://schemas.openxmlformats.org/officeDocument/2006/relationships/tags" Target="../tags/tag73.xml"/><Relationship Id="rId22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" Type="http://schemas.openxmlformats.org/officeDocument/2006/relationships/tags" Target="../tags/tag79.xml"/><Relationship Id="rId6" Type="http://schemas.openxmlformats.org/officeDocument/2006/relationships/image" Target="../media/image29.png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8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85.xml"/><Relationship Id="rId2" Type="http://schemas.openxmlformats.org/officeDocument/2006/relationships/tags" Target="../tags/tag84.xml"/><Relationship Id="rId1" Type="http://schemas.openxmlformats.org/officeDocument/2006/relationships/tags" Target="../tags/tag83.xml"/><Relationship Id="rId6" Type="http://schemas.openxmlformats.org/officeDocument/2006/relationships/image" Target="../media/image30.png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8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89.xml"/><Relationship Id="rId2" Type="http://schemas.openxmlformats.org/officeDocument/2006/relationships/tags" Target="../tags/tag88.xml"/><Relationship Id="rId1" Type="http://schemas.openxmlformats.org/officeDocument/2006/relationships/tags" Target="../tags/tag87.xml"/><Relationship Id="rId6" Type="http://schemas.openxmlformats.org/officeDocument/2006/relationships/image" Target="../media/image31.png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9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93.xml"/><Relationship Id="rId2" Type="http://schemas.openxmlformats.org/officeDocument/2006/relationships/tags" Target="../tags/tag92.xml"/><Relationship Id="rId1" Type="http://schemas.openxmlformats.org/officeDocument/2006/relationships/tags" Target="../tags/tag91.xml"/><Relationship Id="rId5" Type="http://schemas.openxmlformats.org/officeDocument/2006/relationships/image" Target="../media/image32.png"/><Relationship Id="rId4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96.xml"/><Relationship Id="rId7" Type="http://schemas.openxmlformats.org/officeDocument/2006/relationships/image" Target="../media/image34.png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6" Type="http://schemas.openxmlformats.org/officeDocument/2006/relationships/image" Target="../media/image33.png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9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100.xml"/><Relationship Id="rId2" Type="http://schemas.openxmlformats.org/officeDocument/2006/relationships/tags" Target="../tags/tag99.xml"/><Relationship Id="rId1" Type="http://schemas.openxmlformats.org/officeDocument/2006/relationships/tags" Target="../tags/tag98.xml"/><Relationship Id="rId5" Type="http://schemas.openxmlformats.org/officeDocument/2006/relationships/image" Target="../media/image35.png"/><Relationship Id="rId4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&#20498;&#35745;&#26102;&#21160;&#30011;.mp4" TargetMode="Externa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0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03.xml"/><Relationship Id="rId1" Type="http://schemas.openxmlformats.org/officeDocument/2006/relationships/tags" Target="../tags/tag10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7" Type="http://schemas.openxmlformats.org/officeDocument/2006/relationships/image" Target="../media/image18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tags" Target="../tags/tag10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tags" Target="../tags/tag13.xml"/><Relationship Id="rId5" Type="http://schemas.openxmlformats.org/officeDocument/2006/relationships/tags" Target="../tags/tag12.xml"/><Relationship Id="rId4" Type="http://schemas.openxmlformats.org/officeDocument/2006/relationships/tags" Target="../tags/tag1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5" Type="http://schemas.openxmlformats.org/officeDocument/2006/relationships/tags" Target="../tags/tag18.xml"/><Relationship Id="rId10" Type="http://schemas.openxmlformats.org/officeDocument/2006/relationships/image" Target="../media/image14.png"/><Relationship Id="rId4" Type="http://schemas.openxmlformats.org/officeDocument/2006/relationships/tags" Target="../tags/tag17.xml"/><Relationship Id="rId9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30.xml"/><Relationship Id="rId13" Type="http://schemas.openxmlformats.org/officeDocument/2006/relationships/image" Target="../media/image22.jpeg"/><Relationship Id="rId3" Type="http://schemas.openxmlformats.org/officeDocument/2006/relationships/tags" Target="../tags/tag25.xml"/><Relationship Id="rId7" Type="http://schemas.openxmlformats.org/officeDocument/2006/relationships/tags" Target="../tags/tag29.xml"/><Relationship Id="rId12" Type="http://schemas.openxmlformats.org/officeDocument/2006/relationships/image" Target="../media/image21.png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11" Type="http://schemas.openxmlformats.org/officeDocument/2006/relationships/image" Target="../media/image20.png"/><Relationship Id="rId5" Type="http://schemas.openxmlformats.org/officeDocument/2006/relationships/tags" Target="../tags/tag27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26.xml"/><Relationship Id="rId9" Type="http://schemas.openxmlformats.org/officeDocument/2006/relationships/tags" Target="../tags/tag31.xml"/><Relationship Id="rId1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39.xml"/><Relationship Id="rId13" Type="http://schemas.openxmlformats.org/officeDocument/2006/relationships/tags" Target="../tags/tag44.xml"/><Relationship Id="rId18" Type="http://schemas.openxmlformats.org/officeDocument/2006/relationships/image" Target="../media/image24.png"/><Relationship Id="rId3" Type="http://schemas.openxmlformats.org/officeDocument/2006/relationships/tags" Target="../tags/tag34.xml"/><Relationship Id="rId7" Type="http://schemas.openxmlformats.org/officeDocument/2006/relationships/tags" Target="../tags/tag38.xml"/><Relationship Id="rId12" Type="http://schemas.openxmlformats.org/officeDocument/2006/relationships/tags" Target="../tags/tag43.xml"/><Relationship Id="rId17" Type="http://schemas.openxmlformats.org/officeDocument/2006/relationships/image" Target="../media/image15.png"/><Relationship Id="rId2" Type="http://schemas.openxmlformats.org/officeDocument/2006/relationships/tags" Target="../tags/tag33.xml"/><Relationship Id="rId16" Type="http://schemas.openxmlformats.org/officeDocument/2006/relationships/slideLayout" Target="../slideLayouts/slideLayout7.xml"/><Relationship Id="rId1" Type="http://schemas.openxmlformats.org/officeDocument/2006/relationships/tags" Target="../tags/tag32.xml"/><Relationship Id="rId6" Type="http://schemas.openxmlformats.org/officeDocument/2006/relationships/tags" Target="../tags/tag37.xml"/><Relationship Id="rId11" Type="http://schemas.openxmlformats.org/officeDocument/2006/relationships/tags" Target="../tags/tag42.xml"/><Relationship Id="rId5" Type="http://schemas.openxmlformats.org/officeDocument/2006/relationships/tags" Target="../tags/tag36.xml"/><Relationship Id="rId15" Type="http://schemas.openxmlformats.org/officeDocument/2006/relationships/tags" Target="../tags/tag46.xml"/><Relationship Id="rId10" Type="http://schemas.openxmlformats.org/officeDocument/2006/relationships/tags" Target="../tags/tag41.xml"/><Relationship Id="rId4" Type="http://schemas.openxmlformats.org/officeDocument/2006/relationships/tags" Target="../tags/tag35.xml"/><Relationship Id="rId9" Type="http://schemas.openxmlformats.org/officeDocument/2006/relationships/tags" Target="../tags/tag40.xml"/><Relationship Id="rId14" Type="http://schemas.openxmlformats.org/officeDocument/2006/relationships/tags" Target="../tags/tag4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54.xml"/><Relationship Id="rId13" Type="http://schemas.openxmlformats.org/officeDocument/2006/relationships/tags" Target="../tags/tag59.xml"/><Relationship Id="rId3" Type="http://schemas.openxmlformats.org/officeDocument/2006/relationships/tags" Target="../tags/tag49.xml"/><Relationship Id="rId7" Type="http://schemas.openxmlformats.org/officeDocument/2006/relationships/tags" Target="../tags/tag53.xml"/><Relationship Id="rId12" Type="http://schemas.openxmlformats.org/officeDocument/2006/relationships/tags" Target="../tags/tag58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11" Type="http://schemas.openxmlformats.org/officeDocument/2006/relationships/tags" Target="../tags/tag57.xml"/><Relationship Id="rId5" Type="http://schemas.openxmlformats.org/officeDocument/2006/relationships/tags" Target="../tags/tag51.xml"/><Relationship Id="rId15" Type="http://schemas.openxmlformats.org/officeDocument/2006/relationships/image" Target="../media/image25.png"/><Relationship Id="rId10" Type="http://schemas.openxmlformats.org/officeDocument/2006/relationships/tags" Target="../tags/tag56.xml"/><Relationship Id="rId4" Type="http://schemas.openxmlformats.org/officeDocument/2006/relationships/tags" Target="../tags/tag50.xml"/><Relationship Id="rId9" Type="http://schemas.openxmlformats.org/officeDocument/2006/relationships/tags" Target="../tags/tag55.xml"/><Relationship Id="rId14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2301521" y="2780754"/>
            <a:ext cx="4734560" cy="683895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zh-CN" altLang="en-US" sz="4000" b="1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第</a:t>
            </a:r>
            <a:r>
              <a:rPr lang="en-US" altLang="zh-CN" sz="4000" b="1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lang="zh-CN" altLang="en-US" sz="4000" b="1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课时 </a:t>
            </a:r>
            <a:r>
              <a:rPr lang="zh-CN" altLang="en-US" sz="40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有趣的折叠</a:t>
            </a:r>
          </a:p>
        </p:txBody>
      </p:sp>
      <p:sp>
        <p:nvSpPr>
          <p:cNvPr id="7" name="矩形 6"/>
          <p:cNvSpPr/>
          <p:nvPr/>
        </p:nvSpPr>
        <p:spPr>
          <a:xfrm>
            <a:off x="3285881" y="1614417"/>
            <a:ext cx="2585720" cy="80708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l"/>
            <a:r>
              <a:rPr lang="zh-CN" altLang="en-US" sz="48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数学好玩</a:t>
            </a:r>
            <a:endParaRPr lang="zh-CN" altLang="en-US" sz="4800" b="1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4481126" y="1940244"/>
            <a:ext cx="520700" cy="522287"/>
          </a:xfrm>
          <a:prstGeom prst="rect">
            <a:avLst/>
          </a:prstGeom>
          <a:solidFill>
            <a:srgbClr val="FFC000"/>
          </a:solidFill>
          <a:ln w="25400" cap="flat" cmpd="sng" algn="ctr">
            <a:solidFill>
              <a:srgbClr val="FFC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kumimoji="0" lang="zh-CN" altLang="en-US" sz="280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7" name="矩形 6"/>
          <p:cNvSpPr/>
          <p:nvPr>
            <p:custDataLst>
              <p:tags r:id="rId2"/>
            </p:custDataLst>
          </p:nvPr>
        </p:nvSpPr>
        <p:spPr>
          <a:xfrm>
            <a:off x="3946140" y="3030855"/>
            <a:ext cx="522287" cy="522288"/>
          </a:xfrm>
          <a:prstGeom prst="rect">
            <a:avLst/>
          </a:prstGeom>
          <a:solidFill>
            <a:srgbClr val="FFC000"/>
          </a:solidFill>
          <a:ln w="25400" cap="flat" cmpd="sng" algn="ctr">
            <a:solidFill>
              <a:srgbClr val="FFC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kumimoji="0" lang="zh-CN" altLang="en-US" sz="280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10" name="矩形 9"/>
          <p:cNvSpPr/>
          <p:nvPr>
            <p:custDataLst>
              <p:tags r:id="rId3"/>
            </p:custDataLst>
          </p:nvPr>
        </p:nvSpPr>
        <p:spPr>
          <a:xfrm>
            <a:off x="4474776" y="2486343"/>
            <a:ext cx="522288" cy="520700"/>
          </a:xfrm>
          <a:prstGeom prst="rect">
            <a:avLst/>
          </a:prstGeom>
          <a:solidFill>
            <a:srgbClr val="92D050"/>
          </a:solidFill>
          <a:ln w="25400" cap="flat" cmpd="sng" algn="ctr">
            <a:solidFill>
              <a:srgbClr val="92D05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kumimoji="0" lang="zh-CN" altLang="en-US" sz="280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11" name="矩形 10"/>
          <p:cNvSpPr/>
          <p:nvPr>
            <p:custDataLst>
              <p:tags r:id="rId4"/>
            </p:custDataLst>
          </p:nvPr>
        </p:nvSpPr>
        <p:spPr>
          <a:xfrm>
            <a:off x="3403215" y="3027680"/>
            <a:ext cx="522287" cy="522288"/>
          </a:xfrm>
          <a:prstGeom prst="rect">
            <a:avLst/>
          </a:prstGeom>
          <a:solidFill>
            <a:srgbClr val="92D050"/>
          </a:solidFill>
          <a:ln w="25400" cap="flat" cmpd="sng" algn="ctr">
            <a:solidFill>
              <a:srgbClr val="92D05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kumimoji="0" lang="zh-CN" altLang="en-US" sz="280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12" name="矩形 11"/>
          <p:cNvSpPr/>
          <p:nvPr>
            <p:custDataLst>
              <p:tags r:id="rId5"/>
            </p:custDataLst>
          </p:nvPr>
        </p:nvSpPr>
        <p:spPr>
          <a:xfrm>
            <a:off x="3946140" y="3570605"/>
            <a:ext cx="522287" cy="522288"/>
          </a:xfrm>
          <a:prstGeom prst="rect">
            <a:avLst/>
          </a:prstGeom>
          <a:solidFill>
            <a:srgbClr val="00B0F0"/>
          </a:solidFill>
          <a:ln w="25400" cap="flat" cmpd="sng" algn="ctr">
            <a:solidFill>
              <a:srgbClr val="00B0F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kumimoji="0" lang="zh-CN" altLang="en-US" sz="280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13" name="矩形 12"/>
          <p:cNvSpPr/>
          <p:nvPr>
            <p:custDataLst>
              <p:tags r:id="rId6"/>
            </p:custDataLst>
          </p:nvPr>
        </p:nvSpPr>
        <p:spPr>
          <a:xfrm>
            <a:off x="3944551" y="2481580"/>
            <a:ext cx="520700" cy="522288"/>
          </a:xfrm>
          <a:prstGeom prst="rect">
            <a:avLst/>
          </a:prstGeom>
          <a:solidFill>
            <a:srgbClr val="00B0F0"/>
          </a:solidFill>
          <a:ln w="25400" cap="flat" cmpd="sng" algn="ctr">
            <a:solidFill>
              <a:srgbClr val="00B0F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kumimoji="0" lang="zh-CN" altLang="en-US" sz="280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14" name="矩形 13"/>
          <p:cNvSpPr/>
          <p:nvPr>
            <p:custDataLst>
              <p:tags r:id="rId7"/>
            </p:custDataLst>
          </p:nvPr>
        </p:nvSpPr>
        <p:spPr>
          <a:xfrm>
            <a:off x="1920490" y="3018155"/>
            <a:ext cx="522287" cy="522288"/>
          </a:xfrm>
          <a:prstGeom prst="rect">
            <a:avLst/>
          </a:prstGeom>
          <a:solidFill>
            <a:srgbClr val="00B0F0"/>
          </a:solidFill>
          <a:ln w="25400" cap="flat" cmpd="sng" algn="ctr">
            <a:solidFill>
              <a:srgbClr val="00B0F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kumimoji="0" lang="zh-CN" altLang="en-US" sz="280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15" name="矩形 14"/>
          <p:cNvSpPr/>
          <p:nvPr>
            <p:custDataLst>
              <p:tags r:id="rId8"/>
            </p:custDataLst>
          </p:nvPr>
        </p:nvSpPr>
        <p:spPr>
          <a:xfrm>
            <a:off x="850514" y="2484755"/>
            <a:ext cx="520700" cy="522288"/>
          </a:xfrm>
          <a:prstGeom prst="rect">
            <a:avLst/>
          </a:prstGeom>
          <a:solidFill>
            <a:srgbClr val="00B0F0"/>
          </a:solidFill>
          <a:ln w="25400" cap="flat" cmpd="sng" algn="ctr">
            <a:solidFill>
              <a:srgbClr val="00B0F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kumimoji="0" lang="zh-CN" altLang="en-US" sz="280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16" name="矩形 15"/>
          <p:cNvSpPr/>
          <p:nvPr>
            <p:custDataLst>
              <p:tags r:id="rId9"/>
            </p:custDataLst>
          </p:nvPr>
        </p:nvSpPr>
        <p:spPr>
          <a:xfrm>
            <a:off x="1388676" y="3564255"/>
            <a:ext cx="522288" cy="522288"/>
          </a:xfrm>
          <a:prstGeom prst="rect">
            <a:avLst/>
          </a:prstGeom>
          <a:solidFill>
            <a:srgbClr val="FFC000"/>
          </a:solidFill>
          <a:ln w="25400" cap="flat" cmpd="sng" algn="ctr">
            <a:solidFill>
              <a:srgbClr val="FFC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kumimoji="0" lang="zh-CN" altLang="en-US" sz="280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17" name="矩形 16"/>
          <p:cNvSpPr/>
          <p:nvPr>
            <p:custDataLst>
              <p:tags r:id="rId10"/>
            </p:custDataLst>
          </p:nvPr>
        </p:nvSpPr>
        <p:spPr>
          <a:xfrm>
            <a:off x="1385501" y="2484755"/>
            <a:ext cx="522288" cy="520700"/>
          </a:xfrm>
          <a:prstGeom prst="rect">
            <a:avLst/>
          </a:prstGeom>
          <a:solidFill>
            <a:srgbClr val="FFC000"/>
          </a:solidFill>
          <a:ln w="25400" cap="flat" cmpd="sng" algn="ctr">
            <a:solidFill>
              <a:srgbClr val="FFC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kumimoji="0" lang="zh-CN" altLang="en-US" sz="280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18" name="矩形 17"/>
          <p:cNvSpPr/>
          <p:nvPr>
            <p:custDataLst>
              <p:tags r:id="rId11"/>
            </p:custDataLst>
          </p:nvPr>
        </p:nvSpPr>
        <p:spPr>
          <a:xfrm>
            <a:off x="1385501" y="3029268"/>
            <a:ext cx="522288" cy="520700"/>
          </a:xfrm>
          <a:prstGeom prst="rect">
            <a:avLst/>
          </a:prstGeom>
          <a:solidFill>
            <a:srgbClr val="92D050"/>
          </a:solidFill>
          <a:ln w="25400" cap="flat" cmpd="sng" algn="ctr">
            <a:solidFill>
              <a:srgbClr val="92D05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kumimoji="0" lang="zh-CN" altLang="en-US" sz="280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19" name="矩形 18"/>
          <p:cNvSpPr/>
          <p:nvPr>
            <p:custDataLst>
              <p:tags r:id="rId12"/>
            </p:custDataLst>
          </p:nvPr>
        </p:nvSpPr>
        <p:spPr>
          <a:xfrm>
            <a:off x="1385501" y="1945005"/>
            <a:ext cx="522288" cy="522288"/>
          </a:xfrm>
          <a:prstGeom prst="rect">
            <a:avLst/>
          </a:prstGeom>
          <a:solidFill>
            <a:srgbClr val="92D050"/>
          </a:solidFill>
          <a:ln w="25400" cap="flat" cmpd="sng" algn="ctr">
            <a:solidFill>
              <a:srgbClr val="92D05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kumimoji="0" lang="zh-CN" altLang="en-US" sz="280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graphicFrame>
        <p:nvGraphicFramePr>
          <p:cNvPr id="21" name="表格 20"/>
          <p:cNvGraphicFramePr>
            <a:graphicFrameLocks noGrp="1"/>
          </p:cNvGraphicFramePr>
          <p:nvPr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2122419485"/>
              </p:ext>
            </p:extLst>
          </p:nvPr>
        </p:nvGraphicFramePr>
        <p:xfrm>
          <a:off x="840989" y="1938655"/>
          <a:ext cx="1619250" cy="2160588"/>
        </p:xfrm>
        <a:graphic>
          <a:graphicData uri="http://schemas.openxmlformats.org/drawingml/2006/table">
            <a:tbl>
              <a:tblPr firstRow="1" bandRow="1"/>
              <a:tblGrid>
                <a:gridCol w="539750"/>
                <a:gridCol w="539750"/>
                <a:gridCol w="539750"/>
              </a:tblGrid>
              <a:tr h="540147">
                <a:tc>
                  <a:txBody>
                    <a:bodyPr/>
                    <a:lstStyle/>
                    <a:p>
                      <a:pPr algn="ctr"/>
                      <a:endParaRPr lang="zh-CN" altLang="en-US" sz="18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91398" marR="91398" marT="45732" marB="457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000000"/>
                      </a:solidFill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</a:t>
                      </a:r>
                    </a:p>
                  </a:txBody>
                  <a:tcPr marL="91398" marR="91398" marT="45732" marB="45732"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91398" marR="91398" marT="45732" marB="45732" anchor="ctr">
                    <a:lnL w="12700" cmpd="sng">
                      <a:solidFill>
                        <a:srgbClr val="000000"/>
                      </a:solidFill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4014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2</a:t>
                      </a:r>
                    </a:p>
                  </a:txBody>
                  <a:tcPr marL="91398" marR="91398" marT="45732" marB="45732" anchor="ctr">
                    <a:lnL w="12700" cmpd="sng">
                      <a:solidFill>
                        <a:srgbClr val="000000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3</a:t>
                      </a:r>
                    </a:p>
                  </a:txBody>
                  <a:tcPr marL="91398" marR="91398" marT="45732" marB="45732" anchor="ctr"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000000"/>
                      </a:solidFill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91398" marR="91398" marT="45732" marB="45732" anchor="ctr">
                    <a:lnL w="12700" cmpd="sng">
                      <a:solidFill>
                        <a:srgbClr val="000000"/>
                      </a:solidFill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40147">
                <a:tc>
                  <a:txBody>
                    <a:bodyPr/>
                    <a:lstStyle/>
                    <a:p>
                      <a:endParaRPr lang="zh-CN" altLang="en-US" sz="18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91398" marR="91398" marT="45732" marB="457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4</a:t>
                      </a:r>
                    </a:p>
                  </a:txBody>
                  <a:tcPr marL="91398" marR="91398" marT="45732" marB="45732" anchor="ctr">
                    <a:lnL w="12700" cmpd="sng">
                      <a:solidFill>
                        <a:srgbClr val="000000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5</a:t>
                      </a:r>
                    </a:p>
                  </a:txBody>
                  <a:tcPr marL="91398" marR="91398" marT="45732" marB="45732" anchor="ctr"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40147">
                <a:tc>
                  <a:txBody>
                    <a:bodyPr/>
                    <a:lstStyle/>
                    <a:p>
                      <a:pPr algn="ctr"/>
                      <a:endParaRPr lang="zh-CN" altLang="en-US" sz="18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91398" marR="91398" marT="45732" marB="457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000000"/>
                      </a:solidFill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6</a:t>
                      </a:r>
                    </a:p>
                  </a:txBody>
                  <a:tcPr marL="91398" marR="91398" marT="45732" marB="45732"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91398" marR="91398" marT="45732" marB="45732" anchor="ctr">
                    <a:lnL w="12700" cmpd="sng">
                      <a:solidFill>
                        <a:srgbClr val="000000"/>
                      </a:solidFill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000000"/>
                      </a:solidFill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2" name="表格 21"/>
          <p:cNvGraphicFramePr>
            <a:graphicFrameLocks noGrp="1"/>
          </p:cNvGraphicFramePr>
          <p:nvPr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1196690204"/>
              </p:ext>
            </p:extLst>
          </p:nvPr>
        </p:nvGraphicFramePr>
        <p:xfrm>
          <a:off x="3396864" y="1938655"/>
          <a:ext cx="1619250" cy="2160588"/>
        </p:xfrm>
        <a:graphic>
          <a:graphicData uri="http://schemas.openxmlformats.org/drawingml/2006/table">
            <a:tbl>
              <a:tblPr firstRow="1" bandRow="1"/>
              <a:tblGrid>
                <a:gridCol w="539750"/>
                <a:gridCol w="539750"/>
                <a:gridCol w="539750"/>
              </a:tblGrid>
              <a:tr h="540147">
                <a:tc>
                  <a:txBody>
                    <a:bodyPr/>
                    <a:lstStyle/>
                    <a:p>
                      <a:pPr algn="ctr"/>
                      <a:endParaRPr lang="zh-CN" altLang="en-US" sz="18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91398" marR="91398" marT="45732" marB="457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91398" marR="91398" marT="45732" marB="457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 smtClean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祝</a:t>
                      </a:r>
                    </a:p>
                  </a:txBody>
                  <a:tcPr marL="91398" marR="91398" marT="45732" marB="4573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40147">
                <a:tc>
                  <a:txBody>
                    <a:bodyPr/>
                    <a:lstStyle/>
                    <a:p>
                      <a:pPr algn="ctr"/>
                      <a:endParaRPr lang="zh-CN" altLang="en-US" sz="18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91398" marR="91398" marT="45732" marB="457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 smtClean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前</a:t>
                      </a:r>
                    </a:p>
                  </a:txBody>
                  <a:tcPr marL="91398" marR="91398" marT="45732" marB="4573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 smtClean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你</a:t>
                      </a:r>
                    </a:p>
                  </a:txBody>
                  <a:tcPr marL="91398" marR="91398" marT="45732" marB="45732" anchor="ctr"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40147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 smtClean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似</a:t>
                      </a:r>
                    </a:p>
                  </a:txBody>
                  <a:tcPr marL="91398" marR="91398" marT="45732" marB="4573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 smtClean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程</a:t>
                      </a:r>
                    </a:p>
                  </a:txBody>
                  <a:tcPr marL="91398" marR="91398" marT="45732" marB="45732" anchor="ctr"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91398" marR="91398" marT="45732" marB="4573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40147">
                <a:tc>
                  <a:txBody>
                    <a:bodyPr/>
                    <a:lstStyle/>
                    <a:p>
                      <a:pPr algn="ctr"/>
                      <a:endParaRPr lang="zh-CN" altLang="en-US" sz="18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91398" marR="91398" marT="45732" marB="457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 smtClean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锦</a:t>
                      </a:r>
                    </a:p>
                  </a:txBody>
                  <a:tcPr marL="91398" marR="91398" marT="45732" marB="4573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91398" marR="91398" marT="45732" marB="4573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3" name="表格 22"/>
          <p:cNvGraphicFramePr>
            <a:graphicFrameLocks noGrp="1"/>
          </p:cNvGraphicFramePr>
          <p:nvPr>
            <p:custDataLst>
              <p:tags r:id="rId15"/>
            </p:custDataLst>
            <p:extLst>
              <p:ext uri="{D42A27DB-BD31-4B8C-83A1-F6EECF244321}">
                <p14:modId xmlns:p14="http://schemas.microsoft.com/office/powerpoint/2010/main" val="731789156"/>
              </p:ext>
            </p:extLst>
          </p:nvPr>
        </p:nvGraphicFramePr>
        <p:xfrm>
          <a:off x="5881301" y="2514918"/>
          <a:ext cx="2160588" cy="1079500"/>
        </p:xfrm>
        <a:graphic>
          <a:graphicData uri="http://schemas.openxmlformats.org/drawingml/2006/table">
            <a:tbl>
              <a:tblPr firstRow="1" bandRow="1"/>
              <a:tblGrid>
                <a:gridCol w="540147"/>
                <a:gridCol w="540147"/>
                <a:gridCol w="540147"/>
                <a:gridCol w="540147"/>
              </a:tblGrid>
              <a:tr h="53975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A</a:t>
                      </a:r>
                    </a:p>
                  </a:txBody>
                  <a:tcPr marL="91465" marR="91465" marT="45699" marB="45699" anchor="ctr">
                    <a:lnL w="12700" cmpd="sng">
                      <a:solidFill>
                        <a:srgbClr val="000000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B</a:t>
                      </a:r>
                    </a:p>
                  </a:txBody>
                  <a:tcPr marL="91465" marR="91465" marT="45699" marB="45699" anchor="ctr"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C</a:t>
                      </a:r>
                    </a:p>
                  </a:txBody>
                  <a:tcPr marL="91465" marR="91465" marT="45699" marB="45699" anchor="ctr"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000000"/>
                      </a:solidFill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91465" marR="91465" marT="45699" marB="45699" anchor="ctr">
                    <a:lnL w="12700" cmpd="sng">
                      <a:solidFill>
                        <a:srgbClr val="000000"/>
                      </a:solidFill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39750">
                <a:tc>
                  <a:txBody>
                    <a:bodyPr/>
                    <a:lstStyle/>
                    <a:p>
                      <a:endParaRPr lang="zh-CN" altLang="en-US" sz="18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91465" marR="91465" marT="45699" marB="4569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D</a:t>
                      </a:r>
                    </a:p>
                  </a:txBody>
                  <a:tcPr marL="91465" marR="91465" marT="45699" marB="45699" anchor="ctr">
                    <a:lnL w="12700" cmpd="sng">
                      <a:solidFill>
                        <a:srgbClr val="000000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E</a:t>
                      </a:r>
                    </a:p>
                  </a:txBody>
                  <a:tcPr marL="91465" marR="91465" marT="45699" marB="45699" anchor="ctr"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F</a:t>
                      </a:r>
                    </a:p>
                  </a:txBody>
                  <a:tcPr marL="91465" marR="91465" marT="45699" marB="45699" anchor="ctr"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4" name="矩形 7"/>
          <p:cNvPicPr>
            <a:picLocks noChangeArrowheads="1"/>
          </p:cNvPicPr>
          <p:nvPr>
            <p:custDataLst>
              <p:tags r:id="rId16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821" y="3964940"/>
            <a:ext cx="1113790" cy="851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矩形 8"/>
          <p:cNvPicPr>
            <a:picLocks noChangeArrowheads="1"/>
          </p:cNvPicPr>
          <p:nvPr>
            <p:custDataLst>
              <p:tags r:id="rId17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5341" y="3964940"/>
            <a:ext cx="1113790" cy="851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矩形 9"/>
          <p:cNvPicPr>
            <a:picLocks noChangeArrowheads="1"/>
          </p:cNvPicPr>
          <p:nvPr>
            <p:custDataLst>
              <p:tags r:id="rId18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1391" y="3964940"/>
            <a:ext cx="1189990" cy="851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281236" y="573405"/>
            <a:ext cx="8365490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kumimoji="0" lang="zh-CN" altLang="en-US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</a:rPr>
              <a:t>下列图形中，哪个能够折叠成正方体？先判断一下，然后把能折叠成的正方体相对的面标出来。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7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4969" y="590513"/>
            <a:ext cx="8366984" cy="559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楷体" pitchFamily="49" charset="-122"/>
                <a:ea typeface="楷体" pitchFamily="49" charset="-122"/>
              </a:rPr>
              <a:t>1.</a:t>
            </a:r>
            <a:r>
              <a: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楷体" pitchFamily="49" charset="-122"/>
                <a:ea typeface="楷体" pitchFamily="49" charset="-122"/>
              </a:rPr>
              <a:t>把</a:t>
            </a: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楷体" pitchFamily="49" charset="-122"/>
                <a:ea typeface="楷体" pitchFamily="49" charset="-122"/>
              </a:rPr>
              <a:t>下面的立体图形和对应的平面展开图连一连。</a:t>
            </a: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clrChange>
              <a:clrFrom>
                <a:srgbClr val="FDFCFD">
                  <a:alpha val="100000"/>
                </a:srgbClr>
              </a:clrFrom>
              <a:clrTo>
                <a:srgbClr val="FDFCFD">
                  <a:alpha val="100000"/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260" y="1425575"/>
            <a:ext cx="5807075" cy="2882900"/>
          </a:xfrm>
          <a:prstGeom prst="rect">
            <a:avLst/>
          </a:prstGeom>
        </p:spPr>
      </p:pic>
      <p:cxnSp>
        <p:nvCxnSpPr>
          <p:cNvPr id="3" name="直接连接符 2"/>
          <p:cNvCxnSpPr/>
          <p:nvPr>
            <p:custDataLst>
              <p:tags r:id="rId3"/>
            </p:custDataLst>
          </p:nvPr>
        </p:nvCxnSpPr>
        <p:spPr>
          <a:xfrm>
            <a:off x="3623578" y="2482975"/>
            <a:ext cx="2930525" cy="104838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>
            <p:custDataLst>
              <p:tags r:id="rId4"/>
            </p:custDataLst>
          </p:nvPr>
        </p:nvCxnSpPr>
        <p:spPr>
          <a:xfrm flipV="1">
            <a:off x="3744863" y="2498340"/>
            <a:ext cx="2741930" cy="110109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7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4969" y="590513"/>
            <a:ext cx="836698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400" b="1" kern="0" dirty="0" smtClean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2.</a:t>
            </a:r>
            <a:r>
              <a:rPr lang="zh-CN" altLang="en-US" sz="2400" b="1" kern="0" dirty="0" smtClean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把</a:t>
            </a:r>
            <a:r>
              <a:rPr lang="zh-CN" altLang="en-US" sz="2400" b="1" kern="0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下面的立体图形和对应的平面展开图连一连。</a:t>
            </a:r>
          </a:p>
        </p:txBody>
      </p:sp>
      <p:pic>
        <p:nvPicPr>
          <p:cNvPr id="9" name="图片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clrChange>
              <a:clrFrom>
                <a:srgbClr val="FDFCFD">
                  <a:alpha val="100000"/>
                </a:srgbClr>
              </a:clrFrom>
              <a:clrTo>
                <a:srgbClr val="FDFCFD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97330" y="1667510"/>
            <a:ext cx="6149340" cy="2800985"/>
          </a:xfrm>
          <a:prstGeom prst="rect">
            <a:avLst/>
          </a:prstGeom>
        </p:spPr>
      </p:pic>
      <p:cxnSp>
        <p:nvCxnSpPr>
          <p:cNvPr id="15" name="直接连接符 14"/>
          <p:cNvCxnSpPr/>
          <p:nvPr>
            <p:custDataLst>
              <p:tags r:id="rId3"/>
            </p:custDataLst>
          </p:nvPr>
        </p:nvCxnSpPr>
        <p:spPr>
          <a:xfrm flipV="1">
            <a:off x="2827056" y="2165577"/>
            <a:ext cx="3602355" cy="1422400"/>
          </a:xfrm>
          <a:prstGeom prst="line">
            <a:avLst/>
          </a:prstGeom>
          <a:noFill/>
          <a:ln w="63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16" name="直接连接符 15"/>
          <p:cNvCxnSpPr/>
          <p:nvPr>
            <p:custDataLst>
              <p:tags r:id="rId4"/>
            </p:custDataLst>
          </p:nvPr>
        </p:nvCxnSpPr>
        <p:spPr>
          <a:xfrm>
            <a:off x="3129504" y="2636387"/>
            <a:ext cx="3432175" cy="1242060"/>
          </a:xfrm>
          <a:prstGeom prst="line">
            <a:avLst/>
          </a:prstGeom>
          <a:noFill/>
          <a:ln w="63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7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4969" y="590513"/>
            <a:ext cx="8366984" cy="559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楷体" pitchFamily="49" charset="-122"/>
                <a:ea typeface="楷体" pitchFamily="49" charset="-122"/>
              </a:rPr>
              <a:t>3.</a:t>
            </a:r>
            <a:r>
              <a: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楷体" pitchFamily="49" charset="-122"/>
                <a:ea typeface="楷体" pitchFamily="49" charset="-122"/>
              </a:rPr>
              <a:t>把</a:t>
            </a: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楷体" pitchFamily="49" charset="-122"/>
                <a:ea typeface="楷体" pitchFamily="49" charset="-122"/>
              </a:rPr>
              <a:t>下面的立体图形和对应的平面展开图连一连。</a:t>
            </a: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clrChange>
              <a:clrFrom>
                <a:srgbClr val="FDFCFD">
                  <a:alpha val="100000"/>
                </a:srgbClr>
              </a:clrFrom>
              <a:clrTo>
                <a:srgbClr val="FDFCFD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20215" y="1548765"/>
            <a:ext cx="5753100" cy="2943225"/>
          </a:xfrm>
          <a:prstGeom prst="rect">
            <a:avLst/>
          </a:prstGeom>
        </p:spPr>
      </p:pic>
      <p:cxnSp>
        <p:nvCxnSpPr>
          <p:cNvPr id="3" name="直接连接符 2"/>
          <p:cNvCxnSpPr/>
          <p:nvPr>
            <p:custDataLst>
              <p:tags r:id="rId3"/>
            </p:custDataLst>
          </p:nvPr>
        </p:nvCxnSpPr>
        <p:spPr>
          <a:xfrm>
            <a:off x="3095025" y="2238729"/>
            <a:ext cx="3699510" cy="1195705"/>
          </a:xfrm>
          <a:prstGeom prst="line">
            <a:avLst/>
          </a:prstGeom>
          <a:noFill/>
          <a:ln w="63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4" name="直接连接符 3"/>
          <p:cNvCxnSpPr/>
          <p:nvPr>
            <p:custDataLst>
              <p:tags r:id="rId4"/>
            </p:custDataLst>
          </p:nvPr>
        </p:nvCxnSpPr>
        <p:spPr>
          <a:xfrm flipV="1">
            <a:off x="3206733" y="2323791"/>
            <a:ext cx="3508375" cy="1242695"/>
          </a:xfrm>
          <a:prstGeom prst="line">
            <a:avLst/>
          </a:prstGeom>
          <a:noFill/>
          <a:ln w="63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1"/>
            </p:custDataLst>
          </p:nvPr>
        </p:nvSpPr>
        <p:spPr>
          <a:xfrm>
            <a:off x="472440" y="385799"/>
            <a:ext cx="76733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选一选。</a:t>
            </a:r>
            <a:endParaRPr lang="en-US" altLang="zh-CN" sz="24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1.</a:t>
            </a:r>
            <a:r>
              <a:rPr lang="zh-CN" altLang="en-US" sz="24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下面的展开图能围成正方体的是（   ）。</a:t>
            </a:r>
          </a:p>
        </p:txBody>
      </p:sp>
      <p:pic>
        <p:nvPicPr>
          <p:cNvPr id="9" name="图片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07072" y="1979697"/>
            <a:ext cx="5754416" cy="1803673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5463002" y="985963"/>
            <a:ext cx="4527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clrChange>
              <a:clrFrom>
                <a:srgbClr val="FEFEFE">
                  <a:alpha val="100000"/>
                </a:srgbClr>
              </a:clrFrom>
              <a:clrTo>
                <a:srgbClr val="FEFE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19960" y="3615055"/>
            <a:ext cx="4046220" cy="1141095"/>
          </a:xfrm>
          <a:prstGeom prst="rect">
            <a:avLst/>
          </a:prstGeom>
        </p:spPr>
      </p:pic>
      <p:sp>
        <p:nvSpPr>
          <p:cNvPr id="6" name="矩形 5"/>
          <p:cNvSpPr/>
          <p:nvPr>
            <p:custDataLst>
              <p:tags r:id="rId2"/>
            </p:custDataLst>
          </p:nvPr>
        </p:nvSpPr>
        <p:spPr>
          <a:xfrm>
            <a:off x="409107" y="580216"/>
            <a:ext cx="10607454" cy="559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2.</a:t>
            </a:r>
            <a:r>
              <a:rPr lang="zh-CN" altLang="en-US" sz="2400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下面的平面展开图能折叠成的图是（   ）。</a:t>
            </a: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>
            <a:clrChange>
              <a:clrFrom>
                <a:srgbClr val="FEFEFE">
                  <a:alpha val="100000"/>
                </a:srgbClr>
              </a:clrFrom>
              <a:clrTo>
                <a:srgbClr val="FEFE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71750" y="1446530"/>
            <a:ext cx="2707005" cy="170561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5712834" y="678320"/>
            <a:ext cx="523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>
            <p:custDataLst>
              <p:tags r:id="rId1"/>
            </p:custDataLst>
          </p:nvPr>
        </p:nvSpPr>
        <p:spPr>
          <a:xfrm>
            <a:off x="315762" y="657876"/>
            <a:ext cx="106074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3.</a:t>
            </a:r>
            <a:r>
              <a:rPr lang="zh-CN" alt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下面的展开图能折叠成左边盒子</a:t>
            </a:r>
            <a:r>
              <a: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的是</a:t>
            </a:r>
            <a:r>
              <a:rPr lang="zh-CN" alt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             ）。</a:t>
            </a: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6071559" y="750208"/>
            <a:ext cx="8896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</a:t>
            </a:r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5">
            <a:clrChange>
              <a:clrFrom>
                <a:srgbClr val="FEFEFE">
                  <a:alpha val="100000"/>
                </a:srgbClr>
              </a:clrFrom>
              <a:clrTo>
                <a:srgbClr val="FEFE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1210" y="1846580"/>
            <a:ext cx="7584440" cy="23126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15"/>
          <p:cNvSpPr txBox="1">
            <a:spLocks noChangeArrowheads="1"/>
          </p:cNvSpPr>
          <p:nvPr/>
        </p:nvSpPr>
        <p:spPr bwMode="auto">
          <a:xfrm>
            <a:off x="1199932" y="837426"/>
            <a:ext cx="5630911" cy="437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 dirty="0">
                <a:solidFill>
                  <a:prstClr val="black"/>
                </a:solidFill>
                <a:latin typeface="宋体" panose="02010600030101010101" pitchFamily="2" charset="-122"/>
              </a:rPr>
              <a:t>怎样找到平面展开图对应的立体图形？</a:t>
            </a:r>
          </a:p>
        </p:txBody>
      </p:sp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931" y="939188"/>
            <a:ext cx="567000" cy="317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" name="组合 11"/>
          <p:cNvGrpSpPr/>
          <p:nvPr/>
        </p:nvGrpSpPr>
        <p:grpSpPr>
          <a:xfrm>
            <a:off x="1763688" y="1382029"/>
            <a:ext cx="5888396" cy="3050172"/>
            <a:chOff x="2425855" y="1353104"/>
            <a:chExt cx="6898449" cy="3434325"/>
          </a:xfrm>
        </p:grpSpPr>
        <p:sp>
          <p:nvSpPr>
            <p:cNvPr id="13" name="圆角矩形 15"/>
            <p:cNvSpPr/>
            <p:nvPr/>
          </p:nvSpPr>
          <p:spPr>
            <a:xfrm>
              <a:off x="2425855" y="2155305"/>
              <a:ext cx="6898449" cy="2632124"/>
            </a:xfrm>
            <a:prstGeom prst="roundRect">
              <a:avLst/>
            </a:prstGeom>
            <a:noFill/>
            <a:ln w="57150" cap="flat" cmpd="sng" algn="ctr">
              <a:solidFill>
                <a:srgbClr val="0070C0"/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139700" prst="cross"/>
            </a:sp3d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grpSp>
          <p:nvGrpSpPr>
            <p:cNvPr id="14" name="组合 13"/>
            <p:cNvGrpSpPr/>
            <p:nvPr/>
          </p:nvGrpSpPr>
          <p:grpSpPr bwMode="auto">
            <a:xfrm>
              <a:off x="2447213" y="1549954"/>
              <a:ext cx="649287" cy="690563"/>
              <a:chOff x="1365448" y="1160618"/>
              <a:chExt cx="648000" cy="690980"/>
            </a:xfrm>
          </p:grpSpPr>
          <p:sp>
            <p:nvSpPr>
              <p:cNvPr id="33" name="椭圆 32"/>
              <p:cNvSpPr/>
              <p:nvPr/>
            </p:nvSpPr>
            <p:spPr>
              <a:xfrm>
                <a:off x="1365448" y="1203507"/>
                <a:ext cx="648000" cy="648091"/>
              </a:xfrm>
              <a:prstGeom prst="ellipse">
                <a:avLst/>
              </a:prstGeom>
              <a:solidFill>
                <a:srgbClr val="0000FF"/>
              </a:solidFill>
              <a:ln w="12700" cap="flat" cmpd="sng" algn="ctr">
                <a:solidFill>
                  <a:srgbClr val="0000FF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endParaRPr>
              </a:p>
            </p:txBody>
          </p:sp>
          <p:sp>
            <p:nvSpPr>
              <p:cNvPr id="34" name="TextBox 3">
                <a:hlinkClick r:id="rId3" action="ppaction://hlinkfile"/>
              </p:cNvPr>
              <p:cNvSpPr txBox="1">
                <a:spLocks noChangeArrowheads="1"/>
              </p:cNvSpPr>
              <p:nvPr/>
            </p:nvSpPr>
            <p:spPr bwMode="auto">
              <a:xfrm>
                <a:off x="1401416" y="1160618"/>
                <a:ext cx="576064" cy="662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宋体" panose="02010600030101010101" pitchFamily="2" charset="-122"/>
                  </a:rPr>
                  <a:t>你</a:t>
                </a:r>
              </a:p>
            </p:txBody>
          </p:sp>
        </p:grpSp>
        <p:grpSp>
          <p:nvGrpSpPr>
            <p:cNvPr id="15" name="组合 7"/>
            <p:cNvGrpSpPr/>
            <p:nvPr/>
          </p:nvGrpSpPr>
          <p:grpSpPr bwMode="auto">
            <a:xfrm>
              <a:off x="3026650" y="1400729"/>
              <a:ext cx="647700" cy="692150"/>
              <a:chOff x="1365448" y="1160618"/>
              <a:chExt cx="648000" cy="690980"/>
            </a:xfrm>
          </p:grpSpPr>
          <p:sp>
            <p:nvSpPr>
              <p:cNvPr id="31" name="椭圆 30"/>
              <p:cNvSpPr/>
              <p:nvPr/>
            </p:nvSpPr>
            <p:spPr>
              <a:xfrm>
                <a:off x="1365448" y="1203409"/>
                <a:ext cx="648000" cy="648189"/>
              </a:xfrm>
              <a:prstGeom prst="ellipse">
                <a:avLst/>
              </a:prstGeom>
              <a:solidFill>
                <a:srgbClr val="0000FF"/>
              </a:solidFill>
              <a:ln w="12700" cap="flat" cmpd="sng" algn="ctr">
                <a:solidFill>
                  <a:srgbClr val="0000FF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endParaRPr>
              </a:p>
            </p:txBody>
          </p:sp>
          <p:sp>
            <p:nvSpPr>
              <p:cNvPr id="32" name="TextBox 3">
                <a:hlinkClick r:id="rId3" action="ppaction://hlinkfile"/>
              </p:cNvPr>
              <p:cNvSpPr txBox="1">
                <a:spLocks noChangeArrowheads="1"/>
              </p:cNvSpPr>
              <p:nvPr/>
            </p:nvSpPr>
            <p:spPr bwMode="auto">
              <a:xfrm>
                <a:off x="1401416" y="1160618"/>
                <a:ext cx="576064" cy="662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宋体" panose="02010600030101010101" pitchFamily="2" charset="-122"/>
                  </a:rPr>
                  <a:t>学</a:t>
                </a:r>
              </a:p>
            </p:txBody>
          </p:sp>
        </p:grpSp>
        <p:grpSp>
          <p:nvGrpSpPr>
            <p:cNvPr id="16" name="组合 12"/>
            <p:cNvGrpSpPr/>
            <p:nvPr/>
          </p:nvGrpSpPr>
          <p:grpSpPr bwMode="auto">
            <a:xfrm>
              <a:off x="3617200" y="1569004"/>
              <a:ext cx="647700" cy="690563"/>
              <a:chOff x="1365448" y="1160618"/>
              <a:chExt cx="648000" cy="690980"/>
            </a:xfrm>
          </p:grpSpPr>
          <p:sp>
            <p:nvSpPr>
              <p:cNvPr id="29" name="椭圆 28"/>
              <p:cNvSpPr/>
              <p:nvPr/>
            </p:nvSpPr>
            <p:spPr>
              <a:xfrm>
                <a:off x="1365448" y="1203507"/>
                <a:ext cx="648000" cy="648091"/>
              </a:xfrm>
              <a:prstGeom prst="ellipse">
                <a:avLst/>
              </a:prstGeom>
              <a:solidFill>
                <a:srgbClr val="0000FF"/>
              </a:solidFill>
              <a:ln w="12700" cap="flat" cmpd="sng" algn="ctr">
                <a:solidFill>
                  <a:srgbClr val="0000FF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endParaRPr>
              </a:p>
            </p:txBody>
          </p:sp>
          <p:sp>
            <p:nvSpPr>
              <p:cNvPr id="30" name="TextBox 3">
                <a:hlinkClick r:id="rId3" action="ppaction://hlinkfile"/>
              </p:cNvPr>
              <p:cNvSpPr txBox="1">
                <a:spLocks noChangeArrowheads="1"/>
              </p:cNvSpPr>
              <p:nvPr/>
            </p:nvSpPr>
            <p:spPr bwMode="auto">
              <a:xfrm>
                <a:off x="1401416" y="1160618"/>
                <a:ext cx="576064" cy="662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宋体" panose="02010600030101010101" pitchFamily="2" charset="-122"/>
                  </a:rPr>
                  <a:t>会</a:t>
                </a:r>
              </a:p>
            </p:txBody>
          </p:sp>
        </p:grpSp>
        <p:grpSp>
          <p:nvGrpSpPr>
            <p:cNvPr id="17" name="组合 15"/>
            <p:cNvGrpSpPr/>
            <p:nvPr/>
          </p:nvGrpSpPr>
          <p:grpSpPr bwMode="auto">
            <a:xfrm>
              <a:off x="4180763" y="1388029"/>
              <a:ext cx="649287" cy="690563"/>
              <a:chOff x="1365448" y="1160618"/>
              <a:chExt cx="648000" cy="690980"/>
            </a:xfrm>
          </p:grpSpPr>
          <p:sp>
            <p:nvSpPr>
              <p:cNvPr id="27" name="椭圆 26"/>
              <p:cNvSpPr/>
              <p:nvPr/>
            </p:nvSpPr>
            <p:spPr>
              <a:xfrm>
                <a:off x="1365448" y="1203507"/>
                <a:ext cx="648000" cy="648091"/>
              </a:xfrm>
              <a:prstGeom prst="ellipse">
                <a:avLst/>
              </a:prstGeom>
              <a:solidFill>
                <a:srgbClr val="0000FF"/>
              </a:solidFill>
              <a:ln w="12700" cap="flat" cmpd="sng" algn="ctr">
                <a:solidFill>
                  <a:srgbClr val="0000FF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endParaRPr>
              </a:p>
            </p:txBody>
          </p:sp>
          <p:sp>
            <p:nvSpPr>
              <p:cNvPr id="28" name="TextBox 3">
                <a:hlinkClick r:id="rId3" action="ppaction://hlinkfile"/>
              </p:cNvPr>
              <p:cNvSpPr txBox="1">
                <a:spLocks noChangeArrowheads="1"/>
              </p:cNvSpPr>
              <p:nvPr/>
            </p:nvSpPr>
            <p:spPr bwMode="auto">
              <a:xfrm>
                <a:off x="1401416" y="1160618"/>
                <a:ext cx="576064" cy="662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宋体" panose="02010600030101010101" pitchFamily="2" charset="-122"/>
                  </a:rPr>
                  <a:t>了</a:t>
                </a:r>
              </a:p>
            </p:txBody>
          </p:sp>
        </p:grpSp>
        <p:grpSp>
          <p:nvGrpSpPr>
            <p:cNvPr id="18" name="组合 18"/>
            <p:cNvGrpSpPr/>
            <p:nvPr/>
          </p:nvGrpSpPr>
          <p:grpSpPr bwMode="auto">
            <a:xfrm>
              <a:off x="4731625" y="1554717"/>
              <a:ext cx="647700" cy="690562"/>
              <a:chOff x="1365448" y="1160618"/>
              <a:chExt cx="648000" cy="690980"/>
            </a:xfrm>
          </p:grpSpPr>
          <p:sp>
            <p:nvSpPr>
              <p:cNvPr id="23" name="椭圆 22"/>
              <p:cNvSpPr/>
              <p:nvPr/>
            </p:nvSpPr>
            <p:spPr>
              <a:xfrm>
                <a:off x="1365448" y="1203506"/>
                <a:ext cx="648000" cy="648092"/>
              </a:xfrm>
              <a:prstGeom prst="ellipse">
                <a:avLst/>
              </a:prstGeom>
              <a:solidFill>
                <a:srgbClr val="0000FF"/>
              </a:solidFill>
              <a:ln w="12700" cap="flat" cmpd="sng" algn="ctr">
                <a:solidFill>
                  <a:srgbClr val="0000FF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endParaRPr>
              </a:p>
            </p:txBody>
          </p:sp>
          <p:sp>
            <p:nvSpPr>
              <p:cNvPr id="24" name="TextBox 3">
                <a:hlinkClick r:id="rId3" action="ppaction://hlinkfile"/>
              </p:cNvPr>
              <p:cNvSpPr txBox="1">
                <a:spLocks noChangeArrowheads="1"/>
              </p:cNvSpPr>
              <p:nvPr/>
            </p:nvSpPr>
            <p:spPr bwMode="auto">
              <a:xfrm>
                <a:off x="1401416" y="1160618"/>
                <a:ext cx="576064" cy="662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宋体" panose="02010600030101010101" pitchFamily="2" charset="-122"/>
                  </a:rPr>
                  <a:t>吗</a:t>
                </a:r>
              </a:p>
            </p:txBody>
          </p:sp>
        </p:grpSp>
        <p:grpSp>
          <p:nvGrpSpPr>
            <p:cNvPr id="19" name="组合 21"/>
            <p:cNvGrpSpPr/>
            <p:nvPr/>
          </p:nvGrpSpPr>
          <p:grpSpPr bwMode="auto">
            <a:xfrm>
              <a:off x="5280900" y="1353104"/>
              <a:ext cx="647700" cy="2059382"/>
              <a:chOff x="1365448" y="1160618"/>
              <a:chExt cx="648000" cy="2055901"/>
            </a:xfrm>
          </p:grpSpPr>
          <p:sp>
            <p:nvSpPr>
              <p:cNvPr id="21" name="椭圆 20"/>
              <p:cNvSpPr/>
              <p:nvPr/>
            </p:nvSpPr>
            <p:spPr>
              <a:xfrm>
                <a:off x="1365448" y="1203409"/>
                <a:ext cx="648000" cy="648189"/>
              </a:xfrm>
              <a:prstGeom prst="ellipse">
                <a:avLst/>
              </a:prstGeom>
              <a:solidFill>
                <a:srgbClr val="0000FF"/>
              </a:solidFill>
              <a:ln w="12700" cap="flat" cmpd="sng" algn="ctr">
                <a:solidFill>
                  <a:srgbClr val="0000FF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endParaRPr>
              </a:p>
            </p:txBody>
          </p:sp>
          <p:sp>
            <p:nvSpPr>
              <p:cNvPr id="22" name="TextBox 3">
                <a:hlinkClick r:id="rId3" action="ppaction://hlinkfile"/>
              </p:cNvPr>
              <p:cNvSpPr txBox="1">
                <a:spLocks noChangeArrowheads="1"/>
              </p:cNvSpPr>
              <p:nvPr/>
            </p:nvSpPr>
            <p:spPr bwMode="auto">
              <a:xfrm>
                <a:off x="1401416" y="1160618"/>
                <a:ext cx="576064" cy="20559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宋体" panose="02010600030101010101" pitchFamily="2" charset="-122"/>
                  </a:rPr>
                  <a:t>？</a:t>
                </a:r>
              </a:p>
            </p:txBody>
          </p:sp>
        </p:grpSp>
      </p:grpSp>
      <p:sp>
        <p:nvSpPr>
          <p:cNvPr id="2" name="矩形 1"/>
          <p:cNvSpPr/>
          <p:nvPr/>
        </p:nvSpPr>
        <p:spPr>
          <a:xfrm>
            <a:off x="1879920" y="2114254"/>
            <a:ext cx="5571638" cy="2306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1.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在头脑中想象展开图折叠的过程和折叠后的形状。</a:t>
            </a: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2.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动手剪一剪，折一折，得到折叠后的形状。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WordArt 6"/>
          <p:cNvSpPr>
            <a:spLocks noChangeArrowheads="1" noChangeShapeType="1" noTextEdit="1"/>
          </p:cNvSpPr>
          <p:nvPr/>
        </p:nvSpPr>
        <p:spPr bwMode="auto">
          <a:xfrm>
            <a:off x="3848048" y="1094415"/>
            <a:ext cx="2333697" cy="256109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zh-CN" altLang="en-US" sz="2700" b="1" kern="10" dirty="0">
                <a:ln w="9525">
                  <a:solidFill>
                    <a:prstClr val="black"/>
                  </a:solidFill>
                  <a:round/>
                </a:ln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学习小资料</a:t>
            </a:r>
          </a:p>
        </p:txBody>
      </p:sp>
      <p:grpSp>
        <p:nvGrpSpPr>
          <p:cNvPr id="11" name="Group 14"/>
          <p:cNvGrpSpPr/>
          <p:nvPr/>
        </p:nvGrpSpPr>
        <p:grpSpPr bwMode="auto">
          <a:xfrm>
            <a:off x="2843303" y="558404"/>
            <a:ext cx="728906" cy="1221258"/>
            <a:chOff x="944562" y="687387"/>
            <a:chExt cx="2451101" cy="3228975"/>
          </a:xfrm>
        </p:grpSpPr>
        <p:sp>
          <p:nvSpPr>
            <p:cNvPr id="12" name="Freeform 9"/>
            <p:cNvSpPr/>
            <p:nvPr/>
          </p:nvSpPr>
          <p:spPr bwMode="auto">
            <a:xfrm>
              <a:off x="986200" y="720704"/>
              <a:ext cx="2367825" cy="470603"/>
            </a:xfrm>
            <a:custGeom>
              <a:avLst/>
              <a:gdLst/>
              <a:ahLst/>
              <a:cxnLst>
                <a:cxn ang="0">
                  <a:pos x="1492" y="77"/>
                </a:cxn>
                <a:cxn ang="0">
                  <a:pos x="1276" y="0"/>
                </a:cxn>
                <a:cxn ang="0">
                  <a:pos x="0" y="180"/>
                </a:cxn>
                <a:cxn ang="0">
                  <a:pos x="129" y="296"/>
                </a:cxn>
                <a:cxn ang="0">
                  <a:pos x="1492" y="77"/>
                </a:cxn>
              </a:cxnLst>
              <a:rect l="0" t="0" r="r" b="b"/>
              <a:pathLst>
                <a:path w="1492" h="296">
                  <a:moveTo>
                    <a:pt x="1492" y="77"/>
                  </a:moveTo>
                  <a:lnTo>
                    <a:pt x="1276" y="0"/>
                  </a:lnTo>
                  <a:lnTo>
                    <a:pt x="0" y="180"/>
                  </a:lnTo>
                  <a:lnTo>
                    <a:pt x="129" y="296"/>
                  </a:lnTo>
                  <a:lnTo>
                    <a:pt x="1492" y="77"/>
                  </a:lnTo>
                  <a:close/>
                </a:path>
              </a:pathLst>
            </a:custGeom>
            <a:gradFill>
              <a:gsLst>
                <a:gs pos="0">
                  <a:sysClr val="window" lastClr="FFFFFF">
                    <a:lumMod val="85000"/>
                  </a:sysClr>
                </a:gs>
                <a:gs pos="93000">
                  <a:sysClr val="window" lastClr="FFFFFF">
                    <a:lumMod val="95000"/>
                  </a:sysClr>
                </a:gs>
              </a:gsLst>
              <a:lin ang="30000" scaled="0"/>
            </a:gradFill>
            <a:ln w="9525">
              <a:noFill/>
              <a:round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-109" charset="-128"/>
                <a:cs typeface="MS PGothic" panose="020B0600070205080204" pitchFamily="-109" charset="-128"/>
              </a:endParaRPr>
            </a:p>
          </p:txBody>
        </p:sp>
        <p:sp>
          <p:nvSpPr>
            <p:cNvPr id="13" name="Freeform 10"/>
            <p:cNvSpPr/>
            <p:nvPr/>
          </p:nvSpPr>
          <p:spPr bwMode="auto">
            <a:xfrm>
              <a:off x="944562" y="969962"/>
              <a:ext cx="503238" cy="2946400"/>
            </a:xfrm>
            <a:custGeom>
              <a:avLst/>
              <a:gdLst>
                <a:gd name="T0" fmla="*/ 0 w 317"/>
                <a:gd name="T1" fmla="*/ 0 h 1856"/>
                <a:gd name="T2" fmla="*/ 0 w 317"/>
                <a:gd name="T3" fmla="*/ 2147483647 h 1856"/>
                <a:gd name="T4" fmla="*/ 0 w 317"/>
                <a:gd name="T5" fmla="*/ 2147483647 h 1856"/>
                <a:gd name="T6" fmla="*/ 2147483647 w 317"/>
                <a:gd name="T7" fmla="*/ 2147483647 h 1856"/>
                <a:gd name="T8" fmla="*/ 2147483647 w 317"/>
                <a:gd name="T9" fmla="*/ 2147483647 h 1856"/>
                <a:gd name="T10" fmla="*/ 2147483647 w 317"/>
                <a:gd name="T11" fmla="*/ 2147483647 h 1856"/>
                <a:gd name="T12" fmla="*/ 2147483647 w 317"/>
                <a:gd name="T13" fmla="*/ 2147483647 h 1856"/>
                <a:gd name="T14" fmla="*/ 2147483647 w 317"/>
                <a:gd name="T15" fmla="*/ 2147483647 h 1856"/>
                <a:gd name="T16" fmla="*/ 2147483647 w 317"/>
                <a:gd name="T17" fmla="*/ 2147483647 h 1856"/>
                <a:gd name="T18" fmla="*/ 2147483647 w 317"/>
                <a:gd name="T19" fmla="*/ 2147483647 h 1856"/>
                <a:gd name="T20" fmla="*/ 2147483647 w 317"/>
                <a:gd name="T21" fmla="*/ 2147483647 h 1856"/>
                <a:gd name="T22" fmla="*/ 2147483647 w 317"/>
                <a:gd name="T23" fmla="*/ 2147483647 h 1856"/>
                <a:gd name="T24" fmla="*/ 2147483647 w 317"/>
                <a:gd name="T25" fmla="*/ 2147483647 h 1856"/>
                <a:gd name="T26" fmla="*/ 2147483647 w 317"/>
                <a:gd name="T27" fmla="*/ 2147483647 h 1856"/>
                <a:gd name="T28" fmla="*/ 2147483647 w 317"/>
                <a:gd name="T29" fmla="*/ 2147483647 h 1856"/>
                <a:gd name="T30" fmla="*/ 2147483647 w 317"/>
                <a:gd name="T31" fmla="*/ 2147483647 h 1856"/>
                <a:gd name="T32" fmla="*/ 2147483647 w 317"/>
                <a:gd name="T33" fmla="*/ 2147483647 h 1856"/>
                <a:gd name="T34" fmla="*/ 2147483647 w 317"/>
                <a:gd name="T35" fmla="*/ 2147483647 h 1856"/>
                <a:gd name="T36" fmla="*/ 2147483647 w 317"/>
                <a:gd name="T37" fmla="*/ 2147483647 h 1856"/>
                <a:gd name="T38" fmla="*/ 2147483647 w 317"/>
                <a:gd name="T39" fmla="*/ 2147483647 h 1856"/>
                <a:gd name="T40" fmla="*/ 2147483647 w 317"/>
                <a:gd name="T41" fmla="*/ 2147483647 h 1856"/>
                <a:gd name="T42" fmla="*/ 2147483647 w 317"/>
                <a:gd name="T43" fmla="*/ 2147483647 h 1856"/>
                <a:gd name="T44" fmla="*/ 2147483647 w 317"/>
                <a:gd name="T45" fmla="*/ 2147483647 h 1856"/>
                <a:gd name="T46" fmla="*/ 2147483647 w 317"/>
                <a:gd name="T47" fmla="*/ 2147483647 h 1856"/>
                <a:gd name="T48" fmla="*/ 2147483647 w 317"/>
                <a:gd name="T49" fmla="*/ 2147483647 h 1856"/>
                <a:gd name="T50" fmla="*/ 2147483647 w 317"/>
                <a:gd name="T51" fmla="*/ 2147483647 h 1856"/>
                <a:gd name="T52" fmla="*/ 2147483647 w 317"/>
                <a:gd name="T53" fmla="*/ 2147483647 h 1856"/>
                <a:gd name="T54" fmla="*/ 2147483647 w 317"/>
                <a:gd name="T55" fmla="*/ 2147483647 h 1856"/>
                <a:gd name="T56" fmla="*/ 0 w 317"/>
                <a:gd name="T57" fmla="*/ 0 h 1856"/>
                <a:gd name="T58" fmla="*/ 0 w 317"/>
                <a:gd name="T59" fmla="*/ 0 h 185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317"/>
                <a:gd name="T91" fmla="*/ 0 h 1856"/>
                <a:gd name="T92" fmla="*/ 317 w 317"/>
                <a:gd name="T93" fmla="*/ 1856 h 185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317" h="1856">
                  <a:moveTo>
                    <a:pt x="0" y="0"/>
                  </a:moveTo>
                  <a:lnTo>
                    <a:pt x="0" y="1722"/>
                  </a:lnTo>
                  <a:lnTo>
                    <a:pt x="3" y="1730"/>
                  </a:lnTo>
                  <a:lnTo>
                    <a:pt x="10" y="1748"/>
                  </a:lnTo>
                  <a:lnTo>
                    <a:pt x="26" y="1771"/>
                  </a:lnTo>
                  <a:lnTo>
                    <a:pt x="39" y="1786"/>
                  </a:lnTo>
                  <a:lnTo>
                    <a:pt x="54" y="1799"/>
                  </a:lnTo>
                  <a:lnTo>
                    <a:pt x="72" y="1812"/>
                  </a:lnTo>
                  <a:lnTo>
                    <a:pt x="93" y="1825"/>
                  </a:lnTo>
                  <a:lnTo>
                    <a:pt x="119" y="1835"/>
                  </a:lnTo>
                  <a:lnTo>
                    <a:pt x="149" y="1846"/>
                  </a:lnTo>
                  <a:lnTo>
                    <a:pt x="183" y="1851"/>
                  </a:lnTo>
                  <a:lnTo>
                    <a:pt x="224" y="1856"/>
                  </a:lnTo>
                  <a:lnTo>
                    <a:pt x="268" y="1853"/>
                  </a:lnTo>
                  <a:lnTo>
                    <a:pt x="317" y="1851"/>
                  </a:lnTo>
                  <a:lnTo>
                    <a:pt x="317" y="82"/>
                  </a:lnTo>
                  <a:lnTo>
                    <a:pt x="289" y="88"/>
                  </a:lnTo>
                  <a:lnTo>
                    <a:pt x="255" y="93"/>
                  </a:lnTo>
                  <a:lnTo>
                    <a:pt x="214" y="93"/>
                  </a:lnTo>
                  <a:lnTo>
                    <a:pt x="188" y="90"/>
                  </a:lnTo>
                  <a:lnTo>
                    <a:pt x="165" y="88"/>
                  </a:lnTo>
                  <a:lnTo>
                    <a:pt x="137" y="80"/>
                  </a:lnTo>
                  <a:lnTo>
                    <a:pt x="111" y="72"/>
                  </a:lnTo>
                  <a:lnTo>
                    <a:pt x="82" y="59"/>
                  </a:lnTo>
                  <a:lnTo>
                    <a:pt x="57" y="44"/>
                  </a:lnTo>
                  <a:lnTo>
                    <a:pt x="28" y="23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800000"/>
                </a:gs>
                <a:gs pos="45000">
                  <a:srgbClr val="FF6132"/>
                </a:gs>
                <a:gs pos="92000">
                  <a:srgbClr val="800000"/>
                </a:gs>
                <a:gs pos="100000">
                  <a:srgbClr val="800000"/>
                </a:gs>
              </a:gsLst>
              <a:lin ang="21540000"/>
            </a:gradFill>
            <a:ln w="9525">
              <a:solidFill>
                <a:srgbClr val="800000"/>
              </a:solidFill>
              <a:round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MS PGothic" panose="020B0600070205080204" pitchFamily="-109" charset="-128"/>
                <a:cs typeface="+mn-cs"/>
              </a:endParaRPr>
            </a:p>
          </p:txBody>
        </p:sp>
        <p:sp>
          <p:nvSpPr>
            <p:cNvPr id="14" name="Freeform 11"/>
            <p:cNvSpPr/>
            <p:nvPr/>
          </p:nvSpPr>
          <p:spPr bwMode="auto">
            <a:xfrm>
              <a:off x="1447800" y="838200"/>
              <a:ext cx="1947863" cy="3070225"/>
            </a:xfrm>
            <a:custGeom>
              <a:avLst/>
              <a:gdLst>
                <a:gd name="T0" fmla="*/ 0 w 1227"/>
                <a:gd name="T1" fmla="*/ 2147483647 h 1934"/>
                <a:gd name="T2" fmla="*/ 2147483647 w 1227"/>
                <a:gd name="T3" fmla="*/ 0 h 1934"/>
                <a:gd name="T4" fmla="*/ 2147483647 w 1227"/>
                <a:gd name="T5" fmla="*/ 2147483647 h 1934"/>
                <a:gd name="T6" fmla="*/ 0 w 1227"/>
                <a:gd name="T7" fmla="*/ 2147483647 h 1934"/>
                <a:gd name="T8" fmla="*/ 0 w 1227"/>
                <a:gd name="T9" fmla="*/ 2147483647 h 19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7"/>
                <a:gd name="T16" fmla="*/ 0 h 1934"/>
                <a:gd name="T17" fmla="*/ 1227 w 1227"/>
                <a:gd name="T18" fmla="*/ 1934 h 19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7" h="1934">
                  <a:moveTo>
                    <a:pt x="0" y="165"/>
                  </a:moveTo>
                  <a:lnTo>
                    <a:pt x="1227" y="0"/>
                  </a:lnTo>
                  <a:lnTo>
                    <a:pt x="1227" y="1686"/>
                  </a:lnTo>
                  <a:lnTo>
                    <a:pt x="0" y="1934"/>
                  </a:lnTo>
                  <a:lnTo>
                    <a:pt x="0" y="165"/>
                  </a:lnTo>
                  <a:close/>
                </a:path>
              </a:pathLst>
            </a:custGeom>
            <a:gradFill rotWithShape="1">
              <a:gsLst>
                <a:gs pos="0">
                  <a:srgbClr val="800000"/>
                </a:gs>
                <a:gs pos="7001">
                  <a:srgbClr val="800000"/>
                </a:gs>
                <a:gs pos="55000">
                  <a:srgbClr val="FF6132"/>
                </a:gs>
                <a:gs pos="100000">
                  <a:srgbClr val="800000"/>
                </a:gs>
              </a:gsLst>
              <a:lin ang="19200000"/>
            </a:gradFill>
            <a:ln w="9525">
              <a:solidFill>
                <a:srgbClr val="800000"/>
              </a:solidFill>
              <a:round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MS PGothic" panose="020B0600070205080204" pitchFamily="-109" charset="-128"/>
                <a:cs typeface="+mn-cs"/>
              </a:endParaRPr>
            </a:p>
          </p:txBody>
        </p:sp>
        <p:sp>
          <p:nvSpPr>
            <p:cNvPr id="17" name="Freeform 12"/>
            <p:cNvSpPr/>
            <p:nvPr/>
          </p:nvSpPr>
          <p:spPr bwMode="auto">
            <a:xfrm>
              <a:off x="944562" y="687387"/>
              <a:ext cx="2066925" cy="319088"/>
            </a:xfrm>
            <a:custGeom>
              <a:avLst/>
              <a:gdLst>
                <a:gd name="T0" fmla="*/ 0 w 1302"/>
                <a:gd name="T1" fmla="*/ 2147483647 h 201"/>
                <a:gd name="T2" fmla="*/ 2147483647 w 1302"/>
                <a:gd name="T3" fmla="*/ 0 h 201"/>
                <a:gd name="T4" fmla="*/ 2147483647 w 1302"/>
                <a:gd name="T5" fmla="*/ 2147483647 h 201"/>
                <a:gd name="T6" fmla="*/ 2147483647 w 1302"/>
                <a:gd name="T7" fmla="*/ 2147483647 h 201"/>
                <a:gd name="T8" fmla="*/ 0 w 1302"/>
                <a:gd name="T9" fmla="*/ 2147483647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02"/>
                <a:gd name="T16" fmla="*/ 0 h 201"/>
                <a:gd name="T17" fmla="*/ 1302 w 130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02" h="201">
                  <a:moveTo>
                    <a:pt x="0" y="178"/>
                  </a:moveTo>
                  <a:lnTo>
                    <a:pt x="1302" y="0"/>
                  </a:lnTo>
                  <a:lnTo>
                    <a:pt x="1302" y="21"/>
                  </a:lnTo>
                  <a:lnTo>
                    <a:pt x="26" y="201"/>
                  </a:lnTo>
                  <a:lnTo>
                    <a:pt x="0" y="178"/>
                  </a:lnTo>
                  <a:close/>
                </a:path>
              </a:pathLst>
            </a:custGeom>
            <a:gradFill rotWithShape="1">
              <a:gsLst>
                <a:gs pos="0">
                  <a:srgbClr val="800000"/>
                </a:gs>
                <a:gs pos="7001">
                  <a:srgbClr val="800000"/>
                </a:gs>
                <a:gs pos="55000">
                  <a:srgbClr val="FF6132"/>
                </a:gs>
                <a:gs pos="100000">
                  <a:srgbClr val="800000"/>
                </a:gs>
              </a:gsLst>
              <a:lin ang="19200000"/>
            </a:gradFill>
            <a:ln w="9525">
              <a:solidFill>
                <a:srgbClr val="006D68"/>
              </a:solidFill>
              <a:round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MS PGothic" panose="020B0600070205080204" pitchFamily="-109" charset="-128"/>
                <a:cs typeface="+mn-cs"/>
              </a:endParaRPr>
            </a:p>
          </p:txBody>
        </p:sp>
        <p:pic>
          <p:nvPicPr>
            <p:cNvPr id="21" name="Picture 1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994025" y="700087"/>
              <a:ext cx="36513" cy="36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矩形 1"/>
          <p:cNvSpPr/>
          <p:nvPr/>
        </p:nvSpPr>
        <p:spPr>
          <a:xfrm>
            <a:off x="4135421" y="1350364"/>
            <a:ext cx="110109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Font typeface="Wingdings" panose="05000000000000000000" pitchFamily="2" charset="2"/>
              <a:buNone/>
            </a:pP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折小鸟</a:t>
            </a:r>
          </a:p>
        </p:txBody>
      </p:sp>
      <p:pic>
        <p:nvPicPr>
          <p:cNvPr id="3" name="图片 2" descr="未命名_副本"/>
          <p:cNvPicPr>
            <a:picLocks noChangeAspect="1"/>
          </p:cNvPicPr>
          <p:nvPr/>
        </p:nvPicPr>
        <p:blipFill>
          <a:blip r:embed="rId3"/>
          <a:srcRect l="2133" r="1039" b="59598"/>
          <a:stretch>
            <a:fillRect/>
          </a:stretch>
        </p:blipFill>
        <p:spPr>
          <a:xfrm>
            <a:off x="1339850" y="2353310"/>
            <a:ext cx="2871470" cy="1640205"/>
          </a:xfrm>
          <a:prstGeom prst="rect">
            <a:avLst/>
          </a:prstGeom>
        </p:spPr>
      </p:pic>
      <p:pic>
        <p:nvPicPr>
          <p:cNvPr id="4" name="图片 3" descr="未命名_副本"/>
          <p:cNvPicPr>
            <a:picLocks noChangeAspect="1"/>
          </p:cNvPicPr>
          <p:nvPr/>
        </p:nvPicPr>
        <p:blipFill>
          <a:blip r:embed="rId3"/>
          <a:srcRect l="2133" t="41002" r="1039"/>
          <a:stretch>
            <a:fillRect/>
          </a:stretch>
        </p:blipFill>
        <p:spPr>
          <a:xfrm>
            <a:off x="4629150" y="2067560"/>
            <a:ext cx="2896235" cy="2415540"/>
          </a:xfrm>
          <a:prstGeom prst="rect">
            <a:avLst/>
          </a:prstGeom>
        </p:spPr>
      </p:pic>
      <p:sp>
        <p:nvSpPr>
          <p:cNvPr id="5" name="圆角矩形 4"/>
          <p:cNvSpPr/>
          <p:nvPr/>
        </p:nvSpPr>
        <p:spPr>
          <a:xfrm>
            <a:off x="1005205" y="1966595"/>
            <a:ext cx="7134225" cy="2783205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738630" y="1741170"/>
            <a:ext cx="5264785" cy="136080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3">
            <a:schemeClr val="accent2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wrap="square" lIns="68580" tIns="34290" rIns="68580" bIns="3429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观察展开图与封闭的立体图形中的点、线、面存在的对应关系。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14680" y="1321435"/>
            <a:ext cx="4939665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将下图按虚线折叠成一个封闭的立体图形。想一想，它的形状像什么？（单位：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r>
              <a:rPr lang="zh-CN" altLang="en-US" sz="2400" b="1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）</a:t>
            </a:r>
          </a:p>
        </p:txBody>
      </p:sp>
      <p:pic>
        <p:nvPicPr>
          <p:cNvPr id="8" name="图片 12" descr="5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585" y="1321477"/>
            <a:ext cx="3190875" cy="327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>
            <a:clrChange>
              <a:clrFrom>
                <a:srgbClr val="FEFEFF">
                  <a:alpha val="100000"/>
                </a:srgbClr>
              </a:clrFrom>
              <a:clrTo>
                <a:srgbClr val="FEFE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0675" y="883285"/>
            <a:ext cx="396000" cy="35475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66115" y="883285"/>
            <a:ext cx="178117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仓库模型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113682" y="1549274"/>
            <a:ext cx="5274018" cy="1167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b="1" kern="0" dirty="0">
                <a:solidFill>
                  <a:schemeClr val="bg1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1.</a:t>
            </a:r>
            <a:r>
              <a:rPr lang="zh-CN" altLang="en-US" b="1" kern="0" dirty="0">
                <a:solidFill>
                  <a:schemeClr val="bg1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在头脑中想象展开图折叠的过程和折叠后的形状。</a:t>
            </a:r>
          </a:p>
        </p:txBody>
      </p:sp>
      <p:sp>
        <p:nvSpPr>
          <p:cNvPr id="6" name="TextBox 1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113682" y="2830295"/>
            <a:ext cx="5099564" cy="900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lvl="0" defTabSz="91440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r>
              <a:rPr lang="en-US" altLang="zh-CN" b="1" kern="0" dirty="0">
                <a:solidFill>
                  <a:schemeClr val="bg1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2.</a:t>
            </a:r>
            <a:r>
              <a:rPr lang="zh-CN" altLang="en-US" b="1" kern="0" dirty="0">
                <a:solidFill>
                  <a:schemeClr val="bg1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动手剪一剪，折一折，得到折叠后的形状。</a:t>
            </a:r>
            <a:endParaRPr lang="en-US" altLang="zh-CN" b="1" kern="0" dirty="0">
              <a:solidFill>
                <a:schemeClr val="bg1"/>
              </a:solidFill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69"/>
          <p:cNvSpPr txBox="1">
            <a:spLocks noChangeArrowheads="1"/>
          </p:cNvSpPr>
          <p:nvPr/>
        </p:nvSpPr>
        <p:spPr bwMode="auto">
          <a:xfrm>
            <a:off x="423544" y="347345"/>
            <a:ext cx="849498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indent="0" fontAlgn="auto">
              <a:spcBef>
                <a:spcPts val="0"/>
              </a:spcBef>
            </a:pPr>
            <a:r>
              <a:rPr lang="zh-CN" altLang="en-US" sz="2400" b="1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做一做</a:t>
            </a:r>
          </a:p>
          <a:p>
            <a:pPr indent="0" fontAlgn="auto">
              <a:spcBef>
                <a:spcPts val="0"/>
              </a:spcBef>
            </a:pPr>
            <a:r>
              <a:rPr lang="zh-CN" altLang="en-US" sz="2400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把附页</a:t>
            </a:r>
            <a:r>
              <a:rPr lang="en-US" altLang="zh-CN" sz="2400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3</a:t>
            </a:r>
            <a:r>
              <a:rPr lang="zh-CN" altLang="en-US" sz="2400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中的图</a:t>
            </a:r>
            <a:r>
              <a:rPr lang="en-US" altLang="zh-CN" sz="2400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1</a:t>
            </a:r>
            <a:r>
              <a:rPr lang="zh-CN" altLang="en-US" sz="2400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剪下来，并沿虚线折叠成一个封闭的立体图形。</a:t>
            </a:r>
            <a:endParaRPr lang="zh-CN" altLang="en-US" sz="2400" b="1" dirty="0" smtClean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270" y="1908853"/>
            <a:ext cx="2152296" cy="1691640"/>
          </a:xfrm>
          <a:prstGeom prst="rect">
            <a:avLst/>
          </a:prstGeom>
        </p:spPr>
      </p:pic>
      <p:sp>
        <p:nvSpPr>
          <p:cNvPr id="6" name="圆角矩形标注 5"/>
          <p:cNvSpPr/>
          <p:nvPr>
            <p:custDataLst>
              <p:tags r:id="rId1"/>
            </p:custDataLst>
          </p:nvPr>
        </p:nvSpPr>
        <p:spPr>
          <a:xfrm>
            <a:off x="1476375" y="3653155"/>
            <a:ext cx="2394167" cy="806111"/>
          </a:xfrm>
          <a:prstGeom prst="wedgeRoundRectCallout">
            <a:avLst>
              <a:gd name="adj1" fmla="val -36733"/>
              <a:gd name="adj2" fmla="val -76290"/>
              <a:gd name="adj3" fmla="val 16667"/>
            </a:avLst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l"/>
            <a:r>
              <a:rPr lang="zh-CN" altLang="en-US" sz="2000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沿着外侧的边线剪，标出各边长度。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31541" y="1908218"/>
            <a:ext cx="2192020" cy="169164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68696" y="1907223"/>
            <a:ext cx="2143760" cy="1692000"/>
          </a:xfrm>
          <a:prstGeom prst="rect">
            <a:avLst/>
          </a:prstGeom>
        </p:spPr>
      </p:pic>
      <p:sp>
        <p:nvSpPr>
          <p:cNvPr id="7" name="圆角矩形标注 6"/>
          <p:cNvSpPr/>
          <p:nvPr>
            <p:custDataLst>
              <p:tags r:id="rId2"/>
            </p:custDataLst>
          </p:nvPr>
        </p:nvSpPr>
        <p:spPr>
          <a:xfrm>
            <a:off x="2114550" y="1489075"/>
            <a:ext cx="2579370" cy="933450"/>
          </a:xfrm>
          <a:prstGeom prst="wedgeRoundRectCallout">
            <a:avLst>
              <a:gd name="adj1" fmla="val 54439"/>
              <a:gd name="adj2" fmla="val 38861"/>
              <a:gd name="adj3" fmla="val 16667"/>
            </a:avLst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l"/>
            <a:r>
              <a:rPr lang="zh-CN" altLang="en-US" sz="2000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要折成封闭的立体图形。先把左右两侧的部分沿虚线向内折</a:t>
            </a:r>
          </a:p>
        </p:txBody>
      </p:sp>
      <p:sp>
        <p:nvSpPr>
          <p:cNvPr id="8" name="圆角矩形标注 7"/>
          <p:cNvSpPr/>
          <p:nvPr>
            <p:custDataLst>
              <p:tags r:id="rId3"/>
            </p:custDataLst>
          </p:nvPr>
        </p:nvSpPr>
        <p:spPr>
          <a:xfrm>
            <a:off x="5176520" y="3652520"/>
            <a:ext cx="2816225" cy="935355"/>
          </a:xfrm>
          <a:prstGeom prst="wedgeRoundRectCallout">
            <a:avLst>
              <a:gd name="adj1" fmla="val 25535"/>
              <a:gd name="adj2" fmla="val -69891"/>
              <a:gd name="adj3" fmla="val 16667"/>
            </a:avLst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l"/>
            <a:r>
              <a:rPr lang="zh-CN" altLang="en-US" sz="2000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然后其他部分沿虚线向内折，首尾相连，是一座小房子。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69"/>
          <p:cNvSpPr txBox="1">
            <a:spLocks noChangeArrowheads="1"/>
          </p:cNvSpPr>
          <p:nvPr/>
        </p:nvSpPr>
        <p:spPr bwMode="auto">
          <a:xfrm>
            <a:off x="478702" y="347345"/>
            <a:ext cx="8024573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zh-CN" altLang="en-US" sz="240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刚才折叠出来的房子是一座仓库的</a:t>
            </a:r>
            <a:r>
              <a:rPr lang="zh-CN" altLang="en-US" sz="2400" kern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模型，它各边的实际长度是图中相应长度的</a:t>
            </a:r>
            <a:r>
              <a:rPr lang="en-US" altLang="zh-CN" sz="2400" kern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100</a:t>
            </a:r>
            <a:r>
              <a:rPr lang="zh-CN" altLang="en-US" sz="2400" kern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倍，你知道这座仓库的占地面积是多少吗？</a:t>
            </a:r>
            <a:endParaRPr lang="zh-CN" altLang="en-US" sz="2400" b="1" dirty="0" smtClean="0">
              <a:solidFill>
                <a:prstClr val="black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4" name="图片 13" descr="图片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67869" y="2861627"/>
            <a:ext cx="975360" cy="1182370"/>
          </a:xfrm>
          <a:prstGeom prst="rect">
            <a:avLst/>
          </a:prstGeom>
        </p:spPr>
      </p:pic>
      <p:sp>
        <p:nvSpPr>
          <p:cNvPr id="16" name="圆角矩形标注 15"/>
          <p:cNvSpPr/>
          <p:nvPr>
            <p:custDataLst>
              <p:tags r:id="rId1"/>
            </p:custDataLst>
          </p:nvPr>
        </p:nvSpPr>
        <p:spPr>
          <a:xfrm>
            <a:off x="4490989" y="2060257"/>
            <a:ext cx="3503930" cy="801370"/>
          </a:xfrm>
          <a:prstGeom prst="wedgeRoundRectCallout">
            <a:avLst>
              <a:gd name="adj1" fmla="val 41119"/>
              <a:gd name="adj2" fmla="val 72662"/>
              <a:gd name="adj3" fmla="val 16667"/>
            </a:avLst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l"/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关键是要确定小仓库地面的长和宽是多少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……</a:t>
            </a:r>
            <a:endParaRPr lang="zh-CN" altLang="en-US" sz="2400" dirty="0" smtClean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grpSp>
        <p:nvGrpSpPr>
          <p:cNvPr id="18" name="组合 13"/>
          <p:cNvGrpSpPr/>
          <p:nvPr/>
        </p:nvGrpSpPr>
        <p:grpSpPr bwMode="auto">
          <a:xfrm>
            <a:off x="645490" y="2433955"/>
            <a:ext cx="1687195" cy="1096010"/>
            <a:chOff x="5428075" y="3709392"/>
            <a:chExt cx="2528301" cy="1447800"/>
          </a:xfrm>
        </p:grpSpPr>
        <p:sp>
          <p:nvSpPr>
            <p:cNvPr id="19" name="平行四边形 18"/>
            <p:cNvSpPr/>
            <p:nvPr>
              <p:custDataLst>
                <p:tags r:id="rId3"/>
              </p:custDataLst>
            </p:nvPr>
          </p:nvSpPr>
          <p:spPr>
            <a:xfrm>
              <a:off x="5428075" y="4865092"/>
              <a:ext cx="2520366" cy="288925"/>
            </a:xfrm>
            <a:prstGeom prst="parallelogram">
              <a:avLst>
                <a:gd name="adj" fmla="val 126884"/>
              </a:avLst>
            </a:prstGeom>
            <a:solidFill>
              <a:srgbClr val="DAB3F7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0" name="矩形 19"/>
            <p:cNvSpPr/>
            <p:nvPr>
              <p:custDataLst>
                <p:tags r:id="rId4"/>
              </p:custDataLst>
            </p:nvPr>
          </p:nvSpPr>
          <p:spPr>
            <a:xfrm>
              <a:off x="5428075" y="4066579"/>
              <a:ext cx="2160086" cy="1081088"/>
            </a:xfrm>
            <a:prstGeom prst="rect">
              <a:avLst/>
            </a:prstGeom>
            <a:solidFill>
              <a:srgbClr val="DAB3F7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1" name="平行四边形 20"/>
            <p:cNvSpPr/>
            <p:nvPr>
              <p:custDataLst>
                <p:tags r:id="rId5"/>
              </p:custDataLst>
            </p:nvPr>
          </p:nvSpPr>
          <p:spPr>
            <a:xfrm>
              <a:off x="5428075" y="3709392"/>
              <a:ext cx="2339433" cy="360362"/>
            </a:xfrm>
            <a:prstGeom prst="parallelogram">
              <a:avLst>
                <a:gd name="adj" fmla="val 26549"/>
              </a:avLst>
            </a:prstGeom>
            <a:solidFill>
              <a:srgbClr val="DAB3F7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2" name="任意多边形 21"/>
            <p:cNvSpPr/>
            <p:nvPr>
              <p:custDataLst>
                <p:tags r:id="rId6"/>
              </p:custDataLst>
            </p:nvPr>
          </p:nvSpPr>
          <p:spPr>
            <a:xfrm>
              <a:off x="7588161" y="3709392"/>
              <a:ext cx="368215" cy="1447800"/>
            </a:xfrm>
            <a:custGeom>
              <a:avLst/>
              <a:gdLst>
                <a:gd name="connsiteX0" fmla="*/ 184150 w 368300"/>
                <a:gd name="connsiteY0" fmla="*/ 0 h 1447800"/>
                <a:gd name="connsiteX1" fmla="*/ 368300 w 368300"/>
                <a:gd name="connsiteY1" fmla="*/ 120650 h 1447800"/>
                <a:gd name="connsiteX2" fmla="*/ 355600 w 368300"/>
                <a:gd name="connsiteY2" fmla="*/ 1162050 h 1447800"/>
                <a:gd name="connsiteX3" fmla="*/ 6350 w 368300"/>
                <a:gd name="connsiteY3" fmla="*/ 1447800 h 1447800"/>
                <a:gd name="connsiteX4" fmla="*/ 0 w 368300"/>
                <a:gd name="connsiteY4" fmla="*/ 361950 h 1447800"/>
                <a:gd name="connsiteX5" fmla="*/ 184150 w 368300"/>
                <a:gd name="connsiteY5" fmla="*/ 0 h 144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8300" h="1447800">
                  <a:moveTo>
                    <a:pt x="184150" y="0"/>
                  </a:moveTo>
                  <a:lnTo>
                    <a:pt x="368300" y="120650"/>
                  </a:lnTo>
                  <a:lnTo>
                    <a:pt x="355600" y="1162050"/>
                  </a:lnTo>
                  <a:lnTo>
                    <a:pt x="6350" y="1447800"/>
                  </a:lnTo>
                  <a:cubicBezTo>
                    <a:pt x="4233" y="1085850"/>
                    <a:pt x="2117" y="723900"/>
                    <a:pt x="0" y="361950"/>
                  </a:cubicBezTo>
                  <a:lnTo>
                    <a:pt x="184150" y="0"/>
                  </a:lnTo>
                  <a:close/>
                </a:path>
              </a:pathLst>
            </a:custGeom>
            <a:solidFill>
              <a:srgbClr val="DAB3F7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sp>
        <p:nvSpPr>
          <p:cNvPr id="23" name="平行四边形 22"/>
          <p:cNvSpPr/>
          <p:nvPr>
            <p:custDataLst>
              <p:tags r:id="rId2"/>
            </p:custDataLst>
          </p:nvPr>
        </p:nvSpPr>
        <p:spPr>
          <a:xfrm>
            <a:off x="779145" y="2759710"/>
            <a:ext cx="1656000" cy="203835"/>
          </a:xfrm>
          <a:prstGeom prst="parallelogram">
            <a:avLst>
              <a:gd name="adj" fmla="val 112529"/>
            </a:avLst>
          </a:prstGeom>
          <a:solidFill>
            <a:schemeClr val="tx1">
              <a:alpha val="50000"/>
            </a:schemeClr>
          </a:solidFill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ldLvl="0" animBg="1"/>
      <p:bldP spid="23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69"/>
          <p:cNvSpPr txBox="1">
            <a:spLocks noChangeArrowheads="1"/>
          </p:cNvSpPr>
          <p:nvPr/>
        </p:nvSpPr>
        <p:spPr bwMode="auto">
          <a:xfrm>
            <a:off x="423545" y="347345"/>
            <a:ext cx="810668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r>
              <a:rPr lang="zh-CN" alt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刚才折叠出来的房子是一座仓库的模型，它各边的实际长度是图中相应长度的</a:t>
            </a:r>
            <a:r>
              <a:rPr lang="en-US" altLang="zh-CN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100</a:t>
            </a:r>
            <a:r>
              <a:rPr lang="zh-CN" alt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倍，你知道这座仓库的占地面积是多少吗？</a:t>
            </a:r>
            <a:endParaRPr lang="zh-CN" altLang="en-US" sz="2400" b="1" dirty="0">
              <a:solidFill>
                <a:prstClr val="black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9" name="组合 13"/>
          <p:cNvGrpSpPr/>
          <p:nvPr/>
        </p:nvGrpSpPr>
        <p:grpSpPr bwMode="auto">
          <a:xfrm>
            <a:off x="642312" y="2482850"/>
            <a:ext cx="1687195" cy="1096010"/>
            <a:chOff x="5428075" y="3709392"/>
            <a:chExt cx="2528301" cy="1447800"/>
          </a:xfrm>
        </p:grpSpPr>
        <p:sp>
          <p:nvSpPr>
            <p:cNvPr id="10" name="平行四边形 9"/>
            <p:cNvSpPr/>
            <p:nvPr>
              <p:custDataLst>
                <p:tags r:id="rId5"/>
              </p:custDataLst>
            </p:nvPr>
          </p:nvSpPr>
          <p:spPr>
            <a:xfrm>
              <a:off x="5428075" y="4865092"/>
              <a:ext cx="2520366" cy="288925"/>
            </a:xfrm>
            <a:prstGeom prst="parallelogram">
              <a:avLst>
                <a:gd name="adj" fmla="val 126884"/>
              </a:avLst>
            </a:prstGeom>
            <a:solidFill>
              <a:srgbClr val="DAB3F7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1" name="矩形 10"/>
            <p:cNvSpPr/>
            <p:nvPr>
              <p:custDataLst>
                <p:tags r:id="rId6"/>
              </p:custDataLst>
            </p:nvPr>
          </p:nvSpPr>
          <p:spPr>
            <a:xfrm>
              <a:off x="5428075" y="4066579"/>
              <a:ext cx="2160086" cy="1081088"/>
            </a:xfrm>
            <a:prstGeom prst="rect">
              <a:avLst/>
            </a:prstGeom>
            <a:solidFill>
              <a:srgbClr val="DAB3F7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2" name="平行四边形 11"/>
            <p:cNvSpPr/>
            <p:nvPr>
              <p:custDataLst>
                <p:tags r:id="rId7"/>
              </p:custDataLst>
            </p:nvPr>
          </p:nvSpPr>
          <p:spPr>
            <a:xfrm>
              <a:off x="5428075" y="3709392"/>
              <a:ext cx="2339433" cy="360362"/>
            </a:xfrm>
            <a:prstGeom prst="parallelogram">
              <a:avLst>
                <a:gd name="adj" fmla="val 26549"/>
              </a:avLst>
            </a:prstGeom>
            <a:solidFill>
              <a:srgbClr val="DAB3F7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3" name="任意多边形 12"/>
            <p:cNvSpPr/>
            <p:nvPr>
              <p:custDataLst>
                <p:tags r:id="rId8"/>
              </p:custDataLst>
            </p:nvPr>
          </p:nvSpPr>
          <p:spPr>
            <a:xfrm>
              <a:off x="7588161" y="3709392"/>
              <a:ext cx="368215" cy="1447800"/>
            </a:xfrm>
            <a:custGeom>
              <a:avLst/>
              <a:gdLst>
                <a:gd name="connsiteX0" fmla="*/ 184150 w 368300"/>
                <a:gd name="connsiteY0" fmla="*/ 0 h 1447800"/>
                <a:gd name="connsiteX1" fmla="*/ 368300 w 368300"/>
                <a:gd name="connsiteY1" fmla="*/ 120650 h 1447800"/>
                <a:gd name="connsiteX2" fmla="*/ 355600 w 368300"/>
                <a:gd name="connsiteY2" fmla="*/ 1162050 h 1447800"/>
                <a:gd name="connsiteX3" fmla="*/ 6350 w 368300"/>
                <a:gd name="connsiteY3" fmla="*/ 1447800 h 1447800"/>
                <a:gd name="connsiteX4" fmla="*/ 0 w 368300"/>
                <a:gd name="connsiteY4" fmla="*/ 361950 h 1447800"/>
                <a:gd name="connsiteX5" fmla="*/ 184150 w 368300"/>
                <a:gd name="connsiteY5" fmla="*/ 0 h 144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8300" h="1447800">
                  <a:moveTo>
                    <a:pt x="184150" y="0"/>
                  </a:moveTo>
                  <a:lnTo>
                    <a:pt x="368300" y="120650"/>
                  </a:lnTo>
                  <a:lnTo>
                    <a:pt x="355600" y="1162050"/>
                  </a:lnTo>
                  <a:lnTo>
                    <a:pt x="6350" y="1447800"/>
                  </a:lnTo>
                  <a:cubicBezTo>
                    <a:pt x="4233" y="1085850"/>
                    <a:pt x="2117" y="723900"/>
                    <a:pt x="0" y="361950"/>
                  </a:cubicBezTo>
                  <a:lnTo>
                    <a:pt x="184150" y="0"/>
                  </a:lnTo>
                  <a:close/>
                </a:path>
              </a:pathLst>
            </a:custGeom>
            <a:solidFill>
              <a:srgbClr val="DAB3F7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pic>
        <p:nvPicPr>
          <p:cNvPr id="8" name="图片 12" descr="5.png"/>
          <p:cNvPicPr>
            <a:picLocks noChangeAspect="1"/>
          </p:cNvPicPr>
          <p:nvPr/>
        </p:nvPicPr>
        <p:blipFill>
          <a:blip r:embed="rId10" cstate="print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529" y="1837838"/>
            <a:ext cx="2580640" cy="2649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平行四边形 1"/>
          <p:cNvSpPr/>
          <p:nvPr/>
        </p:nvSpPr>
        <p:spPr>
          <a:xfrm>
            <a:off x="779145" y="2759710"/>
            <a:ext cx="1656000" cy="203835"/>
          </a:xfrm>
          <a:prstGeom prst="parallelogram">
            <a:avLst>
              <a:gd name="adj" fmla="val 112529"/>
            </a:avLst>
          </a:prstGeom>
          <a:solidFill>
            <a:schemeClr val="tx1">
              <a:alpha val="50000"/>
            </a:schemeClr>
          </a:solidFill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4" name="平行四边形 3"/>
          <p:cNvSpPr/>
          <p:nvPr/>
        </p:nvSpPr>
        <p:spPr>
          <a:xfrm>
            <a:off x="3181985" y="3552825"/>
            <a:ext cx="1336040" cy="486410"/>
          </a:xfrm>
          <a:prstGeom prst="parallelogram">
            <a:avLst>
              <a:gd name="adj" fmla="val 0"/>
            </a:avLst>
          </a:prstGeom>
          <a:solidFill>
            <a:schemeClr val="tx1">
              <a:alpha val="50000"/>
            </a:schemeClr>
          </a:solidFill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5" name="TextBox 2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297805" y="1670685"/>
            <a:ext cx="39088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lvl="0" defTabSz="91440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r>
              <a:rPr kumimoji="0" lang="en-US" altLang="zh-CN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楷体" panose="02010609060101010101" pitchFamily="49" charset="-122"/>
                <a:cs typeface="Times New Roman" panose="02020603050405020304" pitchFamily="18" charset="0"/>
              </a:rPr>
              <a:t>8×100</a:t>
            </a:r>
            <a:r>
              <a:rPr kumimoji="0" lang="zh-CN" altLang="en-US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楷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kern="0" dirty="0">
                <a:solidFill>
                  <a:srgbClr val="FF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kern="0" dirty="0" smtClean="0">
                <a:solidFill>
                  <a:srgbClr val="FF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800(cm</a:t>
            </a:r>
            <a:r>
              <a:rPr lang="en-US" altLang="zh-CN" kern="0" dirty="0">
                <a:solidFill>
                  <a:srgbClr val="FF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)</a:t>
            </a:r>
            <a:r>
              <a:rPr kumimoji="0" lang="zh-CN" altLang="en-US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楷体" panose="02010609060101010101" pitchFamily="49" charset="-122"/>
                <a:cs typeface="Times New Roman" panose="02020603050405020304" pitchFamily="18" charset="0"/>
              </a:rPr>
              <a:t> ＝ </a:t>
            </a:r>
            <a:r>
              <a:rPr kumimoji="0" lang="en-US" altLang="zh-CN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楷体" panose="02010609060101010101" pitchFamily="49" charset="-122"/>
                <a:cs typeface="Times New Roman" panose="02020603050405020304" pitchFamily="18" charset="0"/>
              </a:rPr>
              <a:t>8(m)</a:t>
            </a:r>
          </a:p>
        </p:txBody>
      </p:sp>
      <p:sp>
        <p:nvSpPr>
          <p:cNvPr id="6" name="TextBox 1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297805" y="2124075"/>
            <a:ext cx="36226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lvl="0" defTabSz="91440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r>
              <a:rPr kumimoji="0" lang="en-US" altLang="zh-CN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楷体" panose="02010609060101010101" pitchFamily="49" charset="-122"/>
                <a:cs typeface="Times New Roman" panose="02020603050405020304" pitchFamily="18" charset="0"/>
              </a:rPr>
              <a:t>3×100</a:t>
            </a:r>
            <a:r>
              <a:rPr kumimoji="0" lang="zh-CN" altLang="en-US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楷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kern="0" dirty="0">
                <a:solidFill>
                  <a:srgbClr val="FF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kern="0" dirty="0" smtClean="0">
                <a:solidFill>
                  <a:srgbClr val="FF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300(cm</a:t>
            </a:r>
            <a:r>
              <a:rPr lang="en-US" altLang="zh-CN" kern="0" dirty="0">
                <a:solidFill>
                  <a:srgbClr val="FF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) </a:t>
            </a:r>
            <a:r>
              <a:rPr kumimoji="0" lang="zh-CN" altLang="en-US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楷体" panose="02010609060101010101" pitchFamily="49" charset="-122"/>
                <a:cs typeface="Times New Roman" panose="02020603050405020304" pitchFamily="18" charset="0"/>
              </a:rPr>
              <a:t>＝ </a:t>
            </a:r>
            <a:r>
              <a:rPr kumimoji="0" lang="en-US" altLang="zh-CN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楷体" panose="02010609060101010101" pitchFamily="49" charset="-122"/>
                <a:cs typeface="Times New Roman" panose="02020603050405020304" pitchFamily="18" charset="0"/>
              </a:rPr>
              <a:t>3(m)</a:t>
            </a:r>
          </a:p>
        </p:txBody>
      </p:sp>
      <p:sp>
        <p:nvSpPr>
          <p:cNvPr id="7" name="TextBox 1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297805" y="2570480"/>
            <a:ext cx="36226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kumimoji="0" lang="en-US" altLang="zh-CN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楷体" panose="02010609060101010101" pitchFamily="49" charset="-122"/>
                <a:cs typeface="Times New Roman" panose="02020603050405020304" pitchFamily="18" charset="0"/>
              </a:rPr>
              <a:t>8×3</a:t>
            </a:r>
            <a:r>
              <a:rPr kumimoji="0" lang="zh-CN" altLang="en-US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楷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kumimoji="0" lang="en-US" altLang="zh-CN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楷体" panose="02010609060101010101" pitchFamily="49" charset="-122"/>
                <a:cs typeface="Times New Roman" panose="02020603050405020304" pitchFamily="18" charset="0"/>
              </a:rPr>
              <a:t>24</a:t>
            </a:r>
            <a:r>
              <a:rPr kumimoji="0" lang="zh-CN" altLang="en-US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kumimoji="0" lang="en-US" altLang="zh-CN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楷体" panose="02010609060101010101" pitchFamily="49" charset="-122"/>
                <a:cs typeface="Times New Roman" panose="02020603050405020304" pitchFamily="18" charset="0"/>
              </a:rPr>
              <a:t>m</a:t>
            </a:r>
            <a:r>
              <a:rPr kumimoji="0" lang="en-US" altLang="zh-CN" i="0" u="none" strike="noStrike" kern="0" cap="none" spc="0" normalizeH="0" baseline="300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kumimoji="0" lang="zh-CN" altLang="en-US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楷体" panose="02010609060101010101" pitchFamily="49" charset="-122"/>
                <a:cs typeface="Times New Roman" panose="02020603050405020304" pitchFamily="18" charset="0"/>
              </a:rPr>
              <a:t>）</a:t>
            </a:r>
          </a:p>
        </p:txBody>
      </p:sp>
      <p:sp>
        <p:nvSpPr>
          <p:cNvPr id="15" name="矩形 14"/>
          <p:cNvSpPr/>
          <p:nvPr>
            <p:custDataLst>
              <p:tags r:id="rId4"/>
            </p:custDataLst>
          </p:nvPr>
        </p:nvSpPr>
        <p:spPr>
          <a:xfrm>
            <a:off x="5289188" y="3030855"/>
            <a:ext cx="3535680" cy="8299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答：这座小房子的</a:t>
            </a:r>
            <a:r>
              <a:rPr lang="zh-CN" altLang="en-US" sz="2400" kern="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占地面</a:t>
            </a:r>
          </a:p>
          <a:p>
            <a:r>
              <a:rPr lang="zh-CN" altLang="en-US" sz="2400" kern="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400" kern="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</a:t>
            </a:r>
            <a:r>
              <a:rPr lang="zh-CN" altLang="en-US" sz="2400" kern="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积</a:t>
            </a:r>
            <a:r>
              <a:rPr lang="zh-CN" altLang="en-US" sz="2400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是</a:t>
            </a:r>
            <a:r>
              <a:rPr lang="en-US" altLang="zh-CN" sz="2400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24</a:t>
            </a:r>
            <a:r>
              <a:rPr lang="zh-CN" altLang="en-US" sz="2400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平方米。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/>
      <p:bldP spid="6" grpId="0"/>
      <p:bldP spid="7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06219" y="494598"/>
            <a:ext cx="814681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 dirty="0">
                <a:solidFill>
                  <a:srgbClr val="000000"/>
                </a:solidFill>
                <a:latin typeface="宋体" panose="02010600030101010101" pitchFamily="2" charset="-122"/>
              </a:rPr>
              <a:t>请在</a:t>
            </a:r>
            <a:r>
              <a:rPr lang="zh-CN" altLang="en-US" sz="2400" b="1" dirty="0" smtClean="0">
                <a:solidFill>
                  <a:srgbClr val="000000"/>
                </a:solidFill>
                <a:latin typeface="宋体" panose="02010600030101010101" pitchFamily="2" charset="-122"/>
              </a:rPr>
              <a:t>平面</a:t>
            </a:r>
            <a:r>
              <a:rPr lang="zh-CN" altLang="en-US" sz="2400" b="1" dirty="0">
                <a:solidFill>
                  <a:srgbClr val="000000"/>
                </a:solidFill>
                <a:latin typeface="宋体" panose="02010600030101010101" pitchFamily="2" charset="-122"/>
              </a:rPr>
              <a:t>展开图上将窗户、烟囱和小鸟的大致位置标出来。</a:t>
            </a:r>
          </a:p>
        </p:txBody>
      </p:sp>
      <p:pic>
        <p:nvPicPr>
          <p:cNvPr id="3" name="图片 11" descr="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832" y="1915954"/>
            <a:ext cx="2052638" cy="1470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12" descr="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4014" y="1279605"/>
            <a:ext cx="4098131" cy="230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5591810" y="3025775"/>
            <a:ext cx="1249680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b="1" dirty="0">
                <a:solidFill>
                  <a:srgbClr val="000000"/>
                </a:solidFill>
                <a:latin typeface="宋体" panose="02010600030101010101" pitchFamily="2" charset="-122"/>
              </a:rPr>
              <a:t>前</a:t>
            </a:r>
            <a:r>
              <a:rPr lang="en-US" altLang="zh-CN" sz="2000" b="1" dirty="0">
                <a:solidFill>
                  <a:srgbClr val="000000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2000" b="1" dirty="0">
                <a:solidFill>
                  <a:srgbClr val="000000"/>
                </a:solidFill>
                <a:latin typeface="宋体" panose="02010600030101010101" pitchFamily="2" charset="-122"/>
              </a:rPr>
              <a:t>面</a:t>
            </a:r>
          </a:p>
        </p:txBody>
      </p:sp>
      <p:sp>
        <p:nvSpPr>
          <p:cNvPr id="11" name="TextBox 5"/>
          <p:cNvSpPr txBox="1">
            <a:spLocks noChangeArrowheads="1"/>
          </p:cNvSpPr>
          <p:nvPr/>
        </p:nvSpPr>
        <p:spPr bwMode="auto">
          <a:xfrm>
            <a:off x="5617210" y="1389380"/>
            <a:ext cx="1249680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b="1" dirty="0">
                <a:solidFill>
                  <a:srgbClr val="000000"/>
                </a:solidFill>
                <a:latin typeface="宋体" panose="02010600030101010101" pitchFamily="2" charset="-122"/>
              </a:rPr>
              <a:t>后</a:t>
            </a:r>
            <a:r>
              <a:rPr lang="en-US" altLang="zh-CN" sz="2000" b="1" dirty="0">
                <a:solidFill>
                  <a:srgbClr val="000000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2000" b="1" dirty="0">
                <a:solidFill>
                  <a:srgbClr val="000000"/>
                </a:solidFill>
                <a:latin typeface="宋体" panose="02010600030101010101" pitchFamily="2" charset="-122"/>
              </a:rPr>
              <a:t>面</a:t>
            </a:r>
          </a:p>
        </p:txBody>
      </p:sp>
      <p:sp>
        <p:nvSpPr>
          <p:cNvPr id="12" name="TextBox 5"/>
          <p:cNvSpPr txBox="1">
            <a:spLocks noChangeArrowheads="1"/>
          </p:cNvSpPr>
          <p:nvPr/>
        </p:nvSpPr>
        <p:spPr bwMode="auto">
          <a:xfrm>
            <a:off x="4250690" y="3025775"/>
            <a:ext cx="765810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sz="2000" b="1" dirty="0">
                <a:solidFill>
                  <a:srgbClr val="000000"/>
                </a:solidFill>
                <a:latin typeface="宋体" panose="02010600030101010101" pitchFamily="2" charset="-122"/>
              </a:rPr>
              <a:t>左</a:t>
            </a:r>
            <a:r>
              <a:rPr lang="zh-CN" altLang="en-US" sz="2000" b="1" dirty="0">
                <a:solidFill>
                  <a:srgbClr val="000000"/>
                </a:solidFill>
                <a:latin typeface="宋体" panose="02010600030101010101" pitchFamily="2" charset="-122"/>
              </a:rPr>
              <a:t>面</a:t>
            </a:r>
          </a:p>
        </p:txBody>
      </p:sp>
      <p:sp>
        <p:nvSpPr>
          <p:cNvPr id="13" name="TextBox 5"/>
          <p:cNvSpPr txBox="1">
            <a:spLocks noChangeArrowheads="1"/>
          </p:cNvSpPr>
          <p:nvPr/>
        </p:nvSpPr>
        <p:spPr bwMode="auto">
          <a:xfrm>
            <a:off x="7417435" y="3025775"/>
            <a:ext cx="737870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sz="2000" b="1" dirty="0">
                <a:solidFill>
                  <a:srgbClr val="000000"/>
                </a:solidFill>
                <a:latin typeface="宋体" panose="02010600030101010101" pitchFamily="2" charset="-122"/>
              </a:rPr>
              <a:t>右</a:t>
            </a:r>
            <a:r>
              <a:rPr lang="zh-CN" altLang="en-US" sz="2000" b="1" dirty="0">
                <a:solidFill>
                  <a:srgbClr val="000000"/>
                </a:solidFill>
                <a:latin typeface="宋体" panose="02010600030101010101" pitchFamily="2" charset="-122"/>
              </a:rPr>
              <a:t>面</a:t>
            </a:r>
          </a:p>
        </p:txBody>
      </p:sp>
      <p:sp>
        <p:nvSpPr>
          <p:cNvPr id="14" name="TextBox 5"/>
          <p:cNvSpPr txBox="1">
            <a:spLocks noChangeArrowheads="1"/>
          </p:cNvSpPr>
          <p:nvPr/>
        </p:nvSpPr>
        <p:spPr bwMode="auto">
          <a:xfrm>
            <a:off x="5589270" y="2436495"/>
            <a:ext cx="124968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zh-CN" sz="2000" b="1" dirty="0" smtClean="0">
                <a:solidFill>
                  <a:srgbClr val="000000"/>
                </a:solidFill>
                <a:latin typeface="宋体" panose="02010600030101010101" pitchFamily="2" charset="-122"/>
              </a:rPr>
              <a:t>前面</a:t>
            </a:r>
            <a:r>
              <a:rPr lang="zh-CN" sz="2000" b="1" dirty="0" smtClean="0">
                <a:solidFill>
                  <a:srgbClr val="000000"/>
                </a:solidFill>
                <a:latin typeface="宋体" panose="02010600030101010101" pitchFamily="2" charset="-122"/>
              </a:rPr>
              <a:t>屋顶</a:t>
            </a:r>
            <a:endParaRPr lang="zh-CN" sz="2000" b="1" dirty="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15" name="TextBox 5"/>
          <p:cNvSpPr txBox="1">
            <a:spLocks noChangeArrowheads="1"/>
          </p:cNvSpPr>
          <p:nvPr/>
        </p:nvSpPr>
        <p:spPr bwMode="auto">
          <a:xfrm>
            <a:off x="5570855" y="2034540"/>
            <a:ext cx="138109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b="1" dirty="0" smtClean="0">
                <a:solidFill>
                  <a:srgbClr val="000000"/>
                </a:solidFill>
                <a:latin typeface="宋体" panose="02010600030101010101" pitchFamily="2" charset="-122"/>
              </a:rPr>
              <a:t>后面屋顶</a:t>
            </a:r>
            <a:endParaRPr lang="zh-CN" altLang="en-US" sz="2000" b="1" dirty="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06219" y="494598"/>
            <a:ext cx="814681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 dirty="0">
                <a:solidFill>
                  <a:srgbClr val="000000"/>
                </a:solidFill>
                <a:latin typeface="宋体" panose="02010600030101010101" pitchFamily="2" charset="-122"/>
              </a:rPr>
              <a:t>请在</a:t>
            </a:r>
            <a:r>
              <a:rPr lang="zh-CN" altLang="en-US" sz="2400" b="1" dirty="0" smtClean="0">
                <a:solidFill>
                  <a:srgbClr val="000000"/>
                </a:solidFill>
                <a:latin typeface="宋体" panose="02010600030101010101" pitchFamily="2" charset="-122"/>
              </a:rPr>
              <a:t>平面</a:t>
            </a:r>
            <a:r>
              <a:rPr lang="zh-CN" altLang="en-US" sz="2400" b="1" dirty="0">
                <a:solidFill>
                  <a:srgbClr val="000000"/>
                </a:solidFill>
                <a:latin typeface="宋体" panose="02010600030101010101" pitchFamily="2" charset="-122"/>
              </a:rPr>
              <a:t>展开图上将窗户、烟囱和小鸟的大致位置标出来。</a:t>
            </a:r>
          </a:p>
        </p:txBody>
      </p:sp>
      <p:pic>
        <p:nvPicPr>
          <p:cNvPr id="3" name="图片 11" descr="7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832" y="1915954"/>
            <a:ext cx="2052638" cy="1470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12" descr="8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4014" y="1279605"/>
            <a:ext cx="4098131" cy="230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" name="组合 26"/>
          <p:cNvGrpSpPr/>
          <p:nvPr/>
        </p:nvGrpSpPr>
        <p:grpSpPr bwMode="auto">
          <a:xfrm>
            <a:off x="5335905" y="3002915"/>
            <a:ext cx="568960" cy="366395"/>
            <a:chOff x="5433745" y="4231721"/>
            <a:chExt cx="792016" cy="575999"/>
          </a:xfrm>
        </p:grpSpPr>
        <p:grpSp>
          <p:nvGrpSpPr>
            <p:cNvPr id="21" name="组合 18"/>
            <p:cNvGrpSpPr/>
            <p:nvPr/>
          </p:nvGrpSpPr>
          <p:grpSpPr bwMode="auto">
            <a:xfrm>
              <a:off x="5508176" y="4231721"/>
              <a:ext cx="648000" cy="504000"/>
              <a:chOff x="3491880" y="5445224"/>
              <a:chExt cx="720080" cy="576064"/>
            </a:xfrm>
          </p:grpSpPr>
          <p:sp>
            <p:nvSpPr>
              <p:cNvPr id="23" name="矩形 22"/>
              <p:cNvSpPr>
                <a:spLocks noChangeArrowheads="1"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3492066" y="5445224"/>
                <a:ext cx="719614" cy="576518"/>
              </a:xfrm>
              <a:prstGeom prst="rect">
                <a:avLst/>
              </a:prstGeom>
              <a:blipFill dpi="0" rotWithShape="1">
                <a:blip r:embed="rId13"/>
                <a:srcRect/>
                <a:tile tx="0" ty="0" sx="100000" sy="100000" flip="none" algn="tl"/>
              </a:blipFill>
              <a:ln w="19050" algn="ctr">
                <a:solidFill>
                  <a:schemeClr val="tx1"/>
                </a:solidFill>
                <a:miter lim="800000"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zh-CN" altLang="en-US" b="1">
                  <a:solidFill>
                    <a:srgbClr val="FFFFFF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cxnSp>
            <p:nvCxnSpPr>
              <p:cNvPr id="5" name="直接连接符 4"/>
              <p:cNvCxnSpPr>
                <a:stCxn id="23" idx="1"/>
                <a:endCxn id="23" idx="3"/>
              </p:cNvCxnSpPr>
              <p:nvPr>
                <p:custDataLst>
                  <p:tags r:id="rId8"/>
                </p:custDataLst>
              </p:nvPr>
            </p:nvCxnSpPr>
            <p:spPr>
              <a:xfrm>
                <a:off x="3492066" y="5734392"/>
                <a:ext cx="71961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接连接符 24"/>
              <p:cNvCxnSpPr/>
              <p:nvPr>
                <p:custDataLst>
                  <p:tags r:id="rId9"/>
                </p:custDataLst>
              </p:nvPr>
            </p:nvCxnSpPr>
            <p:spPr>
              <a:xfrm>
                <a:off x="3853637" y="5445224"/>
                <a:ext cx="0" cy="5765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" name="矩形 21"/>
            <p:cNvSpPr/>
            <p:nvPr>
              <p:custDataLst>
                <p:tags r:id="rId6"/>
              </p:custDataLst>
            </p:nvPr>
          </p:nvSpPr>
          <p:spPr>
            <a:xfrm>
              <a:off x="5433745" y="4736117"/>
              <a:ext cx="792016" cy="71603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b="1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26" name="组合 27"/>
          <p:cNvGrpSpPr/>
          <p:nvPr/>
        </p:nvGrpSpPr>
        <p:grpSpPr bwMode="auto">
          <a:xfrm>
            <a:off x="7452995" y="3018790"/>
            <a:ext cx="568960" cy="367665"/>
            <a:chOff x="5433745" y="4231721"/>
            <a:chExt cx="792016" cy="575999"/>
          </a:xfrm>
        </p:grpSpPr>
        <p:grpSp>
          <p:nvGrpSpPr>
            <p:cNvPr id="6" name="组合 18"/>
            <p:cNvGrpSpPr/>
            <p:nvPr/>
          </p:nvGrpSpPr>
          <p:grpSpPr bwMode="auto">
            <a:xfrm>
              <a:off x="5508176" y="4231721"/>
              <a:ext cx="648000" cy="504000"/>
              <a:chOff x="3491880" y="5445224"/>
              <a:chExt cx="720080" cy="576064"/>
            </a:xfrm>
          </p:grpSpPr>
          <p:sp>
            <p:nvSpPr>
              <p:cNvPr id="29" name="矩形 28"/>
              <p:cNvSpPr>
                <a:spLocks noChangeArrowheads="1"/>
              </p:cNvSpPr>
              <p:nvPr>
                <p:custDataLst>
                  <p:tags r:id="rId3"/>
                </p:custDataLst>
              </p:nvPr>
            </p:nvSpPr>
            <p:spPr bwMode="auto">
              <a:xfrm>
                <a:off x="3492066" y="5445224"/>
                <a:ext cx="719614" cy="576743"/>
              </a:xfrm>
              <a:prstGeom prst="rect">
                <a:avLst/>
              </a:prstGeom>
              <a:blipFill dpi="0" rotWithShape="1">
                <a:blip r:embed="rId13"/>
                <a:srcRect/>
                <a:tile tx="0" ty="0" sx="100000" sy="100000" flip="none" algn="tl"/>
              </a:blipFill>
              <a:ln w="19050" algn="ctr">
                <a:solidFill>
                  <a:schemeClr val="tx1"/>
                </a:solidFill>
                <a:miter lim="800000"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srgbClr val="FFFFFF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cxnSp>
            <p:nvCxnSpPr>
              <p:cNvPr id="30" name="直接连接符 29"/>
              <p:cNvCxnSpPr>
                <a:stCxn id="29" idx="1"/>
                <a:endCxn id="29" idx="3"/>
              </p:cNvCxnSpPr>
              <p:nvPr>
                <p:custDataLst>
                  <p:tags r:id="rId4"/>
                </p:custDataLst>
              </p:nvPr>
            </p:nvCxnSpPr>
            <p:spPr>
              <a:xfrm>
                <a:off x="3492066" y="5733596"/>
                <a:ext cx="71961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>
                <p:custDataLst>
                  <p:tags r:id="rId5"/>
                </p:custDataLst>
              </p:nvPr>
            </p:nvCxnSpPr>
            <p:spPr>
              <a:xfrm>
                <a:off x="3853637" y="5445224"/>
                <a:ext cx="0" cy="5767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8" name="矩形 27"/>
            <p:cNvSpPr/>
            <p:nvPr>
              <p:custDataLst>
                <p:tags r:id="rId2"/>
              </p:custDataLst>
            </p:nvPr>
          </p:nvSpPr>
          <p:spPr>
            <a:xfrm>
              <a:off x="5433745" y="4736315"/>
              <a:ext cx="792016" cy="71405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17" name="矩形 16"/>
          <p:cNvSpPr/>
          <p:nvPr/>
        </p:nvSpPr>
        <p:spPr>
          <a:xfrm>
            <a:off x="6736080" y="2235200"/>
            <a:ext cx="152400" cy="261620"/>
          </a:xfrm>
          <a:prstGeom prst="rect">
            <a:avLst/>
          </a:prstGeom>
          <a:solidFill>
            <a:srgbClr val="F8C38A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8" name="图片 17" descr="未命名_副本"/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02275" y="2222500"/>
            <a:ext cx="352425" cy="2781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00710" y="831215"/>
            <a:ext cx="343154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sz="2400" b="1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想一想，做一做</a:t>
            </a:r>
          </a:p>
        </p:txBody>
      </p:sp>
      <p:pic>
        <p:nvPicPr>
          <p:cNvPr id="10" name="图片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7">
            <a:clrChange>
              <a:clrFrom>
                <a:srgbClr val="FEFEFF">
                  <a:alpha val="100000"/>
                </a:srgbClr>
              </a:clrFrom>
              <a:clrTo>
                <a:srgbClr val="FEFE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0675" y="883285"/>
            <a:ext cx="396000" cy="354750"/>
          </a:xfrm>
          <a:prstGeom prst="rect">
            <a:avLst/>
          </a:prstGeom>
        </p:spPr>
      </p:pic>
      <p:sp>
        <p:nvSpPr>
          <p:cNvPr id="11" name="TextBox 19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00710" y="1222375"/>
            <a:ext cx="7973060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 dirty="0">
                <a:solidFill>
                  <a:srgbClr val="000000"/>
                </a:solidFill>
                <a:latin typeface="宋体" panose="02010600030101010101" pitchFamily="2" charset="-122"/>
              </a:rPr>
              <a:t>下面是两个包装盒的平面展开图，这两个包装盒的形状分别是哪个图形？</a:t>
            </a:r>
          </a:p>
        </p:txBody>
      </p:sp>
      <p:pic>
        <p:nvPicPr>
          <p:cNvPr id="12" name="图片 21" descr="9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83" r="61902" b="53435"/>
          <a:stretch>
            <a:fillRect/>
          </a:stretch>
        </p:blipFill>
        <p:spPr bwMode="auto">
          <a:xfrm>
            <a:off x="2593975" y="1591310"/>
            <a:ext cx="1045210" cy="137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图片 22" descr="9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95" r="25793" b="56653"/>
          <a:stretch>
            <a:fillRect/>
          </a:stretch>
        </p:blipFill>
        <p:spPr bwMode="auto">
          <a:xfrm>
            <a:off x="6089015" y="1687195"/>
            <a:ext cx="1520190" cy="127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图片 13" descr="9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6" t="78751" r="85117" b="3548"/>
          <a:stretch>
            <a:fillRect/>
          </a:stretch>
        </p:blipFill>
        <p:spPr bwMode="auto">
          <a:xfrm>
            <a:off x="2264410" y="3822065"/>
            <a:ext cx="572770" cy="485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图片 14" descr="9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82" t="75533" r="53304" b="3548"/>
          <a:stretch>
            <a:fillRect/>
          </a:stretch>
        </p:blipFill>
        <p:spPr bwMode="auto">
          <a:xfrm>
            <a:off x="3843020" y="3778250"/>
            <a:ext cx="968375" cy="572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图片 33" descr="9.pn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65" t="83578" b="3548"/>
          <a:stretch>
            <a:fillRect/>
          </a:stretch>
        </p:blipFill>
        <p:spPr bwMode="auto">
          <a:xfrm>
            <a:off x="7287260" y="3888105"/>
            <a:ext cx="837565" cy="353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extBox 27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264172" y="2194766"/>
            <a:ext cx="43219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1500" b="1" dirty="0">
                <a:solidFill>
                  <a:srgbClr val="000000"/>
                </a:solidFill>
                <a:latin typeface="宋体" panose="02010600030101010101" pitchFamily="2" charset="-122"/>
              </a:rPr>
              <a:t>①</a:t>
            </a:r>
          </a:p>
        </p:txBody>
      </p:sp>
      <p:sp>
        <p:nvSpPr>
          <p:cNvPr id="36" name="TextBox 28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656342" y="2241518"/>
            <a:ext cx="43219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1500" b="1" dirty="0">
                <a:solidFill>
                  <a:srgbClr val="000000"/>
                </a:solidFill>
                <a:latin typeface="宋体" panose="02010600030101010101" pitchFamily="2" charset="-122"/>
              </a:rPr>
              <a:t>②</a:t>
            </a:r>
          </a:p>
        </p:txBody>
      </p:sp>
      <p:cxnSp>
        <p:nvCxnSpPr>
          <p:cNvPr id="37" name="直接连接符 36"/>
          <p:cNvCxnSpPr/>
          <p:nvPr>
            <p:custDataLst>
              <p:tags r:id="rId11"/>
            </p:custDataLst>
          </p:nvPr>
        </p:nvCxnSpPr>
        <p:spPr>
          <a:xfrm flipH="1">
            <a:off x="2795905" y="2577591"/>
            <a:ext cx="3552190" cy="125031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>
            <p:custDataLst>
              <p:tags r:id="rId12"/>
            </p:custDataLst>
          </p:nvPr>
        </p:nvCxnSpPr>
        <p:spPr>
          <a:xfrm>
            <a:off x="3701416" y="2614659"/>
            <a:ext cx="3747135" cy="132270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图片 38" descr="9.pn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33" t="61049" r="29231"/>
          <a:stretch>
            <a:fillRect/>
          </a:stretch>
        </p:blipFill>
        <p:spPr bwMode="auto">
          <a:xfrm>
            <a:off x="5464810" y="3452495"/>
            <a:ext cx="62420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圆角矩形标注 39"/>
          <p:cNvSpPr/>
          <p:nvPr>
            <p:custDataLst>
              <p:tags r:id="rId14"/>
            </p:custDataLst>
          </p:nvPr>
        </p:nvSpPr>
        <p:spPr>
          <a:xfrm>
            <a:off x="492760" y="2717165"/>
            <a:ext cx="2419985" cy="983615"/>
          </a:xfrm>
          <a:prstGeom prst="wedgeRoundRectCallout">
            <a:avLst>
              <a:gd name="adj1" fmla="val 48274"/>
              <a:gd name="adj2" fmla="val -73199"/>
              <a:gd name="adj3" fmla="val 16667"/>
            </a:avLst>
          </a:prstGeom>
          <a:ln w="6350" cap="flat" cmpd="sng" algn="ctr">
            <a:solidFill>
              <a:schemeClr val="accent2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r>
              <a:rPr lang="zh-CN" altLang="en-US" sz="2000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①是长方体的展开图，观察各面的长</a:t>
            </a:r>
            <a:r>
              <a:rPr lang="zh-CN" altLang="en-US" sz="20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与第四个对应。</a:t>
            </a:r>
            <a:endParaRPr lang="zh-CN" altLang="en-US" sz="2000" dirty="0" smtClean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41" name="圆角矩形标注 40"/>
          <p:cNvSpPr/>
          <p:nvPr>
            <p:custDataLst>
              <p:tags r:id="rId15"/>
            </p:custDataLst>
          </p:nvPr>
        </p:nvSpPr>
        <p:spPr>
          <a:xfrm>
            <a:off x="4110990" y="1759585"/>
            <a:ext cx="1545590" cy="758190"/>
          </a:xfrm>
          <a:prstGeom prst="wedgeRoundRectCallout">
            <a:avLst>
              <a:gd name="adj1" fmla="val 55875"/>
              <a:gd name="adj2" fmla="val 26298"/>
              <a:gd name="adj3" fmla="val 16667"/>
            </a:avLst>
          </a:prstGeom>
          <a:ln w="6350" cap="flat" cmpd="sng" algn="ctr">
            <a:solidFill>
              <a:schemeClr val="accent2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l"/>
            <a:r>
              <a:rPr lang="zh-CN" altLang="en-US" sz="2000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②是正方体的展开图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40" grpId="0" bldLvl="0" animBg="1"/>
      <p:bldP spid="41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9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67995" y="585692"/>
            <a:ext cx="8191500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kumimoji="0" lang="zh-CN" altLang="en-US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</a:rPr>
              <a:t>下面两个展开图折叠后所围成的图形分别是下面哪个立体图形？连一连。</a:t>
            </a:r>
          </a:p>
        </p:txBody>
      </p:sp>
      <p:pic>
        <p:nvPicPr>
          <p:cNvPr id="8" name="图片 39" descr="10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5" r="73254" b="62276"/>
          <a:stretch>
            <a:fillRect/>
          </a:stretch>
        </p:blipFill>
        <p:spPr bwMode="auto">
          <a:xfrm>
            <a:off x="1902460" y="1784572"/>
            <a:ext cx="983615" cy="1132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40" descr="10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12" r="45219" b="62276"/>
          <a:stretch>
            <a:fillRect/>
          </a:stretch>
        </p:blipFill>
        <p:spPr bwMode="auto">
          <a:xfrm>
            <a:off x="5447030" y="1784572"/>
            <a:ext cx="1169670" cy="1132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41" descr="10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87" r="85406"/>
          <a:stretch>
            <a:fillRect/>
          </a:stretch>
        </p:blipFill>
        <p:spPr bwMode="auto">
          <a:xfrm>
            <a:off x="1285875" y="3566065"/>
            <a:ext cx="89027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42" descr="10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70" t="65608" r="61969"/>
          <a:stretch>
            <a:fillRect/>
          </a:stretch>
        </p:blipFill>
        <p:spPr bwMode="auto">
          <a:xfrm>
            <a:off x="3128645" y="3516852"/>
            <a:ext cx="492125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43" descr="10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11" t="77089" r="23276" b="3229"/>
          <a:stretch>
            <a:fillRect/>
          </a:stretch>
        </p:blipFill>
        <p:spPr bwMode="auto">
          <a:xfrm>
            <a:off x="4573270" y="3737515"/>
            <a:ext cx="172275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图片 44" descr="10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06" t="82008"/>
          <a:stretch>
            <a:fillRect/>
          </a:stretch>
        </p:blipFill>
        <p:spPr bwMode="auto">
          <a:xfrm>
            <a:off x="7248525" y="3762915"/>
            <a:ext cx="781685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45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421448" y="2211927"/>
            <a:ext cx="5762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kumimoji="0" lang="zh-CN" altLang="en-US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</a:rPr>
              <a:t>①</a:t>
            </a:r>
          </a:p>
        </p:txBody>
      </p:sp>
      <p:sp>
        <p:nvSpPr>
          <p:cNvPr id="15" name="TextBox 46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818063" y="2211610"/>
            <a:ext cx="5762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kumimoji="0" lang="zh-CN" altLang="en-US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</a:rPr>
              <a:t>②</a:t>
            </a:r>
          </a:p>
        </p:txBody>
      </p:sp>
      <p:cxnSp>
        <p:nvCxnSpPr>
          <p:cNvPr id="16" name="直接连接符 15"/>
          <p:cNvCxnSpPr/>
          <p:nvPr>
            <p:custDataLst>
              <p:tags r:id="rId10"/>
            </p:custDataLst>
          </p:nvPr>
        </p:nvCxnSpPr>
        <p:spPr>
          <a:xfrm>
            <a:off x="2524761" y="2825628"/>
            <a:ext cx="703580" cy="739775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17" name="直接连接符 16"/>
          <p:cNvCxnSpPr/>
          <p:nvPr>
            <p:custDataLst>
              <p:tags r:id="rId11"/>
            </p:custDataLst>
          </p:nvPr>
        </p:nvCxnSpPr>
        <p:spPr>
          <a:xfrm>
            <a:off x="6254274" y="2664338"/>
            <a:ext cx="1165225" cy="120142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  <a:effectLst/>
        </p:spPr>
      </p:cxnSp>
      <p:sp>
        <p:nvSpPr>
          <p:cNvPr id="3" name="圆角矩形标注 2"/>
          <p:cNvSpPr/>
          <p:nvPr>
            <p:custDataLst>
              <p:tags r:id="rId12"/>
            </p:custDataLst>
          </p:nvPr>
        </p:nvSpPr>
        <p:spPr>
          <a:xfrm>
            <a:off x="2884170" y="1224502"/>
            <a:ext cx="2755900" cy="841375"/>
          </a:xfrm>
          <a:prstGeom prst="wedgeRoundRectCallout">
            <a:avLst>
              <a:gd name="adj1" fmla="val -55599"/>
              <a:gd name="adj2" fmla="val 31283"/>
              <a:gd name="adj3" fmla="val 16667"/>
            </a:avLst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r>
              <a:rPr lang="zh-CN" b="1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①共</a:t>
            </a:r>
            <a:r>
              <a:rPr lang="zh-CN" altLang="zh-CN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有</a:t>
            </a:r>
            <a:r>
              <a:rPr lang="en-US" altLang="zh-CN" b="1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5</a:t>
            </a:r>
            <a:r>
              <a:rPr lang="zh-CN" altLang="en-US" b="1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个面，</a:t>
            </a:r>
            <a:r>
              <a:rPr lang="en-US" altLang="zh-CN" b="1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2</a:t>
            </a:r>
            <a:r>
              <a:rPr lang="zh-CN" altLang="en-US" b="1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个面是三角形，</a:t>
            </a:r>
            <a:r>
              <a:rPr lang="en-US" altLang="zh-CN" b="1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3</a:t>
            </a:r>
            <a:r>
              <a:rPr lang="zh-CN" altLang="en-US" b="1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个面是长方形。</a:t>
            </a:r>
          </a:p>
        </p:txBody>
      </p:sp>
      <p:sp>
        <p:nvSpPr>
          <p:cNvPr id="4" name="圆角矩形标注 3"/>
          <p:cNvSpPr/>
          <p:nvPr>
            <p:custDataLst>
              <p:tags r:id="rId13"/>
            </p:custDataLst>
          </p:nvPr>
        </p:nvSpPr>
        <p:spPr>
          <a:xfrm>
            <a:off x="3425190" y="2664047"/>
            <a:ext cx="2274570" cy="841375"/>
          </a:xfrm>
          <a:prstGeom prst="wedgeRoundRectCallout">
            <a:avLst>
              <a:gd name="adj1" fmla="val 56854"/>
              <a:gd name="adj2" fmla="val -56716"/>
              <a:gd name="adj3" fmla="val 16667"/>
            </a:avLst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l"/>
            <a:r>
              <a:rPr lang="zh-CN" b="1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②有共</a:t>
            </a:r>
            <a:r>
              <a:rPr lang="en-US" altLang="zh-CN" b="1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5</a:t>
            </a:r>
            <a:r>
              <a:rPr lang="zh-CN" altLang="en-US" b="1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个面，</a:t>
            </a:r>
            <a:r>
              <a:rPr lang="en-US" altLang="zh-CN" b="1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4</a:t>
            </a:r>
            <a:r>
              <a:rPr lang="zh-CN" altLang="en-US" b="1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个面是三角形，</a:t>
            </a:r>
            <a:r>
              <a:rPr lang="en-US" altLang="zh-CN" b="1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1</a:t>
            </a:r>
            <a:r>
              <a:rPr lang="zh-CN" altLang="en-US" b="1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个面是正方形。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ZDYyNmExZWZhZTZjYzk4YjkxOTFlMDhkMzhlMjUwM2Y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626</Words>
  <Application>Microsoft Office PowerPoint</Application>
  <PresentationFormat>全屏显示(16:9)</PresentationFormat>
  <Paragraphs>79</Paragraphs>
  <Slides>21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2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Lenovo</dc:creator>
  <cp:lastModifiedBy>Administrator</cp:lastModifiedBy>
  <cp:revision>103</cp:revision>
  <dcterms:created xsi:type="dcterms:W3CDTF">2019-09-02T08:53:00Z</dcterms:created>
  <dcterms:modified xsi:type="dcterms:W3CDTF">2024-02-04T09:20:08Z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2052-12.1.0.16120</vt:lpwstr>
  </property>
  <property fmtid="{D5CDD505-2E9C-101B-9397-08002B2CF9AE}" pid="3" name="ICV">
    <vt:lpwstr>1D62982EDE7E4627801401E897036010_13</vt:lpwstr>
  </property>
</Properties>
</file>