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64" r:id="rId3"/>
    <p:sldId id="310" r:id="rId4"/>
    <p:sldId id="266" r:id="rId5"/>
    <p:sldId id="267" r:id="rId6"/>
    <p:sldId id="268" r:id="rId7"/>
    <p:sldId id="287" r:id="rId8"/>
    <p:sldId id="276" r:id="rId9"/>
    <p:sldId id="309" r:id="rId10"/>
    <p:sldId id="293" r:id="rId11"/>
    <p:sldId id="294" r:id="rId12"/>
    <p:sldId id="318" r:id="rId13"/>
    <p:sldId id="295" r:id="rId14"/>
    <p:sldId id="319" r:id="rId15"/>
    <p:sldId id="30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261" r:id="rId24"/>
    <p:sldId id="282" r:id="rId25"/>
    <p:sldId id="262" r:id="rId26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6" userDrawn="1">
          <p15:clr>
            <a:srgbClr val="A4A3A4"/>
          </p15:clr>
        </p15:guide>
        <p15:guide id="2" pos="2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50" d="100"/>
          <a:sy n="150" d="100"/>
        </p:scale>
        <p:origin x="-504" y="-132"/>
      </p:cViewPr>
      <p:guideLst>
        <p:guide orient="horz" pos="1646"/>
        <p:guide pos="2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8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71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  <a:endParaRPr lang="zh-CN" altLang="en-US" sz="1600" b="1" spc="30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423" y="52389"/>
            <a:ext cx="2268000" cy="692577"/>
          </a:xfrm>
          <a:prstGeom prst="rect">
            <a:avLst/>
          </a:prstGeom>
        </p:spPr>
      </p:pic>
      <p:sp>
        <p:nvSpPr>
          <p:cNvPr id="10" name="文本框 14"/>
          <p:cNvSpPr txBox="1"/>
          <p:nvPr userDrawn="1"/>
        </p:nvSpPr>
        <p:spPr>
          <a:xfrm>
            <a:off x="517191" y="20377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复习导入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2" y="52389"/>
            <a:ext cx="450000" cy="559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5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变式</a:t>
            </a:r>
            <a:r>
              <a:rPr lang="zh-CN" altLang="en-US" sz="2600" b="0" dirty="0" smtClean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训练</a:t>
            </a:r>
          </a:p>
        </p:txBody>
      </p:sp>
      <p:cxnSp>
        <p:nvCxnSpPr>
          <p:cNvPr id="16" name="直接连接符 15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复习导入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知识梳理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板书设计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notesSlide" Target="../notesSlides/notesSlide1.xml"/><Relationship Id="rId3" Type="http://schemas.openxmlformats.org/officeDocument/2006/relationships/tags" Target="../tags/tag25.xml"/><Relationship Id="rId21" Type="http://schemas.openxmlformats.org/officeDocument/2006/relationships/tags" Target="../tags/tag43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tags" Target="../tags/tag46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tags" Target="../tags/tag45.xml"/><Relationship Id="rId28" Type="http://schemas.openxmlformats.org/officeDocument/2006/relationships/image" Target="../media/image24.png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tags" Target="../tags/tag44.xml"/><Relationship Id="rId27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26" Type="http://schemas.openxmlformats.org/officeDocument/2006/relationships/notesSlide" Target="../notesSlides/notesSlide2.xml"/><Relationship Id="rId3" Type="http://schemas.openxmlformats.org/officeDocument/2006/relationships/tags" Target="../tags/tag49.xml"/><Relationship Id="rId21" Type="http://schemas.openxmlformats.org/officeDocument/2006/relationships/tags" Target="../tags/tag67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tags" Target="../tags/tag66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tags" Target="../tags/tag70.xml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tags" Target="../tags/tag69.xml"/><Relationship Id="rId28" Type="http://schemas.openxmlformats.org/officeDocument/2006/relationships/image" Target="../media/image24.png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tags" Target="../tags/tag68.xml"/><Relationship Id="rId27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5" Type="http://schemas.openxmlformats.org/officeDocument/2006/relationships/tags" Target="../tags/tag78.xml"/><Relationship Id="rId10" Type="http://schemas.openxmlformats.org/officeDocument/2006/relationships/tags" Target="../tags/tag83.xml"/><Relationship Id="rId4" Type="http://schemas.openxmlformats.org/officeDocument/2006/relationships/tags" Target="../tags/tag77.xml"/><Relationship Id="rId9" Type="http://schemas.openxmlformats.org/officeDocument/2006/relationships/tags" Target="../tags/tag8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7.tif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26" Type="http://schemas.openxmlformats.org/officeDocument/2006/relationships/image" Target="../media/image29.png"/><Relationship Id="rId3" Type="http://schemas.openxmlformats.org/officeDocument/2006/relationships/tags" Target="../tags/tag108.xml"/><Relationship Id="rId21" Type="http://schemas.openxmlformats.org/officeDocument/2006/relationships/tags" Target="../tags/tag126.xml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slideLayout" Target="../slideLayouts/slideLayout3.xml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tags" Target="../tags/tag125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tags" Target="../tags/tag129.xml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tags" Target="../tags/tag128.xml"/><Relationship Id="rId10" Type="http://schemas.openxmlformats.org/officeDocument/2006/relationships/tags" Target="../tags/tag115.xml"/><Relationship Id="rId19" Type="http://schemas.openxmlformats.org/officeDocument/2006/relationships/tags" Target="../tags/tag124.xml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tags" Target="../tags/tag127.xml"/><Relationship Id="rId27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38.xml"/><Relationship Id="rId4" Type="http://schemas.openxmlformats.org/officeDocument/2006/relationships/tags" Target="../tags/tag1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14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5" Type="http://schemas.openxmlformats.org/officeDocument/2006/relationships/image" Target="../media/image21.tiff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922421" y="3056033"/>
            <a:ext cx="7371347" cy="683895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课时      数据的分析和表示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922421" y="1470206"/>
            <a:ext cx="7371347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5400" b="1" spc="6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总</a:t>
            </a:r>
            <a:r>
              <a:rPr lang="zh-CN" altLang="en-US" sz="5400" b="1" spc="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复习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98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52631" y="723992"/>
            <a:ext cx="405578" cy="521970"/>
            <a:chOff x="152631" y="723992"/>
            <a:chExt cx="405578" cy="521970"/>
          </a:xfrm>
        </p:grpSpPr>
        <p:sp>
          <p:nvSpPr>
            <p:cNvPr id="18" name="椭圆 17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90102" y="723992"/>
              <a:ext cx="362585" cy="5219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5" name="文本框 34"/>
          <p:cNvSpPr txBox="1"/>
          <p:nvPr>
            <p:custDataLst>
              <p:tags r:id="rId1"/>
            </p:custDataLst>
          </p:nvPr>
        </p:nvSpPr>
        <p:spPr>
          <a:xfrm>
            <a:off x="552494" y="812313"/>
            <a:ext cx="106327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你想知道我国平均每天创造多少财富，又消费多少财富吗？</a:t>
            </a:r>
          </a:p>
          <a:p>
            <a:pPr indent="0" fontAlgn="auto">
              <a:lnSpc>
                <a:spcPct val="10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看看下面的数据。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601976"/>
              </p:ext>
            </p:extLst>
          </p:nvPr>
        </p:nvGraphicFramePr>
        <p:xfrm>
          <a:off x="889635" y="1813560"/>
          <a:ext cx="7628255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715"/>
                <a:gridCol w="850900"/>
                <a:gridCol w="736600"/>
                <a:gridCol w="831850"/>
                <a:gridCol w="852170"/>
                <a:gridCol w="894715"/>
                <a:gridCol w="1043305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平均每天创造的</a:t>
                      </a:r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国内生产总值</a:t>
                      </a:r>
                      <a:endParaRPr lang="zh-CN" altLang="en-US" sz="2000" b="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1104.8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平均每天最终</a:t>
                      </a:r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消费</a:t>
                      </a:r>
                      <a:endParaRPr lang="zh-CN" altLang="en-US" sz="2000" b="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7587615" y="1440180"/>
            <a:ext cx="9302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亿元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98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52631" y="723992"/>
            <a:ext cx="405578" cy="521970"/>
            <a:chOff x="152631" y="723992"/>
            <a:chExt cx="405578" cy="521970"/>
          </a:xfrm>
        </p:grpSpPr>
        <p:sp>
          <p:nvSpPr>
            <p:cNvPr id="18" name="椭圆 17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90102" y="723992"/>
              <a:ext cx="362585" cy="5219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3305" y="1121993"/>
            <a:ext cx="5554345" cy="3837992"/>
          </a:xfrm>
          <a:prstGeom prst="rect">
            <a:avLst/>
          </a:prstGeom>
        </p:spPr>
      </p:pic>
      <p:sp>
        <p:nvSpPr>
          <p:cNvPr id="10" name="椭圆 9"/>
          <p:cNvSpPr/>
          <p:nvPr>
            <p:custDataLst>
              <p:tags r:id="rId2"/>
            </p:custDataLst>
          </p:nvPr>
        </p:nvSpPr>
        <p:spPr>
          <a:xfrm>
            <a:off x="3341053" y="4632960"/>
            <a:ext cx="54000" cy="5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>
            <a:off x="3989705" y="4577715"/>
            <a:ext cx="54000" cy="5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>
            <p:custDataLst>
              <p:tags r:id="rId4"/>
            </p:custDataLst>
          </p:nvPr>
        </p:nvSpPr>
        <p:spPr>
          <a:xfrm>
            <a:off x="4622165" y="4293870"/>
            <a:ext cx="54000" cy="5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>
            <p:custDataLst>
              <p:tags r:id="rId5"/>
            </p:custDataLst>
          </p:nvPr>
        </p:nvSpPr>
        <p:spPr>
          <a:xfrm>
            <a:off x="5267960" y="3997960"/>
            <a:ext cx="54000" cy="5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>
            <p:custDataLst>
              <p:tags r:id="rId6"/>
            </p:custDataLst>
          </p:nvPr>
        </p:nvSpPr>
        <p:spPr>
          <a:xfrm>
            <a:off x="5927090" y="3392170"/>
            <a:ext cx="54000" cy="5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7"/>
            </p:custDataLst>
          </p:nvPr>
        </p:nvSpPr>
        <p:spPr>
          <a:xfrm>
            <a:off x="6570345" y="1831975"/>
            <a:ext cx="54000" cy="5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>
            <p:custDataLst>
              <p:tags r:id="rId8"/>
            </p:custDataLst>
          </p:nvPr>
        </p:nvSpPr>
        <p:spPr>
          <a:xfrm>
            <a:off x="3341053" y="4664075"/>
            <a:ext cx="54000" cy="5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3357245" y="1878067"/>
            <a:ext cx="3221008" cy="2770561"/>
            <a:chOff x="3196291" y="1775803"/>
            <a:chExt cx="4579678" cy="4081297"/>
          </a:xfrm>
        </p:grpSpPr>
        <p:cxnSp>
          <p:nvCxnSpPr>
            <p:cNvPr id="28" name="直接连接符 27"/>
            <p:cNvCxnSpPr/>
            <p:nvPr>
              <p:custDataLst>
                <p:tags r:id="rId20"/>
              </p:custDataLst>
            </p:nvPr>
          </p:nvCxnSpPr>
          <p:spPr>
            <a:xfrm flipV="1">
              <a:off x="3196291" y="5777590"/>
              <a:ext cx="938064" cy="795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endCxn id="12" idx="2"/>
            </p:cNvCxnSpPr>
            <p:nvPr>
              <p:custDataLst>
                <p:tags r:id="rId21"/>
              </p:custDataLst>
            </p:nvPr>
          </p:nvCxnSpPr>
          <p:spPr>
            <a:xfrm flipV="1">
              <a:off x="4143528" y="5374282"/>
              <a:ext cx="851245" cy="4344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>
              <a:stCxn id="12" idx="0"/>
            </p:cNvCxnSpPr>
            <p:nvPr>
              <p:custDataLst>
                <p:tags r:id="rId22"/>
              </p:custDataLst>
            </p:nvPr>
          </p:nvCxnSpPr>
          <p:spPr>
            <a:xfrm flipV="1">
              <a:off x="5033162" y="4939315"/>
              <a:ext cx="959316" cy="395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>
              <p:custDataLst>
                <p:tags r:id="rId23"/>
              </p:custDataLst>
            </p:nvPr>
          </p:nvCxnSpPr>
          <p:spPr>
            <a:xfrm flipV="1">
              <a:off x="5951128" y="4029101"/>
              <a:ext cx="947995" cy="8783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>
              <a:endCxn id="9" idx="3"/>
            </p:cNvCxnSpPr>
            <p:nvPr>
              <p:custDataLst>
                <p:tags r:id="rId24"/>
              </p:custDataLst>
            </p:nvPr>
          </p:nvCxnSpPr>
          <p:spPr>
            <a:xfrm flipV="1">
              <a:off x="6895547" y="1775803"/>
              <a:ext cx="880422" cy="2269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椭圆 41"/>
          <p:cNvSpPr/>
          <p:nvPr>
            <p:custDataLst>
              <p:tags r:id="rId9"/>
            </p:custDataLst>
          </p:nvPr>
        </p:nvSpPr>
        <p:spPr>
          <a:xfrm>
            <a:off x="3989705" y="4624705"/>
            <a:ext cx="54000" cy="5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10"/>
            </p:custDataLst>
          </p:nvPr>
        </p:nvSpPr>
        <p:spPr>
          <a:xfrm>
            <a:off x="4619625" y="4459605"/>
            <a:ext cx="54000" cy="5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>
            <p:custDataLst>
              <p:tags r:id="rId11"/>
            </p:custDataLst>
          </p:nvPr>
        </p:nvSpPr>
        <p:spPr>
          <a:xfrm>
            <a:off x="5261599" y="4271645"/>
            <a:ext cx="54000" cy="5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>
            <p:custDataLst>
              <p:tags r:id="rId12"/>
            </p:custDataLst>
          </p:nvPr>
        </p:nvSpPr>
        <p:spPr>
          <a:xfrm>
            <a:off x="5925185" y="4004310"/>
            <a:ext cx="54000" cy="5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>
            <p:custDataLst>
              <p:tags r:id="rId13"/>
            </p:custDataLst>
          </p:nvPr>
        </p:nvSpPr>
        <p:spPr>
          <a:xfrm>
            <a:off x="6576060" y="3377565"/>
            <a:ext cx="54000" cy="5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3386957" y="3381058"/>
            <a:ext cx="3199127" cy="1314450"/>
            <a:chOff x="3543816" y="4795374"/>
            <a:chExt cx="4517949" cy="2011312"/>
          </a:xfrm>
        </p:grpSpPr>
        <p:cxnSp>
          <p:nvCxnSpPr>
            <p:cNvPr id="49" name="直接连接符 48"/>
            <p:cNvCxnSpPr/>
            <p:nvPr>
              <p:custDataLst>
                <p:tags r:id="rId15"/>
              </p:custDataLst>
            </p:nvPr>
          </p:nvCxnSpPr>
          <p:spPr>
            <a:xfrm flipV="1">
              <a:off x="3543816" y="6720288"/>
              <a:ext cx="918347" cy="8639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>
              <a:endCxn id="21" idx="5"/>
            </p:cNvCxnSpPr>
            <p:nvPr>
              <p:custDataLst>
                <p:tags r:id="rId16"/>
              </p:custDataLst>
            </p:nvPr>
          </p:nvCxnSpPr>
          <p:spPr>
            <a:xfrm flipV="1">
              <a:off x="4320881" y="6508659"/>
              <a:ext cx="986584" cy="249056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>
              <a:endCxn id="44" idx="2"/>
            </p:cNvCxnSpPr>
            <p:nvPr>
              <p:custDataLst>
                <p:tags r:id="rId17"/>
              </p:custDataLst>
            </p:nvPr>
          </p:nvCxnSpPr>
          <p:spPr>
            <a:xfrm flipV="1">
              <a:off x="5323283" y="6182421"/>
              <a:ext cx="861518" cy="290861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>
              <p:custDataLst>
                <p:tags r:id="rId18"/>
              </p:custDataLst>
            </p:nvPr>
          </p:nvCxnSpPr>
          <p:spPr>
            <a:xfrm flipV="1">
              <a:off x="6234160" y="5804955"/>
              <a:ext cx="935584" cy="345282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>
              <p:custDataLst>
                <p:tags r:id="rId19"/>
              </p:custDataLst>
            </p:nvPr>
          </p:nvCxnSpPr>
          <p:spPr>
            <a:xfrm flipV="1">
              <a:off x="7156957" y="4795374"/>
              <a:ext cx="904808" cy="963206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矩形 22"/>
          <p:cNvSpPr/>
          <p:nvPr>
            <p:custDataLst>
              <p:tags r:id="rId14"/>
            </p:custDataLst>
          </p:nvPr>
        </p:nvSpPr>
        <p:spPr>
          <a:xfrm>
            <a:off x="406582" y="752672"/>
            <a:ext cx="56692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）根据上面的统计数据，完成下图。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4" grpId="0" bldLvl="0" animBg="1"/>
      <p:bldP spid="9" grpId="0" bldLvl="0" animBg="1"/>
      <p:bldP spid="20" grpId="0" bldLvl="0" animBg="1"/>
      <p:bldP spid="42" grpId="0" bldLvl="0" animBg="1"/>
      <p:bldP spid="21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98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52631" y="723992"/>
            <a:ext cx="405578" cy="521970"/>
            <a:chOff x="152631" y="723992"/>
            <a:chExt cx="405578" cy="521970"/>
          </a:xfrm>
        </p:grpSpPr>
        <p:sp>
          <p:nvSpPr>
            <p:cNvPr id="18" name="椭圆 17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90102" y="723992"/>
              <a:ext cx="362585" cy="5219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9790" y="1069340"/>
            <a:ext cx="5630545" cy="3890645"/>
          </a:xfrm>
          <a:prstGeom prst="rect">
            <a:avLst/>
          </a:prstGeom>
        </p:spPr>
      </p:pic>
      <p:sp>
        <p:nvSpPr>
          <p:cNvPr id="10" name="椭圆 9"/>
          <p:cNvSpPr/>
          <p:nvPr>
            <p:custDataLst>
              <p:tags r:id="rId2"/>
            </p:custDataLst>
          </p:nvPr>
        </p:nvSpPr>
        <p:spPr>
          <a:xfrm>
            <a:off x="4427538" y="4632960"/>
            <a:ext cx="54000" cy="5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>
            <a:off x="5076190" y="4577715"/>
            <a:ext cx="54000" cy="5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>
            <p:custDataLst>
              <p:tags r:id="rId4"/>
            </p:custDataLst>
          </p:nvPr>
        </p:nvSpPr>
        <p:spPr>
          <a:xfrm>
            <a:off x="5740400" y="4274820"/>
            <a:ext cx="54000" cy="5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>
            <p:custDataLst>
              <p:tags r:id="rId5"/>
            </p:custDataLst>
          </p:nvPr>
        </p:nvSpPr>
        <p:spPr>
          <a:xfrm>
            <a:off x="6392545" y="3997960"/>
            <a:ext cx="54000" cy="5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>
            <p:custDataLst>
              <p:tags r:id="rId6"/>
            </p:custDataLst>
          </p:nvPr>
        </p:nvSpPr>
        <p:spPr>
          <a:xfrm>
            <a:off x="7051675" y="3392170"/>
            <a:ext cx="54000" cy="5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7"/>
            </p:custDataLst>
          </p:nvPr>
        </p:nvSpPr>
        <p:spPr>
          <a:xfrm>
            <a:off x="7713980" y="1787525"/>
            <a:ext cx="54000" cy="5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>
            <p:custDataLst>
              <p:tags r:id="rId8"/>
            </p:custDataLst>
          </p:nvPr>
        </p:nvSpPr>
        <p:spPr>
          <a:xfrm>
            <a:off x="4427538" y="4664075"/>
            <a:ext cx="54000" cy="5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4443730" y="1827236"/>
            <a:ext cx="3298772" cy="2821392"/>
            <a:chOff x="3196291" y="1700924"/>
            <a:chExt cx="4690244" cy="4156176"/>
          </a:xfrm>
        </p:grpSpPr>
        <p:cxnSp>
          <p:nvCxnSpPr>
            <p:cNvPr id="28" name="直接连接符 27"/>
            <p:cNvCxnSpPr/>
            <p:nvPr>
              <p:custDataLst>
                <p:tags r:id="rId20"/>
              </p:custDataLst>
            </p:nvPr>
          </p:nvCxnSpPr>
          <p:spPr>
            <a:xfrm flipV="1">
              <a:off x="3196291" y="5777590"/>
              <a:ext cx="938064" cy="795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>
              <p:custDataLst>
                <p:tags r:id="rId21"/>
              </p:custDataLst>
            </p:nvPr>
          </p:nvCxnSpPr>
          <p:spPr>
            <a:xfrm flipV="1">
              <a:off x="4143528" y="5362573"/>
              <a:ext cx="900144" cy="446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>
              <p:custDataLst>
                <p:tags r:id="rId22"/>
              </p:custDataLst>
            </p:nvPr>
          </p:nvCxnSpPr>
          <p:spPr>
            <a:xfrm flipV="1">
              <a:off x="5095043" y="4939314"/>
              <a:ext cx="897435" cy="4069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>
              <p:custDataLst>
                <p:tags r:id="rId23"/>
              </p:custDataLst>
            </p:nvPr>
          </p:nvCxnSpPr>
          <p:spPr>
            <a:xfrm flipV="1">
              <a:off x="6014327" y="4038455"/>
              <a:ext cx="947995" cy="8783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>
              <p:custDataLst>
                <p:tags r:id="rId24"/>
              </p:custDataLst>
            </p:nvPr>
          </p:nvCxnSpPr>
          <p:spPr>
            <a:xfrm flipV="1">
              <a:off x="6955694" y="1700924"/>
              <a:ext cx="930841" cy="23441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椭圆 41"/>
          <p:cNvSpPr/>
          <p:nvPr>
            <p:custDataLst>
              <p:tags r:id="rId9"/>
            </p:custDataLst>
          </p:nvPr>
        </p:nvSpPr>
        <p:spPr>
          <a:xfrm>
            <a:off x="5076190" y="4624705"/>
            <a:ext cx="54000" cy="5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10"/>
            </p:custDataLst>
          </p:nvPr>
        </p:nvSpPr>
        <p:spPr>
          <a:xfrm>
            <a:off x="5737860" y="4459605"/>
            <a:ext cx="54000" cy="5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>
            <p:custDataLst>
              <p:tags r:id="rId11"/>
            </p:custDataLst>
          </p:nvPr>
        </p:nvSpPr>
        <p:spPr>
          <a:xfrm>
            <a:off x="6393815" y="4265295"/>
            <a:ext cx="54000" cy="5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>
            <p:custDataLst>
              <p:tags r:id="rId12"/>
            </p:custDataLst>
          </p:nvPr>
        </p:nvSpPr>
        <p:spPr>
          <a:xfrm>
            <a:off x="7056120" y="4010660"/>
            <a:ext cx="54000" cy="5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>
            <p:custDataLst>
              <p:tags r:id="rId13"/>
            </p:custDataLst>
          </p:nvPr>
        </p:nvSpPr>
        <p:spPr>
          <a:xfrm>
            <a:off x="7706995" y="3371215"/>
            <a:ext cx="54000" cy="5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4478020" y="3386839"/>
            <a:ext cx="3269491" cy="1319781"/>
            <a:chOff x="3543816" y="4845938"/>
            <a:chExt cx="4527387" cy="1960748"/>
          </a:xfrm>
        </p:grpSpPr>
        <p:cxnSp>
          <p:nvCxnSpPr>
            <p:cNvPr id="49" name="直接连接符 48"/>
            <p:cNvCxnSpPr/>
            <p:nvPr>
              <p:custDataLst>
                <p:tags r:id="rId15"/>
              </p:custDataLst>
            </p:nvPr>
          </p:nvCxnSpPr>
          <p:spPr>
            <a:xfrm flipV="1">
              <a:off x="3543816" y="6720288"/>
              <a:ext cx="918347" cy="8639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>
              <a:endCxn id="21" idx="5"/>
            </p:cNvCxnSpPr>
            <p:nvPr>
              <p:custDataLst>
                <p:tags r:id="rId16"/>
              </p:custDataLst>
            </p:nvPr>
          </p:nvCxnSpPr>
          <p:spPr>
            <a:xfrm flipV="1">
              <a:off x="4379789" y="6508659"/>
              <a:ext cx="986584" cy="249056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>
              <p:custDataLst>
                <p:tags r:id="rId17"/>
              </p:custDataLst>
            </p:nvPr>
          </p:nvCxnSpPr>
          <p:spPr>
            <a:xfrm flipV="1">
              <a:off x="5323283" y="6221394"/>
              <a:ext cx="917119" cy="251887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>
              <a:endCxn id="45" idx="3"/>
            </p:cNvCxnSpPr>
            <p:nvPr>
              <p:custDataLst>
                <p:tags r:id="rId18"/>
              </p:custDataLst>
            </p:nvPr>
          </p:nvCxnSpPr>
          <p:spPr>
            <a:xfrm flipV="1">
              <a:off x="6203063" y="5841443"/>
              <a:ext cx="935584" cy="345283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>
              <p:custDataLst>
                <p:tags r:id="rId19"/>
              </p:custDataLst>
            </p:nvPr>
          </p:nvCxnSpPr>
          <p:spPr>
            <a:xfrm flipV="1">
              <a:off x="7166395" y="4845938"/>
              <a:ext cx="904808" cy="963206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矩形 22"/>
          <p:cNvSpPr/>
          <p:nvPr>
            <p:custDataLst>
              <p:tags r:id="rId14"/>
            </p:custDataLst>
          </p:nvPr>
        </p:nvSpPr>
        <p:spPr>
          <a:xfrm>
            <a:off x="406582" y="752672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从图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中，你能获得哪些信息？ </a:t>
            </a:r>
          </a:p>
        </p:txBody>
      </p:sp>
      <p:sp>
        <p:nvSpPr>
          <p:cNvPr id="2" name="矩形 1"/>
          <p:cNvSpPr/>
          <p:nvPr/>
        </p:nvSpPr>
        <p:spPr>
          <a:xfrm>
            <a:off x="558165" y="1558925"/>
            <a:ext cx="31007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1985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至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2010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年平均每天创造的国内生产总值一直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高于最终消费。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2010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年两者相差最多。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矩形 4"/>
          <p:cNvSpPr/>
          <p:nvPr/>
        </p:nvSpPr>
        <p:spPr>
          <a:xfrm>
            <a:off x="558209" y="2949575"/>
            <a:ext cx="310070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生产总值和最终消费都呈现逐年上升趋势。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612775" y="657860"/>
            <a:ext cx="7955915" cy="95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sz="240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一家研究机构对世界部分国家的淡水资源和人口情况进行了调查，得到了这样一组信息。</a:t>
            </a:r>
            <a:endParaRPr lang="zh-CN" sz="2400" dirty="0" smtClean="0">
              <a:solidFill>
                <a:schemeClr val="tx1"/>
              </a:solidFill>
              <a:latin typeface="宋体" panose="02010600030101010101" pitchFamily="2" charset="-122"/>
              <a:cs typeface="Cambria Math" panose="020405030504060302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98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52631" y="723992"/>
            <a:ext cx="405578" cy="521970"/>
            <a:chOff x="152631" y="723992"/>
            <a:chExt cx="405578" cy="521970"/>
          </a:xfrm>
        </p:grpSpPr>
        <p:sp>
          <p:nvSpPr>
            <p:cNvPr id="18" name="椭圆 17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90102" y="723992"/>
              <a:ext cx="362585" cy="5219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52450" y="2670810"/>
            <a:ext cx="80156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sz="2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）中国的淡水资源与排名第一的国家相差多少？大约是</a:t>
            </a:r>
          </a:p>
          <a:p>
            <a:r>
              <a:rPr lang="zh-CN" sz="2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sz="2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它的几分之几？</a:t>
            </a:r>
            <a:endParaRPr lang="zh-CN" altLang="en-US" sz="24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CFFFF">
                  <a:alpha val="100000"/>
                </a:srgbClr>
              </a:clrFrom>
              <a:clrTo>
                <a:srgbClr val="FC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4595" y="1514475"/>
            <a:ext cx="6448425" cy="10572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3362325" y="3205480"/>
                <a:ext cx="5205730" cy="154170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82000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－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28300=53700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（亿米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³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）</a:t>
                </a:r>
              </a:p>
              <a:p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28300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÷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82000=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Cambria Math" panose="02040503050406030204" pitchFamily="18" charset="0"/>
                            <a:sym typeface="+mn-ea"/>
                          </a:rPr>
                          <m:t>283</m:t>
                        </m:r>
                      </m:num>
                      <m:den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Cambria Math" panose="02040503050406030204" pitchFamily="18" charset="0"/>
                            <a:sym typeface="+mn-ea"/>
                          </a:rPr>
                          <m:t>820</m:t>
                        </m:r>
                      </m:den>
                    </m:f>
                  </m:oMath>
                </a14:m>
                <a:endParaRPr lang="zh-CN" alt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endParaRPr>
              </a:p>
              <a:p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答：相差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53700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亿米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³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，</a:t>
                </a:r>
                <a:r>
                  <a:rPr 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大约是它的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Cambria Math" panose="02040503050406030204" pitchFamily="18" charset="0"/>
                            <a:sym typeface="+mn-ea"/>
                          </a:rPr>
                          <m:t>283</m:t>
                        </m:r>
                      </m:num>
                      <m:den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Cambria Math" panose="02040503050406030204" pitchFamily="18" charset="0"/>
                            <a:sym typeface="+mn-ea"/>
                          </a:rPr>
                          <m:t>820</m:t>
                        </m:r>
                      </m:den>
                    </m:f>
                  </m:oMath>
                </a14:m>
                <a:r>
                  <a:rPr lang="zh-CN" altLang="en-US" sz="24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  <a:sym typeface="+mn-ea"/>
                  </a:rPr>
                  <a:t>。</a:t>
                </a: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325" y="3205480"/>
                <a:ext cx="5205730" cy="1541704"/>
              </a:xfrm>
              <a:prstGeom prst="rect">
                <a:avLst/>
              </a:prstGeom>
              <a:blipFill rotWithShape="1">
                <a:blip r:embed="rId5"/>
                <a:stretch>
                  <a:fillRect l="-1874" t="-4348" r="-7611" b="-7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98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52631" y="723992"/>
            <a:ext cx="405578" cy="521970"/>
            <a:chOff x="152631" y="723992"/>
            <a:chExt cx="405578" cy="521970"/>
          </a:xfrm>
        </p:grpSpPr>
        <p:sp>
          <p:nvSpPr>
            <p:cNvPr id="18" name="椭圆 17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90102" y="723992"/>
              <a:ext cx="362585" cy="5219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99745" y="792480"/>
            <a:ext cx="80156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sz="2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）用计算器算出每个国家的人均淡水资源量。中国人均淡水资源量在这几个国家中排第几位？与排名第一的国家相差多少？大约是它的几分之几？</a:t>
            </a:r>
            <a:endParaRPr lang="en-US" altLang="zh-CN" sz="24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731520" y="1983105"/>
            <a:ext cx="40506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82000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÷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1.82≈45055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m³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45000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÷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1.43≈31469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m³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endParaRPr lang="en-US" altLang="zh-CN" sz="2400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29000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÷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0.33≈87879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m³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400" dirty="0" smtClean="0">
              <a:solidFill>
                <a:srgbClr val="FF0000"/>
              </a:solidFill>
              <a:latin typeface="Cambria Math" panose="02040503050406030204" pitchFamily="18" charset="0"/>
              <a:ea typeface="楷体" panose="02010609060101010101" pitchFamily="49" charset="-122"/>
              <a:cs typeface="Cambria Math" panose="020405030504060302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18075" y="1983105"/>
            <a:ext cx="428879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28300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÷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13≈2177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m³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endParaRPr lang="en-US" altLang="zh-CN" sz="2400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  <a:sym typeface="+mn-ea"/>
              </a:rPr>
              <a:t>24800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÷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2.98≈8322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m³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endParaRPr lang="en-US" altLang="zh-CN" sz="2400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19100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÷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10.95≈1744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m³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endParaRPr lang="en-US" altLang="zh-CN" sz="2400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1840" y="3105785"/>
            <a:ext cx="34632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87879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2177=85702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m³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endParaRPr lang="en-US" altLang="zh-CN" sz="2400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736465" y="3026410"/>
                <a:ext cx="3963035" cy="6191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2177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÷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87879≈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  <a:sym typeface="+mn-ea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Cambria Math" panose="02040503050406030204" pitchFamily="18" charset="0"/>
                            <a:sym typeface="+mn-ea"/>
                          </a:rPr>
                          <m:t>4</m:t>
                        </m:r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  <a:sym typeface="+mn-ea"/>
                          </a:rPr>
                          <m:t>0</m:t>
                        </m:r>
                      </m:den>
                    </m:f>
                  </m:oMath>
                </a14:m>
                <a:endParaRPr lang="en-US" altLang="zh-CN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65" y="3026410"/>
                <a:ext cx="3963035" cy="619125"/>
              </a:xfrm>
              <a:prstGeom prst="rect">
                <a:avLst/>
              </a:prstGeom>
              <a:blipFill rotWithShape="1">
                <a:blip r:embed="rId5"/>
                <a:stretch>
                  <a:fillRect l="-2462" b="-7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731520" y="3566160"/>
                <a:ext cx="8140065" cy="98552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答：</a:t>
                </a:r>
                <a:r>
                  <a:rPr 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中国排</a:t>
                </a:r>
                <a:r>
                  <a:rPr 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第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五位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，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与排名第一的国家大约相差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85702m³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，</a:t>
                </a:r>
                <a:r>
                  <a:rPr 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大约是它的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  <a:sym typeface="+mn-ea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Cambria Math" panose="02040503050406030204" pitchFamily="18" charset="0"/>
                            <a:sym typeface="+mn-ea"/>
                          </a:rPr>
                          <m:t>4</m:t>
                        </m:r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  <a:sym typeface="+mn-ea"/>
                          </a:rPr>
                          <m:t>0</m:t>
                        </m:r>
                      </m:den>
                    </m:f>
                  </m:oMath>
                </a14:m>
                <a:r>
                  <a:rPr lang="zh-CN" altLang="en-US" sz="24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  <a:sym typeface="+mn-ea"/>
                  </a:rPr>
                  <a:t>。</a:t>
                </a: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3566160"/>
                <a:ext cx="8140065" cy="985526"/>
              </a:xfrm>
              <a:prstGeom prst="rect">
                <a:avLst/>
              </a:prstGeom>
              <a:blipFill rotWithShape="1">
                <a:blip r:embed="rId6"/>
                <a:stretch>
                  <a:fillRect l="-1124" t="-6790" b="-2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066" y="251180"/>
            <a:ext cx="4638398" cy="66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填空。</a:t>
            </a:r>
          </a:p>
        </p:txBody>
      </p:sp>
      <p:sp>
        <p:nvSpPr>
          <p:cNvPr id="54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4230" y="779145"/>
            <a:ext cx="8268970" cy="95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）求一组数据的平均数时，应先将所有的数据逐个相加，求出这组数据的（     ），再（    ）数据的个数即可。</a:t>
            </a:r>
          </a:p>
        </p:txBody>
      </p:sp>
      <p:sp>
        <p:nvSpPr>
          <p:cNvPr id="55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230" y="1699260"/>
            <a:ext cx="7864226" cy="95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）用统计图表示数量之间的关系比较直观形象，我们常用的统计图有（     ）统计图和（    ）统计图。</a:t>
            </a:r>
          </a:p>
        </p:txBody>
      </p:sp>
      <p:sp>
        <p:nvSpPr>
          <p:cNvPr id="56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230" y="2677160"/>
            <a:ext cx="7864226" cy="95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）用统计图表示有关数量之间的关系，比统计表更加（     ）具体。</a:t>
            </a:r>
          </a:p>
        </p:txBody>
      </p:sp>
      <p:sp>
        <p:nvSpPr>
          <p:cNvPr id="57" name="Text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86142" y="1221410"/>
            <a:ext cx="771607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总和</a:t>
            </a:r>
          </a:p>
        </p:txBody>
      </p:sp>
      <p:sp>
        <p:nvSpPr>
          <p:cNvPr id="58" name="Text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95433" y="1203641"/>
            <a:ext cx="771607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除以</a:t>
            </a:r>
          </a:p>
        </p:txBody>
      </p:sp>
      <p:sp>
        <p:nvSpPr>
          <p:cNvPr id="59" name="Text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12652" y="2130682"/>
            <a:ext cx="771607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折线</a:t>
            </a:r>
          </a:p>
        </p:txBody>
      </p:sp>
      <p:sp>
        <p:nvSpPr>
          <p:cNvPr id="60" name="Text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71176" y="3107857"/>
            <a:ext cx="1253659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直观</a:t>
            </a:r>
          </a:p>
        </p:txBody>
      </p:sp>
      <p:sp>
        <p:nvSpPr>
          <p:cNvPr id="6" name="Text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24482" y="2130682"/>
            <a:ext cx="771607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条形</a:t>
            </a:r>
          </a:p>
        </p:txBody>
      </p:sp>
      <p:sp>
        <p:nvSpPr>
          <p:cNvPr id="10" name="Text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4230" y="3693892"/>
            <a:ext cx="7804868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）一组数据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99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，这组数据的平均数是（   ）。</a:t>
            </a:r>
          </a:p>
        </p:txBody>
      </p:sp>
      <p:sp>
        <p:nvSpPr>
          <p:cNvPr id="11" name="Text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65511" y="4128585"/>
            <a:ext cx="771607" cy="45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33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19633" y="1047219"/>
            <a:ext cx="8228168" cy="2768626"/>
            <a:chOff x="916430" y="1392687"/>
            <a:chExt cx="7454486" cy="2768626"/>
          </a:xfrm>
        </p:grpSpPr>
        <p:sp>
          <p:nvSpPr>
            <p:cNvPr id="20" name="TextBox 1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916431" y="1392687"/>
              <a:ext cx="7454485" cy="1398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）五（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）班的丽丽同学为了参加学校的跳绳比赛，在课下经常练习，下面是她一分内的跳绳成绩：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120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142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151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137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135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160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139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145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。这组数据的平均数是（   ）。</a:t>
              </a:r>
            </a:p>
          </p:txBody>
        </p:sp>
        <p:sp>
          <p:nvSpPr>
            <p:cNvPr id="21" name="TextBox 1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880031" y="2831597"/>
              <a:ext cx="4834178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A.137         B.138.9        C.141.125</a:t>
              </a:r>
            </a:p>
          </p:txBody>
        </p:sp>
        <p:sp>
          <p:nvSpPr>
            <p:cNvPr id="23" name="TextBox 1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916430" y="3264529"/>
              <a:ext cx="7454485" cy="896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）为了反映某地两年里某段时间内降水量的变化情况，应该绘制（   ）。</a:t>
              </a:r>
            </a:p>
          </p:txBody>
        </p:sp>
      </p:grpSp>
      <p:sp>
        <p:nvSpPr>
          <p:cNvPr id="29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13986" y="1947834"/>
            <a:ext cx="688378" cy="47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25943" y="3372409"/>
            <a:ext cx="688379" cy="47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4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2153" y="3889706"/>
            <a:ext cx="8228167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A.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复式条形统计图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B.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单式条形统计图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C.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复式折线统计图</a:t>
            </a:r>
          </a:p>
        </p:txBody>
      </p:sp>
      <p:sp>
        <p:nvSpPr>
          <p:cNvPr id="19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4327" y="328467"/>
            <a:ext cx="4638398" cy="65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选择。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65405" y="612470"/>
            <a:ext cx="8183880" cy="2606087"/>
            <a:chOff x="916431" y="1476507"/>
            <a:chExt cx="7974856" cy="2071881"/>
          </a:xfrm>
        </p:grpSpPr>
        <p:sp>
          <p:nvSpPr>
            <p:cNvPr id="20" name="TextBox 1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916431" y="1476507"/>
              <a:ext cx="7974856" cy="406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）要直观地表示家庭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7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月各项支出情况，一般用（   ）。</a:t>
              </a:r>
            </a:p>
          </p:txBody>
        </p:sp>
        <p:sp>
          <p:nvSpPr>
            <p:cNvPr id="21" name="TextBox 1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637311" y="2064135"/>
              <a:ext cx="6549802" cy="406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A.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条形统计图  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 B.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折线统计图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     C.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统计表</a:t>
              </a:r>
            </a:p>
          </p:txBody>
        </p:sp>
        <p:sp>
          <p:nvSpPr>
            <p:cNvPr id="23" name="TextBox 1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16431" y="2651604"/>
              <a:ext cx="7454485" cy="896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）为了加速资金的周转和减少商品库存，服装店老板在进货时要关注各种型号上衣销量的（   ）。</a:t>
              </a:r>
            </a:p>
          </p:txBody>
        </p:sp>
      </p:grpSp>
      <p:sp>
        <p:nvSpPr>
          <p:cNvPr id="17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67729" y="2493629"/>
            <a:ext cx="680237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041452" y="565709"/>
            <a:ext cx="680237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85620" y="3241040"/>
            <a:ext cx="576199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A.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平均数     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B.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总数    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C.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5929" y="650252"/>
            <a:ext cx="8323618" cy="124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光明小学五（</a:t>
            </a: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）班跳绳兴趣小组每个成员</a:t>
            </a: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分内跳绳成绩如下：</a:t>
            </a:r>
          </a:p>
        </p:txBody>
      </p:sp>
      <p:sp>
        <p:nvSpPr>
          <p:cNvPr id="89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48892" y="1826064"/>
            <a:ext cx="6270157" cy="110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212    135   128   92   128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116    128   125   92   100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4663" y="2998967"/>
            <a:ext cx="4832805" cy="51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）求这组数据的平均数。</a:t>
            </a:r>
          </a:p>
        </p:txBody>
      </p:sp>
      <p:sp>
        <p:nvSpPr>
          <p:cNvPr id="14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0461" y="3687250"/>
            <a:ext cx="8289086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212+135+128+92+128+116+128+125+92+100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÷10=125.6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5929" y="650252"/>
            <a:ext cx="8323618" cy="124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光明小学五（</a:t>
            </a: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）班跳绳兴趣小组每个成员</a:t>
            </a: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分内跳绳成绩如下：</a:t>
            </a:r>
          </a:p>
        </p:txBody>
      </p:sp>
      <p:sp>
        <p:nvSpPr>
          <p:cNvPr id="89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48892" y="1826064"/>
            <a:ext cx="6270157" cy="110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212    135   128   92   128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116    128   125   92   100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3695" y="3134995"/>
            <a:ext cx="8390255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每个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同学平均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分所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跳的个数大约是多少？</a:t>
            </a:r>
          </a:p>
        </p:txBody>
      </p:sp>
      <p:sp>
        <p:nvSpPr>
          <p:cNvPr id="3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9682" y="3786261"/>
            <a:ext cx="3910348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125.6×3=376.8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377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女老师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8505" y="1243330"/>
            <a:ext cx="1507490" cy="3580765"/>
          </a:xfrm>
          <a:prstGeom prst="rect">
            <a:avLst/>
          </a:prstGeom>
        </p:spPr>
      </p:pic>
      <p:sp>
        <p:nvSpPr>
          <p:cNvPr id="80" name="矩形 79"/>
          <p:cNvSpPr/>
          <p:nvPr>
            <p:custDataLst>
              <p:tags r:id="rId2"/>
            </p:custDataLst>
          </p:nvPr>
        </p:nvSpPr>
        <p:spPr>
          <a:xfrm>
            <a:off x="593725" y="889635"/>
            <a:ext cx="734187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我们学过什么统计图？它们有什么特点呢？</a:t>
            </a:r>
          </a:p>
        </p:txBody>
      </p:sp>
      <p:sp>
        <p:nvSpPr>
          <p:cNvPr id="12" name="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3671" y="1541022"/>
            <a:ext cx="6551424" cy="132802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 条形统计图：是用一个单位长度表示一定的数量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根据数量的多少画成长短不同的直条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然后把这些直条按一定的顺序排列起来。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4220" y="3042920"/>
            <a:ext cx="6484620" cy="173814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折线统计图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是用一个单位长度表示一定的数量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根据数量的多少描出各点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然后把各点用线段顺次连接起来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以折线的上升或下降来表示统计数量的增减变化。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12" grpId="0" bldLvl="0" animBg="1"/>
      <p:bldP spid="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9058" y="398688"/>
            <a:ext cx="5845880" cy="66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某品牌洗衣机生产情况如下表。</a:t>
            </a:r>
          </a:p>
        </p:txBody>
      </p:sp>
      <p:sp>
        <p:nvSpPr>
          <p:cNvPr id="67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7725" y="929745"/>
            <a:ext cx="7731875" cy="5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）请根据表中的数据完成下面的条形统计图。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1080325" y="1636895"/>
            <a:ext cx="3267373" cy="28600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5198852" y="1809195"/>
            <a:ext cx="2786926" cy="269658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713340" y="2117908"/>
            <a:ext cx="1706614" cy="2120895"/>
            <a:chOff x="5713340" y="2015038"/>
            <a:chExt cx="1706614" cy="2120895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 rot="5400000">
              <a:off x="5924586" y="3713293"/>
              <a:ext cx="145794" cy="568283"/>
            </a:xfrm>
            <a:prstGeom prst="rect">
              <a:avLst/>
            </a:prstGeom>
            <a:solidFill>
              <a:srgbClr val="FBCCE7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>
              <p:custDataLst>
                <p:tags r:id="rId6"/>
              </p:custDataLst>
            </p:nvPr>
          </p:nvSpPr>
          <p:spPr>
            <a:xfrm rot="5400000">
              <a:off x="5779409" y="3712677"/>
              <a:ext cx="145794" cy="277928"/>
            </a:xfrm>
            <a:prstGeom prst="rect">
              <a:avLst/>
            </a:prstGeom>
            <a:solidFill>
              <a:srgbClr val="CCEEFB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 76"/>
            <p:cNvSpPr/>
            <p:nvPr>
              <p:custDataLst>
                <p:tags r:id="rId7"/>
              </p:custDataLst>
            </p:nvPr>
          </p:nvSpPr>
          <p:spPr>
            <a:xfrm rot="5400000">
              <a:off x="5903839" y="3317751"/>
              <a:ext cx="145794" cy="526788"/>
            </a:xfrm>
            <a:prstGeom prst="rect">
              <a:avLst/>
            </a:prstGeom>
            <a:solidFill>
              <a:srgbClr val="FBCCE7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/>
            <p:cNvSpPr/>
            <p:nvPr>
              <p:custDataLst>
                <p:tags r:id="rId8"/>
              </p:custDataLst>
            </p:nvPr>
          </p:nvSpPr>
          <p:spPr>
            <a:xfrm rot="5400000">
              <a:off x="5924586" y="3151209"/>
              <a:ext cx="145794" cy="568283"/>
            </a:xfrm>
            <a:prstGeom prst="rect">
              <a:avLst/>
            </a:prstGeom>
            <a:solidFill>
              <a:srgbClr val="CCEEFB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 78"/>
            <p:cNvSpPr/>
            <p:nvPr>
              <p:custDataLst>
                <p:tags r:id="rId9"/>
              </p:custDataLst>
            </p:nvPr>
          </p:nvSpPr>
          <p:spPr>
            <a:xfrm rot="5400000">
              <a:off x="5884936" y="2904695"/>
              <a:ext cx="145794" cy="488985"/>
            </a:xfrm>
            <a:prstGeom prst="rect">
              <a:avLst/>
            </a:prstGeom>
            <a:solidFill>
              <a:srgbClr val="FBCCE7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矩形 79"/>
            <p:cNvSpPr/>
            <p:nvPr>
              <p:custDataLst>
                <p:tags r:id="rId10"/>
              </p:custDataLst>
            </p:nvPr>
          </p:nvSpPr>
          <p:spPr>
            <a:xfrm rot="5400000">
              <a:off x="6077835" y="2566002"/>
              <a:ext cx="145794" cy="874784"/>
            </a:xfrm>
            <a:prstGeom prst="rect">
              <a:avLst/>
            </a:prstGeom>
            <a:solidFill>
              <a:srgbClr val="CCEEFB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矩形 80"/>
            <p:cNvSpPr/>
            <p:nvPr>
              <p:custDataLst>
                <p:tags r:id="rId11"/>
              </p:custDataLst>
            </p:nvPr>
          </p:nvSpPr>
          <p:spPr>
            <a:xfrm rot="5400000">
              <a:off x="5846609" y="2508354"/>
              <a:ext cx="145794" cy="412330"/>
            </a:xfrm>
            <a:prstGeom prst="rect">
              <a:avLst/>
            </a:prstGeom>
            <a:solidFill>
              <a:srgbClr val="FBCCE7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81"/>
            <p:cNvSpPr/>
            <p:nvPr>
              <p:custDataLst>
                <p:tags r:id="rId12"/>
              </p:custDataLst>
            </p:nvPr>
          </p:nvSpPr>
          <p:spPr>
            <a:xfrm rot="5400000">
              <a:off x="6222298" y="1986870"/>
              <a:ext cx="145794" cy="1163709"/>
            </a:xfrm>
            <a:prstGeom prst="rect">
              <a:avLst/>
            </a:prstGeom>
            <a:solidFill>
              <a:srgbClr val="CCEEFB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矩形 82"/>
            <p:cNvSpPr/>
            <p:nvPr>
              <p:custDataLst>
                <p:tags r:id="rId13"/>
              </p:custDataLst>
            </p:nvPr>
          </p:nvSpPr>
          <p:spPr>
            <a:xfrm rot="5400000">
              <a:off x="5779408" y="2158177"/>
              <a:ext cx="145794" cy="277929"/>
            </a:xfrm>
            <a:prstGeom prst="rect">
              <a:avLst/>
            </a:prstGeom>
            <a:solidFill>
              <a:srgbClr val="FBCCE7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矩形 83"/>
            <p:cNvSpPr/>
            <p:nvPr>
              <p:custDataLst>
                <p:tags r:id="rId14"/>
              </p:custDataLst>
            </p:nvPr>
          </p:nvSpPr>
          <p:spPr>
            <a:xfrm rot="5400000">
              <a:off x="6365967" y="1425824"/>
              <a:ext cx="145794" cy="1451048"/>
            </a:xfrm>
            <a:prstGeom prst="rect">
              <a:avLst/>
            </a:prstGeom>
            <a:solidFill>
              <a:srgbClr val="CCEEFB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>
              <p:custDataLst>
                <p:tags r:id="rId15"/>
              </p:custDataLst>
            </p:nvPr>
          </p:nvSpPr>
          <p:spPr>
            <a:xfrm>
              <a:off x="6249570" y="3858934"/>
              <a:ext cx="3385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20</a:t>
              </a:r>
              <a:endParaRPr lang="zh-CN" altLang="en-US" sz="1200" dirty="0"/>
            </a:p>
          </p:txBody>
        </p:sp>
        <p:sp>
          <p:nvSpPr>
            <p:cNvPr id="85" name="矩形 84"/>
            <p:cNvSpPr/>
            <p:nvPr>
              <p:custDataLst>
                <p:tags r:id="rId16"/>
              </p:custDataLst>
            </p:nvPr>
          </p:nvSpPr>
          <p:spPr>
            <a:xfrm>
              <a:off x="5991270" y="3697779"/>
              <a:ext cx="3385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endParaRPr lang="zh-CN" altLang="en-US" sz="1200" dirty="0"/>
            </a:p>
          </p:txBody>
        </p:sp>
        <p:sp>
          <p:nvSpPr>
            <p:cNvPr id="86" name="矩形 85"/>
            <p:cNvSpPr/>
            <p:nvPr>
              <p:custDataLst>
                <p:tags r:id="rId17"/>
              </p:custDataLst>
            </p:nvPr>
          </p:nvSpPr>
          <p:spPr>
            <a:xfrm>
              <a:off x="6251669" y="3460502"/>
              <a:ext cx="3385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18</a:t>
              </a:r>
              <a:endParaRPr lang="zh-CN" altLang="en-US" sz="1200" dirty="0"/>
            </a:p>
          </p:txBody>
        </p:sp>
        <p:sp>
          <p:nvSpPr>
            <p:cNvPr id="88" name="矩形 87"/>
            <p:cNvSpPr/>
            <p:nvPr>
              <p:custDataLst>
                <p:tags r:id="rId18"/>
              </p:custDataLst>
            </p:nvPr>
          </p:nvSpPr>
          <p:spPr>
            <a:xfrm>
              <a:off x="6259758" y="3292299"/>
              <a:ext cx="3385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20</a:t>
              </a:r>
              <a:endParaRPr lang="zh-CN" altLang="en-US" sz="1200" dirty="0"/>
            </a:p>
          </p:txBody>
        </p:sp>
        <p:sp>
          <p:nvSpPr>
            <p:cNvPr id="89" name="矩形 88"/>
            <p:cNvSpPr/>
            <p:nvPr>
              <p:custDataLst>
                <p:tags r:id="rId19"/>
              </p:custDataLst>
            </p:nvPr>
          </p:nvSpPr>
          <p:spPr>
            <a:xfrm>
              <a:off x="6151153" y="3027385"/>
              <a:ext cx="3385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17</a:t>
              </a:r>
              <a:endParaRPr lang="zh-CN" altLang="en-US" sz="1200" dirty="0"/>
            </a:p>
          </p:txBody>
        </p:sp>
        <p:sp>
          <p:nvSpPr>
            <p:cNvPr id="90" name="矩形 89"/>
            <p:cNvSpPr/>
            <p:nvPr>
              <p:custDataLst>
                <p:tags r:id="rId20"/>
              </p:custDataLst>
            </p:nvPr>
          </p:nvSpPr>
          <p:spPr>
            <a:xfrm>
              <a:off x="6532336" y="2874922"/>
              <a:ext cx="3385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30</a:t>
              </a:r>
              <a:endParaRPr lang="zh-CN" altLang="en-US" sz="1200" dirty="0"/>
            </a:p>
          </p:txBody>
        </p:sp>
        <p:sp>
          <p:nvSpPr>
            <p:cNvPr id="91" name="矩形 90"/>
            <p:cNvSpPr/>
            <p:nvPr>
              <p:custDataLst>
                <p:tags r:id="rId21"/>
              </p:custDataLst>
            </p:nvPr>
          </p:nvSpPr>
          <p:spPr>
            <a:xfrm>
              <a:off x="6080293" y="2593683"/>
              <a:ext cx="3385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15</a:t>
              </a:r>
              <a:endParaRPr lang="zh-CN" altLang="en-US" sz="1200" dirty="0"/>
            </a:p>
          </p:txBody>
        </p:sp>
        <p:sp>
          <p:nvSpPr>
            <p:cNvPr id="92" name="矩形 91"/>
            <p:cNvSpPr/>
            <p:nvPr>
              <p:custDataLst>
                <p:tags r:id="rId22"/>
              </p:custDataLst>
            </p:nvPr>
          </p:nvSpPr>
          <p:spPr>
            <a:xfrm>
              <a:off x="6862801" y="2433250"/>
              <a:ext cx="3385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40</a:t>
              </a:r>
              <a:endParaRPr lang="zh-CN" altLang="en-US" sz="1200" dirty="0"/>
            </a:p>
          </p:txBody>
        </p:sp>
        <p:sp>
          <p:nvSpPr>
            <p:cNvPr id="95" name="矩形 94"/>
            <p:cNvSpPr/>
            <p:nvPr>
              <p:custDataLst>
                <p:tags r:id="rId23"/>
              </p:custDataLst>
            </p:nvPr>
          </p:nvSpPr>
          <p:spPr>
            <a:xfrm>
              <a:off x="5935628" y="2166710"/>
              <a:ext cx="3385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endParaRPr lang="zh-CN" altLang="en-US" sz="1200" dirty="0"/>
            </a:p>
          </p:txBody>
        </p:sp>
        <p:sp>
          <p:nvSpPr>
            <p:cNvPr id="96" name="矩形 95"/>
            <p:cNvSpPr/>
            <p:nvPr>
              <p:custDataLst>
                <p:tags r:id="rId24"/>
              </p:custDataLst>
            </p:nvPr>
          </p:nvSpPr>
          <p:spPr>
            <a:xfrm>
              <a:off x="7081400" y="2015038"/>
              <a:ext cx="3385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50</a:t>
              </a:r>
              <a:endParaRPr lang="zh-CN" alt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4350" y="575986"/>
            <a:ext cx="7736624" cy="5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2011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年单缸、双缸洗衣机共生产多少万台？</a:t>
            </a:r>
          </a:p>
        </p:txBody>
      </p:sp>
      <p:sp>
        <p:nvSpPr>
          <p:cNvPr id="88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0612" y="2093118"/>
            <a:ext cx="7719371" cy="110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）从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2007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年到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2011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年，哪一年生产单缸洗衣机最多？哪一年生产双缸洗衣机最多？</a:t>
            </a:r>
          </a:p>
        </p:txBody>
      </p:sp>
      <p:sp>
        <p:nvSpPr>
          <p:cNvPr id="89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12303" y="1279889"/>
            <a:ext cx="3118821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10+50=60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（万台）</a:t>
            </a:r>
          </a:p>
        </p:txBody>
      </p:sp>
      <p:sp>
        <p:nvSpPr>
          <p:cNvPr id="90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5504" y="3242800"/>
            <a:ext cx="7235469" cy="110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2007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年生产单缸洗衣机最多，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2011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年生产双缸洗衣机最多。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5724" y="633350"/>
            <a:ext cx="8133438" cy="5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）这几年共生产单缸、双缸洗衣机共多少万台？</a:t>
            </a:r>
          </a:p>
        </p:txBody>
      </p:sp>
      <p:sp>
        <p:nvSpPr>
          <p:cNvPr id="88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7113" y="2178385"/>
            <a:ext cx="8038532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）从图中可以看出单缸洗衣机的产量在逐渐增多还是减少？双缸洗衣机呢？从这一点你看出了什么问题？</a:t>
            </a:r>
          </a:p>
        </p:txBody>
      </p:sp>
      <p:sp>
        <p:nvSpPr>
          <p:cNvPr id="89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58394" y="1150992"/>
            <a:ext cx="7485847" cy="110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这几年共生产单缸洗衣机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万台，双缸洗衣机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万台。</a:t>
            </a:r>
          </a:p>
        </p:txBody>
      </p:sp>
      <p:sp>
        <p:nvSpPr>
          <p:cNvPr id="10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5512" y="3464485"/>
            <a:ext cx="3586541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单缸洗衣机的产量在逐渐减少，双缸洗衣机的产量在逐渐增多。</a:t>
            </a:r>
          </a:p>
        </p:txBody>
      </p:sp>
      <p:sp>
        <p:nvSpPr>
          <p:cNvPr id="11" name="Text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13213" y="3476305"/>
            <a:ext cx="4304581" cy="117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从中可以看出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人们的生活水平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在提高，对于家电的要求在提高。（答案不唯一）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1684870" y="1530889"/>
            <a:ext cx="4680520" cy="16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从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教材总复习中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选取；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从课时练中选取。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79"/>
          <p:cNvSpPr/>
          <p:nvPr>
            <p:custDataLst>
              <p:tags r:id="rId1"/>
            </p:custDataLst>
          </p:nvPr>
        </p:nvSpPr>
        <p:spPr>
          <a:xfrm>
            <a:off x="1803068" y="1648690"/>
            <a:ext cx="210446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复式统计图</a:t>
            </a: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3949065" y="1466850"/>
            <a:ext cx="344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复式条形统计图</a:t>
            </a: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2196465" y="2773045"/>
            <a:ext cx="443738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平均数</a:t>
            </a:r>
            <a:r>
              <a:rPr lang="en-US" altLang="zh-CN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=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总数量</a:t>
            </a:r>
            <a:r>
              <a:rPr lang="en-US" altLang="zh-CN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÷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总份数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3782060" y="1466850"/>
            <a:ext cx="167005" cy="880745"/>
          </a:xfrm>
          <a:prstGeom prst="leftBrace">
            <a:avLst>
              <a:gd name="adj1" fmla="val 36882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3949065" y="1907540"/>
            <a:ext cx="344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复式折线统计图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2" grpId="0"/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79"/>
          <p:cNvSpPr/>
          <p:nvPr>
            <p:custDataLst>
              <p:tags r:id="rId1"/>
            </p:custDataLst>
          </p:nvPr>
        </p:nvSpPr>
        <p:spPr>
          <a:xfrm>
            <a:off x="593725" y="889635"/>
            <a:ext cx="734187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对于平均数，你有哪些新认识。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图片 9" descr="半身男孩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1885" y="2037080"/>
            <a:ext cx="1076960" cy="1496060"/>
          </a:xfrm>
          <a:prstGeom prst="rect">
            <a:avLst/>
          </a:prstGeom>
        </p:spPr>
      </p:pic>
      <p:sp>
        <p:nvSpPr>
          <p:cNvPr id="23" name="圆角矩形标注 22"/>
          <p:cNvSpPr/>
          <p:nvPr/>
        </p:nvSpPr>
        <p:spPr>
          <a:xfrm>
            <a:off x="2924810" y="1693545"/>
            <a:ext cx="4098290" cy="1649730"/>
          </a:xfrm>
          <a:prstGeom prst="wedgeRoundRectCallout">
            <a:avLst>
              <a:gd name="adj1" fmla="val -67415"/>
              <a:gd name="adj2" fmla="val 16397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平均数能够代表一组数据的平均水平，比如练习了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次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米跑，可以用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次成绩的平均数代表我的运动水平。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21080" y="920750"/>
            <a:ext cx="3830955" cy="5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复式统计图的优点</a:t>
            </a:r>
            <a:endParaRPr lang="zh-CN" altLang="en-US" sz="2800" b="1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70940" y="1505585"/>
            <a:ext cx="6459220" cy="106258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复式条形统计图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不但能表示出两组数据数量的多少，还能比较出两组数据相对数量的大小。</a:t>
            </a:r>
          </a:p>
        </p:txBody>
      </p:sp>
      <p:sp>
        <p:nvSpPr>
          <p:cNvPr id="39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71145" y="2775739"/>
            <a:ext cx="6458127" cy="155925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复式折线统计图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能表示出两组数据数量的多少和数量的增减变化情况，还能反映出两组数据的变化趋势。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 bldLvl="0" animBg="1"/>
      <p:bldP spid="3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425" y="937250"/>
            <a:ext cx="7823266" cy="5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复式条形统计图的制作方法</a:t>
            </a:r>
          </a:p>
        </p:txBody>
      </p:sp>
      <p:sp>
        <p:nvSpPr>
          <p:cNvPr id="17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98500" y="1606550"/>
            <a:ext cx="7936865" cy="236655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与单式条形统计图的制作方法基本相同，只是要表示两组数据，需要用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两种不同颜色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（或底纹）的直条来表示，同时要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注明图例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，如果数据较大，可以在起始格用折线表示较大的单位量。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3905" y="939165"/>
            <a:ext cx="5498465" cy="5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复式折线统计图的制作方法</a:t>
            </a:r>
          </a:p>
        </p:txBody>
      </p:sp>
      <p:sp>
        <p:nvSpPr>
          <p:cNvPr id="56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6115" y="1627505"/>
            <a:ext cx="7875905" cy="186499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8580" tIns="34290" rIns="68580" bIns="3429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与单式折线统计图的制作方法基本相同，只是需要用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图例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表示不同的数据，如果数据较大，可以在起始格用折线表示出较大的单位量。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5035" y="820420"/>
            <a:ext cx="6721475" cy="5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平均数特点及求平均数</a:t>
            </a:r>
          </a:p>
        </p:txBody>
      </p:sp>
      <p:sp>
        <p:nvSpPr>
          <p:cNvPr id="56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9020" y="1476375"/>
            <a:ext cx="7276465" cy="166497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8580" tIns="34290" rIns="68580" bIns="3429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平均数是一个良好的集中量数，反应灵敏，易受极端数据的影响，每个数据或大或小的变化都会影响到最终结果。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8949" y="3473565"/>
            <a:ext cx="6906032" cy="586314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求平均数的方法：总数量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总份数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平均数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6" grpId="0" bldLvl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612775" y="711200"/>
            <a:ext cx="77851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根据下面的信息选择合适的统计图，并说一说选择的理由。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93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52631" y="723992"/>
            <a:ext cx="405578" cy="523220"/>
            <a:chOff x="152631" y="723992"/>
            <a:chExt cx="405578" cy="523220"/>
          </a:xfrm>
        </p:grpSpPr>
        <p:sp>
          <p:nvSpPr>
            <p:cNvPr id="18" name="椭圆 17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88491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807"/>
          <a:stretch>
            <a:fillRect/>
          </a:stretch>
        </p:blipFill>
        <p:spPr>
          <a:xfrm>
            <a:off x="2543175" y="1247140"/>
            <a:ext cx="5231765" cy="1594485"/>
          </a:xfrm>
          <a:prstGeom prst="rect">
            <a:avLst/>
          </a:prstGeom>
        </p:spPr>
      </p:pic>
      <p:pic>
        <p:nvPicPr>
          <p:cNvPr id="22" name="图片 21" descr="半身女孩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5745" y="3161665"/>
            <a:ext cx="1179195" cy="1486535"/>
          </a:xfrm>
          <a:prstGeom prst="rect">
            <a:avLst/>
          </a:prstGeom>
        </p:spPr>
      </p:pic>
      <p:sp>
        <p:nvSpPr>
          <p:cNvPr id="23" name="圆角矩形标注 22"/>
          <p:cNvSpPr/>
          <p:nvPr/>
        </p:nvSpPr>
        <p:spPr>
          <a:xfrm>
            <a:off x="2000250" y="3161665"/>
            <a:ext cx="4197350" cy="1118235"/>
          </a:xfrm>
          <a:prstGeom prst="wedgeRoundRectCallout">
            <a:avLst>
              <a:gd name="adj1" fmla="val 65060"/>
              <a:gd name="adj2" fmla="val 34551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复式条形统计图可以看出两个班分别有多少人没有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龋齿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个龋齿，有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……</a:t>
            </a:r>
            <a:endParaRPr lang="zh-CN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未命名_副本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9775" y="1938655"/>
            <a:ext cx="5297170" cy="2773045"/>
          </a:xfrm>
          <a:prstGeom prst="rect">
            <a:avLst/>
          </a:prstGeom>
        </p:spPr>
      </p:pic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612775" y="740410"/>
            <a:ext cx="3827780" cy="95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笑笑调查了一些同学最喜欢的运动项目，并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制成右表</a:t>
            </a:r>
            <a:r>
              <a:rPr lang="zh-CN" altLang="en-US" sz="2400" b="1" dirty="0">
                <a:latin typeface="宋体" panose="02010600030101010101" pitchFamily="2" charset="-122"/>
              </a:rPr>
              <a:t>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97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52631" y="723992"/>
            <a:ext cx="405578" cy="521970"/>
            <a:chOff x="152631" y="723992"/>
            <a:chExt cx="405578" cy="521970"/>
          </a:xfrm>
        </p:grpSpPr>
        <p:sp>
          <p:nvSpPr>
            <p:cNvPr id="18" name="椭圆 17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90102" y="723992"/>
              <a:ext cx="362585" cy="5219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9030" y="812165"/>
            <a:ext cx="3099435" cy="942975"/>
          </a:xfrm>
          <a:prstGeom prst="rect">
            <a:avLst/>
          </a:prstGeom>
        </p:spPr>
      </p:pic>
      <p:sp>
        <p:nvSpPr>
          <p:cNvPr id="3" name="TextBox 15"/>
          <p:cNvSpPr txBox="1">
            <a:spLocks noChangeArrowheads="1"/>
          </p:cNvSpPr>
          <p:nvPr/>
        </p:nvSpPr>
        <p:spPr bwMode="auto">
          <a:xfrm>
            <a:off x="645160" y="1885950"/>
            <a:ext cx="2796540" cy="184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如果粉色条表示男生，黄色条表示女生。下面哪幅图是笑笑调查的结果。</a:t>
            </a:r>
          </a:p>
        </p:txBody>
      </p:sp>
      <p:sp>
        <p:nvSpPr>
          <p:cNvPr id="6" name="椭圆 5"/>
          <p:cNvSpPr/>
          <p:nvPr/>
        </p:nvSpPr>
        <p:spPr>
          <a:xfrm>
            <a:off x="5870575" y="3290570"/>
            <a:ext cx="400685" cy="37338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YyNmExZWZhZTZjYzk4YjkxOTFlMDhkMzhlMjUwM2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TABLE_ENDDRAG_ORIGIN_RECT" val="600*146"/>
  <p:tag name="TABLE_ENDDRAG_RECT" val="24*143*600*14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1399</Words>
  <Application>Microsoft Office PowerPoint</Application>
  <PresentationFormat>全屏显示(16:9)</PresentationFormat>
  <Paragraphs>140</Paragraphs>
  <Slides>25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79</cp:revision>
  <dcterms:created xsi:type="dcterms:W3CDTF">2019-09-02T08:53:00Z</dcterms:created>
  <dcterms:modified xsi:type="dcterms:W3CDTF">2024-02-03T10:27:12Z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0163519A103D4974B64505A361FC25CA_13</vt:lpwstr>
  </property>
  <property fmtid="{D5CDD505-2E9C-101B-9397-08002B2CF9AE}" pid="3" name="KSOProductBuildVer">
    <vt:lpwstr>2052-12.1.0.16120</vt:lpwstr>
  </property>
</Properties>
</file>