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76" r:id="rId6"/>
    <p:sldId id="321" r:id="rId7"/>
    <p:sldId id="293" r:id="rId8"/>
    <p:sldId id="309" r:id="rId9"/>
    <p:sldId id="315" r:id="rId10"/>
    <p:sldId id="314" r:id="rId11"/>
    <p:sldId id="313" r:id="rId12"/>
    <p:sldId id="312" r:id="rId13"/>
    <p:sldId id="311" r:id="rId14"/>
    <p:sldId id="310" r:id="rId15"/>
    <p:sldId id="316" r:id="rId16"/>
    <p:sldId id="317" r:id="rId17"/>
    <p:sldId id="318" r:id="rId18"/>
    <p:sldId id="319" r:id="rId19"/>
    <p:sldId id="320" r:id="rId20"/>
    <p:sldId id="261" r:id="rId21"/>
    <p:sldId id="282" r:id="rId22"/>
    <p:sldId id="262" r:id="rId23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04" y="-132"/>
      </p:cViewPr>
      <p:guideLst>
        <p:guide orient="horz" pos="1677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23" y="52389"/>
            <a:ext cx="2268000" cy="692577"/>
          </a:xfrm>
          <a:prstGeom prst="rect">
            <a:avLst/>
          </a:prstGeom>
        </p:spPr>
      </p:pic>
      <p:sp>
        <p:nvSpPr>
          <p:cNvPr id="10" name="文本框 14"/>
          <p:cNvSpPr txBox="1"/>
          <p:nvPr userDrawn="1"/>
        </p:nvSpPr>
        <p:spPr>
          <a:xfrm>
            <a:off x="517191" y="2037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" y="52389"/>
            <a:ext cx="450000" cy="559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4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25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image" Target="../media/image26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29.png"/><Relationship Id="rId2" Type="http://schemas.openxmlformats.org/officeDocument/2006/relationships/tags" Target="../tags/tag114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30.png"/><Relationship Id="rId5" Type="http://schemas.openxmlformats.org/officeDocument/2006/relationships/tags" Target="../tags/tag13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31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image" Target="../media/image32.png"/><Relationship Id="rId4" Type="http://schemas.openxmlformats.org/officeDocument/2006/relationships/tags" Target="../tags/tag158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6" Type="http://schemas.openxmlformats.org/officeDocument/2006/relationships/image" Target="../media/image30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image" Target="../media/image33.png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1" Type="http://schemas.openxmlformats.org/officeDocument/2006/relationships/image" Target="../media/image21.tif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2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audio" Target="../media/audio1.wav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23.png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22421" y="3056033"/>
            <a:ext cx="7371347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课时      确定位置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922421" y="1470206"/>
            <a:ext cx="737134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54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31410" y="615950"/>
            <a:ext cx="3828415" cy="1924050"/>
          </a:xfrm>
          <a:prstGeom prst="rect">
            <a:avLst/>
          </a:prstGeom>
        </p:spPr>
      </p:pic>
      <p:sp>
        <p:nvSpPr>
          <p:cNvPr id="1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6235" y="486410"/>
            <a:ext cx="450151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某文化宫广场周围环境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如右图所示。</a:t>
            </a:r>
          </a:p>
        </p:txBody>
      </p:sp>
      <p:sp>
        <p:nvSpPr>
          <p:cNvPr id="26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4720" y="1441046"/>
            <a:ext cx="5285462" cy="184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）文化宫东面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米处，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有一条商业街与人民路互相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垂直。在图中画出直线表示这条街，并标上：商业街。</a:t>
            </a:r>
          </a:p>
        </p:txBody>
      </p:sp>
      <p:sp>
        <p:nvSpPr>
          <p:cNvPr id="3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9362" y="3258853"/>
            <a:ext cx="819256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）体育馆在文化宫（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）方向（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）米处。</a:t>
            </a: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3631330" y="3281984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北偏东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1320" y="3703320"/>
            <a:ext cx="835977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）李晓明以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分的速度从学校沿着人民路向东走，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分后他在文化宫（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）面（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）米处。</a:t>
            </a: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6364827" y="325890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37" name="矩形 36"/>
          <p:cNvSpPr/>
          <p:nvPr>
            <p:custDataLst>
              <p:tags r:id="rId8"/>
            </p:custDataLst>
          </p:nvPr>
        </p:nvSpPr>
        <p:spPr>
          <a:xfrm>
            <a:off x="2673830" y="419611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38" name="矩形 37"/>
          <p:cNvSpPr/>
          <p:nvPr>
            <p:custDataLst>
              <p:tags r:id="rId9"/>
            </p:custDataLst>
          </p:nvPr>
        </p:nvSpPr>
        <p:spPr>
          <a:xfrm>
            <a:off x="4149482" y="41643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39" name="组合 38"/>
          <p:cNvGrpSpPr/>
          <p:nvPr/>
        </p:nvGrpSpPr>
        <p:grpSpPr>
          <a:xfrm rot="10800000" flipV="1">
            <a:off x="6185237" y="1969948"/>
            <a:ext cx="1743282" cy="97449"/>
            <a:chOff x="4441955" y="2175230"/>
            <a:chExt cx="1743282" cy="82673"/>
          </a:xfrm>
        </p:grpSpPr>
        <p:cxnSp>
          <p:nvCxnSpPr>
            <p:cNvPr id="40" name="直接连接符 39"/>
            <p:cNvCxnSpPr/>
            <p:nvPr>
              <p:custDataLst>
                <p:tags r:id="rId13"/>
              </p:custDataLst>
            </p:nvPr>
          </p:nvCxnSpPr>
          <p:spPr>
            <a:xfrm rot="10800000" flipH="1" flipV="1">
              <a:off x="4441955" y="2257903"/>
              <a:ext cx="174328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4727220" y="2175230"/>
              <a:ext cx="1017419" cy="81122"/>
              <a:chOff x="4877493" y="2469455"/>
              <a:chExt cx="1017419" cy="81122"/>
            </a:xfrm>
          </p:grpSpPr>
          <p:cxnSp>
            <p:nvCxnSpPr>
              <p:cNvPr id="42" name="直接连接符 41"/>
              <p:cNvCxnSpPr/>
              <p:nvPr>
                <p:custDataLst>
                  <p:tags r:id="rId14"/>
                </p:custDataLst>
              </p:nvPr>
            </p:nvCxnSpPr>
            <p:spPr>
              <a:xfrm rot="16200000">
                <a:off x="5854351" y="2510017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15"/>
                </p:custDataLst>
              </p:nvPr>
            </p:nvCxnSpPr>
            <p:spPr>
              <a:xfrm rot="16200000">
                <a:off x="5347770" y="2510016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16"/>
                </p:custDataLst>
              </p:nvPr>
            </p:nvCxnSpPr>
            <p:spPr>
              <a:xfrm rot="16200000">
                <a:off x="4836932" y="2510016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椭圆 44"/>
          <p:cNvSpPr/>
          <p:nvPr>
            <p:custDataLst>
              <p:tags r:id="rId10"/>
            </p:custDataLst>
          </p:nvPr>
        </p:nvSpPr>
        <p:spPr>
          <a:xfrm>
            <a:off x="7904807" y="2052334"/>
            <a:ext cx="61394" cy="613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>
            <p:custDataLst>
              <p:tags r:id="rId11"/>
            </p:custDataLst>
          </p:nvPr>
        </p:nvSpPr>
        <p:spPr>
          <a:xfrm>
            <a:off x="7821386" y="16358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rPr>
              <a:t>商业街</a:t>
            </a:r>
          </a:p>
        </p:txBody>
      </p:sp>
      <p:cxnSp>
        <p:nvCxnSpPr>
          <p:cNvPr id="47" name="直接连接符 46"/>
          <p:cNvCxnSpPr/>
          <p:nvPr>
            <p:custDataLst>
              <p:tags r:id="rId12"/>
            </p:custDataLst>
          </p:nvPr>
        </p:nvCxnSpPr>
        <p:spPr>
          <a:xfrm flipH="1" flipV="1">
            <a:off x="7928610" y="1113790"/>
            <a:ext cx="4445" cy="9709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5" grpId="0" bldLvl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064" y="594077"/>
            <a:ext cx="468069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右图是某市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路公交车行驶路线图。</a:t>
            </a:r>
          </a:p>
        </p:txBody>
      </p:sp>
      <p:sp>
        <p:nvSpPr>
          <p:cNvPr id="1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9735" y="1086352"/>
            <a:ext cx="4940401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）从火车站向（   ）行驶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）站到汽车站，再向（    ）行驶（    ）站到医院，从医院向（   ）偏（   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方向行驶（    ）站到十五中学。</a:t>
            </a: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027284" y="1106037"/>
            <a:ext cx="61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795730" y="1554112"/>
            <a:ext cx="42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353" y="3209463"/>
            <a:ext cx="8327366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）从气象台向（   ）行驶（   ）站到十五中学，再向（    ）偏（    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方向行驶（    ）站到少年宫。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220632" y="732095"/>
            <a:ext cx="3566469" cy="2324301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4080276" y="1538120"/>
            <a:ext cx="42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115375" y="1984388"/>
            <a:ext cx="42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4660754" y="1999784"/>
            <a:ext cx="42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981415" y="2426161"/>
            <a:ext cx="42493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3770512" y="2431896"/>
            <a:ext cx="42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4479167" y="3247435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2931927" y="3248909"/>
            <a:ext cx="34015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7996215" y="324770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966924" y="367848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>
            <a:off x="3837181" y="3678091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7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2763" y="1996482"/>
            <a:ext cx="4374515" cy="2899289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090" y="487321"/>
            <a:ext cx="8223746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根据下面的描述，在平面图上标出各场所的位置。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873" y="1084391"/>
            <a:ext cx="794717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）图书馆在校门的北偏东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873" y="1541759"/>
            <a:ext cx="693933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）体育馆在校门的西偏北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grpSp>
        <p:nvGrpSpPr>
          <p:cNvPr id="70" name="组合 69"/>
          <p:cNvGrpSpPr/>
          <p:nvPr/>
        </p:nvGrpSpPr>
        <p:grpSpPr>
          <a:xfrm rot="7500000">
            <a:off x="4117557" y="3684217"/>
            <a:ext cx="1464814" cy="82673"/>
            <a:chOff x="4720423" y="2175230"/>
            <a:chExt cx="1464814" cy="82673"/>
          </a:xfrm>
        </p:grpSpPr>
        <p:cxnSp>
          <p:nvCxnSpPr>
            <p:cNvPr id="71" name="直接连接符 70"/>
            <p:cNvCxnSpPr/>
            <p:nvPr>
              <p:custDataLst>
                <p:tags r:id="rId14"/>
              </p:custDataLst>
            </p:nvPr>
          </p:nvCxnSpPr>
          <p:spPr>
            <a:xfrm>
              <a:off x="4720423" y="2257903"/>
              <a:ext cx="146481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组合 71"/>
            <p:cNvGrpSpPr/>
            <p:nvPr/>
          </p:nvGrpSpPr>
          <p:grpSpPr>
            <a:xfrm>
              <a:off x="4727220" y="2175230"/>
              <a:ext cx="1017419" cy="81122"/>
              <a:chOff x="4877493" y="2469455"/>
              <a:chExt cx="1017419" cy="81122"/>
            </a:xfrm>
          </p:grpSpPr>
          <p:cxnSp>
            <p:nvCxnSpPr>
              <p:cNvPr id="73" name="直接连接符 72"/>
              <p:cNvCxnSpPr/>
              <p:nvPr>
                <p:custDataLst>
                  <p:tags r:id="rId15"/>
                </p:custDataLst>
              </p:nvPr>
            </p:nvCxnSpPr>
            <p:spPr>
              <a:xfrm rot="16200000">
                <a:off x="5854351" y="2510017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16"/>
                </p:custDataLst>
              </p:nvPr>
            </p:nvCxnSpPr>
            <p:spPr>
              <a:xfrm rot="16200000">
                <a:off x="5347770" y="2510016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>
                <p:custDataLst>
                  <p:tags r:id="rId17"/>
                </p:custDataLst>
              </p:nvPr>
            </p:nvCxnSpPr>
            <p:spPr>
              <a:xfrm rot="16200000">
                <a:off x="4836932" y="2510016"/>
                <a:ext cx="811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 rot="2400000">
            <a:off x="2735366" y="3608513"/>
            <a:ext cx="1910020" cy="89009"/>
            <a:chOff x="2125715" y="3097828"/>
            <a:chExt cx="1910020" cy="89009"/>
          </a:xfrm>
        </p:grpSpPr>
        <p:grpSp>
          <p:nvGrpSpPr>
            <p:cNvPr id="60" name="组合 59"/>
            <p:cNvGrpSpPr/>
            <p:nvPr/>
          </p:nvGrpSpPr>
          <p:grpSpPr>
            <a:xfrm>
              <a:off x="2125715" y="3097828"/>
              <a:ext cx="1910020" cy="82673"/>
              <a:chOff x="4720423" y="2175230"/>
              <a:chExt cx="1910020" cy="82673"/>
            </a:xfrm>
          </p:grpSpPr>
          <p:cxnSp>
            <p:nvCxnSpPr>
              <p:cNvPr id="9" name="直接连接符 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4720423" y="2257903"/>
                <a:ext cx="19100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组合 58"/>
              <p:cNvGrpSpPr/>
              <p:nvPr/>
            </p:nvGrpSpPr>
            <p:grpSpPr>
              <a:xfrm>
                <a:off x="4727220" y="2175230"/>
                <a:ext cx="1017419" cy="81122"/>
                <a:chOff x="4877493" y="2469455"/>
                <a:chExt cx="1017419" cy="81122"/>
              </a:xfrm>
            </p:grpSpPr>
            <p:cxnSp>
              <p:nvCxnSpPr>
                <p:cNvPr id="10" name="直接连接符 9"/>
                <p:cNvCxnSpPr/>
                <p:nvPr>
                  <p:custDataLst>
                    <p:tags r:id="rId11"/>
                  </p:custDataLst>
                </p:nvPr>
              </p:nvCxnSpPr>
              <p:spPr>
                <a:xfrm rot="16200000">
                  <a:off x="5854351" y="2510017"/>
                  <a:ext cx="8112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>
                  <p:custDataLst>
                    <p:tags r:id="rId12"/>
                  </p:custDataLst>
                </p:nvPr>
              </p:nvCxnSpPr>
              <p:spPr>
                <a:xfrm rot="16200000">
                  <a:off x="5347770" y="2510016"/>
                  <a:ext cx="8112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>
                  <p:custDataLst>
                    <p:tags r:id="rId13"/>
                  </p:custDataLst>
                </p:nvPr>
              </p:nvCxnSpPr>
              <p:spPr>
                <a:xfrm rot="16200000">
                  <a:off x="4836932" y="2510016"/>
                  <a:ext cx="8112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接连接符 76"/>
            <p:cNvCxnSpPr/>
            <p:nvPr>
              <p:custDataLst>
                <p:tags r:id="rId9"/>
              </p:custDataLst>
            </p:nvPr>
          </p:nvCxnSpPr>
          <p:spPr>
            <a:xfrm rot="16200000">
              <a:off x="3545335" y="3146277"/>
              <a:ext cx="8112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椭圆 67"/>
          <p:cNvSpPr/>
          <p:nvPr>
            <p:custDataLst>
              <p:tags r:id="rId5"/>
            </p:custDataLst>
          </p:nvPr>
        </p:nvSpPr>
        <p:spPr>
          <a:xfrm>
            <a:off x="2908015" y="3040497"/>
            <a:ext cx="61394" cy="613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>
            <p:custDataLst>
              <p:tags r:id="rId6"/>
            </p:custDataLst>
          </p:nvPr>
        </p:nvSpPr>
        <p:spPr>
          <a:xfrm>
            <a:off x="5205398" y="3077651"/>
            <a:ext cx="61394" cy="613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7"/>
            </p:custDataLst>
          </p:nvPr>
        </p:nvSpPr>
        <p:spPr>
          <a:xfrm>
            <a:off x="5337647" y="30683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图书馆</a:t>
            </a:r>
            <a:endParaRPr lang="zh-CN" altLang="en-US" dirty="0"/>
          </a:p>
        </p:txBody>
      </p:sp>
      <p:sp>
        <p:nvSpPr>
          <p:cNvPr id="78" name="矩形 77"/>
          <p:cNvSpPr/>
          <p:nvPr>
            <p:custDataLst>
              <p:tags r:id="rId8"/>
            </p:custDataLst>
          </p:nvPr>
        </p:nvSpPr>
        <p:spPr>
          <a:xfrm>
            <a:off x="2495678" y="26808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体育馆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80" grpId="0" bldLvl="0" animBg="1"/>
      <p:bldP spid="69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1498" y="552270"/>
            <a:ext cx="627054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下面是光明乡三个村庄的平面图。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481" y="1114798"/>
            <a:ext cx="3292125" cy="2796610"/>
          </a:xfrm>
          <a:prstGeom prst="rect">
            <a:avLst/>
          </a:prstGeom>
        </p:spPr>
      </p:pic>
      <p:sp>
        <p:nvSpPr>
          <p:cNvPr id="6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1498" y="1131574"/>
            <a:ext cx="494665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以公园为观测点，用方向和距离分别写出三个村庄在图上的位置。</a:t>
            </a:r>
          </a:p>
        </p:txBody>
      </p:sp>
      <p:sp>
        <p:nvSpPr>
          <p:cNvPr id="63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1499" y="3094126"/>
            <a:ext cx="4946658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以兴阳村为观测点，说一说张家村和新村的方向。</a:t>
            </a:r>
          </a:p>
        </p:txBody>
      </p:sp>
      <p:sp>
        <p:nvSpPr>
          <p:cNvPr id="64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1499" y="3956294"/>
            <a:ext cx="7888268" cy="80708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张家村在兴阳村的西偏北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方向上，新村在兴阳村的东偏北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方向上。</a:t>
            </a:r>
          </a:p>
        </p:txBody>
      </p:sp>
      <p:sp>
        <p:nvSpPr>
          <p:cNvPr id="65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1499" y="1902845"/>
            <a:ext cx="4946658" cy="117602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张家村在公园北偏西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630m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处，兴阳村在公园南偏西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270m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处，新村在公园正东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630m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sp>
        <p:nvSpPr>
          <p:cNvPr id="5" name="矩形 4"/>
          <p:cNvSpPr/>
          <p:nvPr/>
        </p:nvSpPr>
        <p:spPr>
          <a:xfrm>
            <a:off x="7169150" y="3473450"/>
            <a:ext cx="1656715" cy="30099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015" y="578418"/>
            <a:ext cx="7988301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王红要从家经过学校去小明家，请你描述她的行走路线。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513" y="1384528"/>
            <a:ext cx="3908795" cy="1842427"/>
          </a:xfrm>
          <a:prstGeom prst="rect">
            <a:avLst/>
          </a:prstGeom>
        </p:spPr>
      </p:pic>
      <p:sp>
        <p:nvSpPr>
          <p:cNvPr id="5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2953" y="3402827"/>
            <a:ext cx="6992425" cy="9544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王红从家出发，先向东走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到达学校，再向东偏南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即可到达小明家。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9955" y="363118"/>
            <a:ext cx="6246172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某城市中心广场的四周道路如图。以中心广场为观测点，量一量，填一填。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商店的位置是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距离中心广场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学校的位置是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距离中心广场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音乐厅的位置是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距离中心广场</a:t>
            </a:r>
            <a:r>
              <a:rPr lang="zh-CN" altLang="en-US" sz="2400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1915" y="1570355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 descr="9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67" y="1054735"/>
            <a:ext cx="3361055" cy="34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0004" y="1587379"/>
            <a:ext cx="151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8" name="Text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2076" y="2147160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17355" y="2675479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0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02355" y="2681605"/>
            <a:ext cx="1278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</a:t>
            </a:r>
          </a:p>
        </p:txBody>
      </p:sp>
      <p:sp>
        <p:nvSpPr>
          <p:cNvPr id="11" name="Text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36502" y="3188105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31576" y="3748545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3" name="Text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2530" y="3783965"/>
            <a:ext cx="151320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25°</a:t>
            </a:r>
          </a:p>
        </p:txBody>
      </p:sp>
      <p:sp>
        <p:nvSpPr>
          <p:cNvPr id="14" name="Text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32269" y="4320210"/>
            <a:ext cx="649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弧形 2"/>
          <p:cNvSpPr/>
          <p:nvPr>
            <p:custDataLst>
              <p:tags r:id="rId12"/>
            </p:custDataLst>
          </p:nvPr>
        </p:nvSpPr>
        <p:spPr>
          <a:xfrm rot="8123062">
            <a:off x="6094730" y="2357755"/>
            <a:ext cx="742315" cy="548640"/>
          </a:xfrm>
          <a:prstGeom prst="arc">
            <a:avLst>
              <a:gd name="adj1" fmla="val 163079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534150" y="3074670"/>
            <a:ext cx="364490" cy="5238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50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°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5784532" y="3180080"/>
            <a:ext cx="601345" cy="394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°</a:t>
            </a: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5574030" y="2245360"/>
            <a:ext cx="447675" cy="295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290" y="490855"/>
            <a:ext cx="5128260" cy="34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看图填空。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456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路公共汽车从火车站到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商场的行驶路线是：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行驶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站到汽车站，再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行驶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站到体育馆，再向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行驶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 u="sng" dirty="0">
                <a:solidFill>
                  <a:srgbClr val="FF3399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站到商场。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图片 7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0" y="1196340"/>
            <a:ext cx="3749675" cy="29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0740" y="2411730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  </a:t>
            </a:r>
          </a:p>
        </p:txBody>
      </p:sp>
      <p:sp>
        <p:nvSpPr>
          <p:cNvPr id="7" name="Text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2744" y="2911354"/>
            <a:ext cx="151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</a:p>
        </p:txBody>
      </p:sp>
      <p:sp>
        <p:nvSpPr>
          <p:cNvPr id="2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2815" y="2411730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5490" y="2930525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  </a:t>
            </a:r>
          </a:p>
        </p:txBody>
      </p:sp>
      <p:sp>
        <p:nvSpPr>
          <p:cNvPr id="4" name="Text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35605" y="2911475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8865" y="3371850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  </a:t>
            </a:r>
          </a:p>
        </p:txBody>
      </p:sp>
      <p:sp>
        <p:nvSpPr>
          <p:cNvPr id="8" name="Text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45055" y="3371850"/>
            <a:ext cx="648970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902710" y="1831975"/>
            <a:ext cx="4829175" cy="264795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69637" y="1275715"/>
            <a:ext cx="824674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）公园在市民广场的（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）（        ）方向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）米处。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3338263" y="941842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正东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284206" y="906251"/>
            <a:ext cx="640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1218862" y="1963320"/>
            <a:ext cx="640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5453854" y="1408591"/>
            <a:ext cx="7937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3665514" y="1406434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西偏北</a:t>
            </a: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69637" y="2474595"/>
            <a:ext cx="3856172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）小学在市民广场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北偏东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75°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   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米处，请你在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图中表示出来。</a:t>
            </a:r>
          </a:p>
        </p:txBody>
      </p:sp>
      <p:grpSp>
        <p:nvGrpSpPr>
          <p:cNvPr id="19" name="组合 18"/>
          <p:cNvGrpSpPr/>
          <p:nvPr/>
        </p:nvGrpSpPr>
        <p:grpSpPr>
          <a:xfrm rot="300000">
            <a:off x="5100955" y="2653212"/>
            <a:ext cx="1972945" cy="1054735"/>
            <a:chOff x="7849" y="3184"/>
            <a:chExt cx="3107" cy="1661"/>
          </a:xfrm>
        </p:grpSpPr>
        <p:cxnSp>
          <p:nvCxnSpPr>
            <p:cNvPr id="15" name="直接连接符 14"/>
            <p:cNvCxnSpPr/>
            <p:nvPr>
              <p:custDataLst>
                <p:tags r:id="rId15"/>
              </p:custDataLst>
            </p:nvPr>
          </p:nvCxnSpPr>
          <p:spPr>
            <a:xfrm flipV="1">
              <a:off x="7849" y="3340"/>
              <a:ext cx="3107" cy="15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6"/>
              </p:custDataLst>
            </p:nvPr>
          </p:nvCxnSpPr>
          <p:spPr>
            <a:xfrm>
              <a:off x="8768" y="4201"/>
              <a:ext cx="154" cy="1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9725" y="3692"/>
              <a:ext cx="155" cy="1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10810" y="3184"/>
              <a:ext cx="146" cy="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100998" y="2852353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6689927" y="231869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</a:t>
            </a: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7027908" y="2774859"/>
            <a:ext cx="111760" cy="86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弧形 67"/>
          <p:cNvSpPr/>
          <p:nvPr>
            <p:custDataLst>
              <p:tags r:id="rId12"/>
            </p:custDataLst>
          </p:nvPr>
        </p:nvSpPr>
        <p:spPr>
          <a:xfrm rot="4016632" flipH="1">
            <a:off x="4814639" y="3291286"/>
            <a:ext cx="723617" cy="470968"/>
          </a:xfrm>
          <a:prstGeom prst="arc">
            <a:avLst>
              <a:gd name="adj1" fmla="val 15172879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163287" y="961390"/>
            <a:ext cx="95421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）商场在市民广场（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）方向（         ）米处。</a:t>
            </a:r>
          </a:p>
        </p:txBody>
      </p:sp>
      <p:sp>
        <p:nvSpPr>
          <p:cNvPr id="74" name="矩形 73"/>
          <p:cNvSpPr/>
          <p:nvPr>
            <p:custDataLst>
              <p:tags r:id="rId14"/>
            </p:custDataLst>
          </p:nvPr>
        </p:nvSpPr>
        <p:spPr>
          <a:xfrm>
            <a:off x="294005" y="414020"/>
            <a:ext cx="24276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看图填空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5" grpId="0"/>
      <p:bldP spid="22" grpId="0"/>
      <p:bldP spid="23" grpId="0"/>
      <p:bldP spid="24" grpId="0" bldLvl="0" animBg="1"/>
      <p:bldP spid="6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 r="16207"/>
          <a:stretch>
            <a:fillRect/>
          </a:stretch>
        </p:blipFill>
        <p:spPr>
          <a:xfrm>
            <a:off x="5302618" y="1403612"/>
            <a:ext cx="3452960" cy="2450203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61949" y="1515745"/>
            <a:ext cx="5534026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邮局在小明家（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）偏（         ）方向上，距离是（       ）米。通过这道题我发现（        ）和（        ）能确定物体的位置。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723217" y="1579880"/>
            <a:ext cx="721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78118" y="2078355"/>
            <a:ext cx="13602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769565" y="2082800"/>
            <a:ext cx="92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275939" y="2543011"/>
            <a:ext cx="11212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119264" y="3064981"/>
            <a:ext cx="11348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</a:t>
            </a: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369570" y="576580"/>
            <a:ext cx="53384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以小明家为观测点，填一填。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52263" y="620919"/>
            <a:ext cx="768832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按要求找到每个人的家，并在格子里标出来。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271135" y="1884045"/>
            <a:ext cx="3360420" cy="2204085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151278" y="1176635"/>
            <a:ext cx="5442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）小明家向东走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格的就是小红家。</a:t>
            </a: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151278" y="1698611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）淘气家在小红家往南走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格。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151278" y="2221065"/>
            <a:ext cx="451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）笑笑家在淘气家向西走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</a:t>
            </a: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151278" y="2742884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）东东家在小明家向北走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格。</a:t>
            </a: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151278" y="3264703"/>
            <a:ext cx="51350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）芳芳家和小明家是邻居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，她家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在小明家的西面。</a:t>
            </a: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7911384" y="2600440"/>
            <a:ext cx="7200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小红家</a:t>
            </a: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7911384" y="3692639"/>
            <a:ext cx="7200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淘气家</a:t>
            </a:r>
            <a:endParaRPr lang="zh-CN" altLang="en-US" sz="1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6843488" y="3692639"/>
            <a:ext cx="7200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笑笑家</a:t>
            </a: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6288994" y="1884275"/>
            <a:ext cx="7200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东东家</a:t>
            </a: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5749740" y="2606444"/>
            <a:ext cx="7200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芳芳家</a:t>
            </a:r>
          </a:p>
        </p:txBody>
      </p:sp>
      <p:pic>
        <p:nvPicPr>
          <p:cNvPr id="15" name="图片 7" descr="8.png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6">
            <a:lum bright="-20001" contrast="40000"/>
          </a:blip>
          <a:srcRect l="79254" b="73300"/>
          <a:stretch>
            <a:fillRect/>
          </a:stretch>
        </p:blipFill>
        <p:spPr>
          <a:xfrm>
            <a:off x="7987553" y="1308717"/>
            <a:ext cx="623868" cy="6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8230" y="614680"/>
            <a:ext cx="3732530" cy="198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8805" y="838835"/>
            <a:ext cx="46056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小猴在森林里迷失了方向。右图是森林平面图。想一想，小猴怎样才能回到家？先画一画，再与同伴说一说。</a:t>
            </a:r>
          </a:p>
        </p:txBody>
      </p:sp>
      <p:sp>
        <p:nvSpPr>
          <p:cNvPr id="6" name="对话气泡: 圆角矩形 1"/>
          <p:cNvSpPr/>
          <p:nvPr/>
        </p:nvSpPr>
        <p:spPr>
          <a:xfrm>
            <a:off x="1785620" y="2972435"/>
            <a:ext cx="4551680" cy="1000760"/>
          </a:xfrm>
          <a:prstGeom prst="wedgeRoundRectCallout">
            <a:avLst>
              <a:gd name="adj1" fmla="val 57784"/>
              <a:gd name="adj2" fmla="val 2950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1868170" y="3047365"/>
            <a:ext cx="4410710" cy="896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你还记得如何确定物体的位置，如何描述行走路线吗？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半身女孩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480" y="3076575"/>
            <a:ext cx="1913890" cy="173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684870" y="1530889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教材总复习中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>
            <p:custDataLst>
              <p:tags r:id="rId1"/>
            </p:custDataLst>
          </p:nvPr>
        </p:nvSpPr>
        <p:spPr>
          <a:xfrm>
            <a:off x="1241728" y="2310995"/>
            <a:ext cx="21044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确定位置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061638" y="2571750"/>
            <a:ext cx="3169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方向、角度、距离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061638" y="1929360"/>
            <a:ext cx="21044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数对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006725" y="2205355"/>
            <a:ext cx="104775" cy="685800"/>
          </a:xfrm>
          <a:prstGeom prst="leftBrace">
            <a:avLst>
              <a:gd name="adj1" fmla="val 72121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30555" y="1614170"/>
            <a:ext cx="7019925" cy="2486025"/>
          </a:xfrm>
          <a:prstGeom prst="roundRect">
            <a:avLst/>
          </a:prstGeom>
          <a:solidFill>
            <a:srgbClr val="FCFCF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2732" y="882905"/>
            <a:ext cx="6874393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根据方向和距离确定物体位置</a:t>
            </a:r>
          </a:p>
        </p:txBody>
      </p:sp>
      <p:sp>
        <p:nvSpPr>
          <p:cNvPr id="3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711" y="1757140"/>
            <a:ext cx="6404260" cy="5176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读懂方向标，明确观测点。</a:t>
            </a:r>
          </a:p>
        </p:txBody>
      </p:sp>
      <p:sp>
        <p:nvSpPr>
          <p:cNvPr id="37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9711" y="2571750"/>
            <a:ext cx="6404260" cy="5176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测量出叙述方向所需要的角度。</a:t>
            </a:r>
          </a:p>
        </p:txBody>
      </p:sp>
      <p:sp>
        <p:nvSpPr>
          <p:cNvPr id="43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9711" y="3386360"/>
            <a:ext cx="6404260" cy="5176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确定观测点到观测目标之间的距离。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36" grpId="0"/>
      <p:bldP spid="3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4720" y="920750"/>
            <a:ext cx="5240655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描述路线图的方法</a:t>
            </a:r>
            <a:r>
              <a:rPr lang="en-US" altLang="zh-CN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3910" y="1607820"/>
            <a:ext cx="7247890" cy="2263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清楚路线图中所经过的场所和各场所的顺序，确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定好观测点。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弄清每两个场所之间的方向和距离。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说清从哪里出发，向什么方向走多远，到达哪里。</a:t>
            </a:r>
            <a:endParaRPr lang="zh-CN" altLang="en-US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8230" y="614680"/>
            <a:ext cx="3732530" cy="198628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98805" y="838835"/>
            <a:ext cx="46056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小猴在森林里迷失了方向。右图是森林平面图。想一想，小猴怎样才能回到家？先画一画，再与同伴说一说。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962650" y="1162685"/>
            <a:ext cx="1098550" cy="1084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10285" y="2571750"/>
            <a:ext cx="2933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1000=2000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76620" y="1377315"/>
            <a:ext cx="876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2cm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837045" y="1176655"/>
            <a:ext cx="43688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060565" y="976630"/>
            <a:ext cx="0" cy="36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725920" y="1263650"/>
            <a:ext cx="59880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45</a:t>
            </a:r>
            <a:r>
              <a:rPr lang="zh-CN" altLang="en-US" sz="1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13840" y="3196590"/>
            <a:ext cx="6176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答：小猴向西偏南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45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°方向走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2000m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回到家。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>
            <p:custDataLst>
              <p:tags r:id="rId1"/>
            </p:custDataLst>
          </p:nvPr>
        </p:nvSpPr>
        <p:spPr>
          <a:xfrm>
            <a:off x="1839971" y="4204582"/>
            <a:ext cx="107950" cy="1079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3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1673" y="3864858"/>
            <a:ext cx="433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1673" y="3402143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53673" y="4256970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4373" y="4256970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1673" y="2886958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20473" y="4272845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7548" y="2363083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Box 4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07548" y="1789995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Box 4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11023" y="4266495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Text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7711" y="1985258"/>
            <a:ext cx="1563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Text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80673" y="3079045"/>
            <a:ext cx="1530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TextBox 4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17485" y="3694995"/>
            <a:ext cx="1411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17590" y="1044575"/>
            <a:ext cx="2141220" cy="1186180"/>
            <a:chOff x="10362" y="2621"/>
            <a:chExt cx="3372" cy="1868"/>
          </a:xfrm>
        </p:grpSpPr>
        <p:sp>
          <p:nvSpPr>
            <p:cNvPr id="18" name="云形标注 17"/>
            <p:cNvSpPr/>
            <p:nvPr>
              <p:custDataLst>
                <p:tags r:id="rId16"/>
              </p:custDataLst>
            </p:nvPr>
          </p:nvSpPr>
          <p:spPr>
            <a:xfrm>
              <a:off x="10362" y="2621"/>
              <a:ext cx="3240" cy="1868"/>
            </a:xfrm>
            <a:prstGeom prst="cloudCallout">
              <a:avLst>
                <a:gd name="adj1" fmla="val 4969"/>
                <a:gd name="adj2" fmla="val 92933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矩形 22"/>
            <p:cNvSpPr/>
            <p:nvPr>
              <p:custDataLst>
                <p:tags r:id="rId17"/>
              </p:custDataLst>
            </p:nvPr>
          </p:nvSpPr>
          <p:spPr>
            <a:xfrm>
              <a:off x="10637" y="2920"/>
              <a:ext cx="3097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可以用数对来确定位置哟！</a:t>
              </a:r>
            </a:p>
          </p:txBody>
        </p:sp>
      </p:grpSp>
      <p:pic>
        <p:nvPicPr>
          <p:cNvPr id="43" name="图片 34" descr="7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3" y="1422648"/>
            <a:ext cx="55435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3"/>
          <p:cNvSpPr txBox="1"/>
          <p:nvPr>
            <p:custDataLst>
              <p:tags r:id="rId15"/>
            </p:custDataLst>
          </p:nvPr>
        </p:nvSpPr>
        <p:spPr>
          <a:xfrm>
            <a:off x="287273" y="487680"/>
            <a:ext cx="7887717" cy="11245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下图是数学迷画的，你能看懂吗？说一说大本营的位置。</a:t>
            </a:r>
          </a:p>
        </p:txBody>
      </p:sp>
      <p:pic>
        <p:nvPicPr>
          <p:cNvPr id="3" name="图片 2" descr="全身女孩1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585" y="2142490"/>
            <a:ext cx="1432560" cy="239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/>
      <p:bldP spid="46" grpId="0"/>
      <p:bldP spid="47" grpId="0"/>
      <p:bldP spid="48" grpId="0"/>
      <p:bldP spid="51" grpId="0"/>
      <p:bldP spid="53" grpId="0"/>
      <p:bldP spid="56" grpId="0"/>
      <p:bldP spid="57" grpId="0"/>
      <p:bldP spid="58" grpId="0"/>
      <p:bldP spid="59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87400"/>
            <a:ext cx="470789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以学校为观测点，填一填。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97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275" y="1218565"/>
            <a:ext cx="3863340" cy="2752725"/>
          </a:xfrm>
          <a:prstGeom prst="rect">
            <a:avLst/>
          </a:prstGeom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12775" y="1445260"/>
            <a:ext cx="4907280" cy="22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书店在</a:t>
            </a: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偏</a:t>
            </a:r>
            <a:r>
              <a:rPr lang="en-US" altLang="zh-CN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</a:rPr>
              <a:t>的方向上；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少年宫在</a:t>
            </a: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偏</a:t>
            </a: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的方向上；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</a:rPr>
              <a:t>在北偏西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°</a:t>
            </a:r>
            <a:r>
              <a:rPr lang="zh-CN" altLang="en-US" sz="2400" b="1" dirty="0">
                <a:latin typeface="宋体" panose="02010600030101010101" pitchFamily="2" charset="-122"/>
              </a:rPr>
              <a:t>的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方向</a:t>
            </a:r>
            <a:r>
              <a:rPr lang="zh-CN" altLang="en-US" sz="2400" b="1" dirty="0">
                <a:latin typeface="宋体" panose="02010600030101010101" pitchFamily="2" charset="-122"/>
              </a:rPr>
              <a:t>上。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71320" y="1852295"/>
            <a:ext cx="73342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04795" y="1909445"/>
            <a:ext cx="73342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37385" y="2747645"/>
            <a:ext cx="73342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08935" y="2747645"/>
            <a:ext cx="73342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84860" y="3585845"/>
            <a:ext cx="101028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795145" y="1445260"/>
            <a:ext cx="499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东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25775" y="1486535"/>
            <a:ext cx="499110" cy="47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54860" y="2268855"/>
            <a:ext cx="499110" cy="47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西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039110" y="2268855"/>
            <a:ext cx="499110" cy="47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1850" y="3173730"/>
            <a:ext cx="953135" cy="47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商店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6560" y="1528445"/>
            <a:ext cx="811339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）只要知道方向和距离就可以确定物体的位置。（     ）</a:t>
            </a:r>
          </a:p>
        </p:txBody>
      </p:sp>
      <p:sp>
        <p:nvSpPr>
          <p:cNvPr id="8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6560" y="2121535"/>
            <a:ext cx="811339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）红红家在东偏北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方向上，距离是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）</a:t>
            </a:r>
          </a:p>
        </p:txBody>
      </p:sp>
      <p:sp>
        <p:nvSpPr>
          <p:cNvPr id="85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560" y="2745105"/>
            <a:ext cx="811339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）北偏西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还可以说成西偏北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）</a:t>
            </a:r>
          </a:p>
        </p:txBody>
      </p:sp>
      <p:sp>
        <p:nvSpPr>
          <p:cNvPr id="86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560" y="3402855"/>
            <a:ext cx="8322449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）要确定一个物体的准确位置，需要同时知道方向和距离。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）</a:t>
            </a:r>
          </a:p>
        </p:txBody>
      </p:sp>
      <p:sp>
        <p:nvSpPr>
          <p:cNvPr id="87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93025" y="3875199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88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93025" y="1588708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89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3025" y="2146399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90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93025" y="2778752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91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7959" y="875385"/>
            <a:ext cx="1957336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130" y="3201670"/>
            <a:ext cx="4896485" cy="13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）农贸市场在学校的（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偏（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）（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）方向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sp>
        <p:nvSpPr>
          <p:cNvPr id="5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30" y="2117090"/>
            <a:ext cx="465201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）体育中心在学校的（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sp>
        <p:nvSpPr>
          <p:cNvPr id="58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5130" y="1132205"/>
            <a:ext cx="842391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）电信局在学校的（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）偏（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）方向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处。</a:t>
            </a:r>
          </a:p>
        </p:txBody>
      </p:sp>
      <p:sp>
        <p:nvSpPr>
          <p:cNvPr id="48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1194" y="527641"/>
            <a:ext cx="439534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看图填空。</a:t>
            </a:r>
          </a:p>
        </p:txBody>
      </p:sp>
      <p:sp>
        <p:nvSpPr>
          <p:cNvPr id="49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70300" y="1081405"/>
            <a:ext cx="103251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50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6665" y="1117600"/>
            <a:ext cx="103251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51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0608" y="2550222"/>
            <a:ext cx="105821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880</a:t>
            </a:r>
          </a:p>
        </p:txBody>
      </p:sp>
      <p:sp>
        <p:nvSpPr>
          <p:cNvPr id="52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40994" y="3636100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53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882" y="3171462"/>
            <a:ext cx="39155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55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22158" y="4055022"/>
            <a:ext cx="72972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13505" y="2131695"/>
            <a:ext cx="1143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正北</a:t>
            </a:r>
          </a:p>
        </p:txBody>
      </p:sp>
      <p:pic>
        <p:nvPicPr>
          <p:cNvPr id="74" name="图片 7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060024" y="1938623"/>
            <a:ext cx="3322608" cy="2613887"/>
          </a:xfrm>
          <a:prstGeom prst="rect">
            <a:avLst/>
          </a:prstGeom>
        </p:spPr>
      </p:pic>
      <p:sp>
        <p:nvSpPr>
          <p:cNvPr id="79" name="Text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73200" y="1544320"/>
            <a:ext cx="113157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1320</a:t>
            </a:r>
          </a:p>
        </p:txBody>
      </p:sp>
      <p:sp>
        <p:nvSpPr>
          <p:cNvPr id="81" name="Text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635" y="1127125"/>
            <a:ext cx="113157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</a:t>
            </a:r>
          </a:p>
        </p:txBody>
      </p:sp>
      <p:sp>
        <p:nvSpPr>
          <p:cNvPr id="82" name="Text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20365" y="3631565"/>
            <a:ext cx="939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 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5" grpId="0"/>
      <p:bldP spid="56" grpId="0"/>
      <p:bldP spid="79" grpId="0"/>
      <p:bldP spid="81" grpId="0"/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1268</Words>
  <Application>Microsoft Office PowerPoint</Application>
  <PresentationFormat>全屏显示(16:9)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81</cp:revision>
  <dcterms:created xsi:type="dcterms:W3CDTF">2019-09-02T08:53:00Z</dcterms:created>
  <dcterms:modified xsi:type="dcterms:W3CDTF">2024-02-03T10:06:39Z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0163519A103D4974B64505A361FC25CA_13</vt:lpwstr>
  </property>
  <property fmtid="{D5CDD505-2E9C-101B-9397-08002B2CF9AE}" pid="3" name="KSOProductBuildVer">
    <vt:lpwstr>2052-12.1.0.16120</vt:lpwstr>
  </property>
</Properties>
</file>