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314" r:id="rId7"/>
    <p:sldId id="315" r:id="rId8"/>
    <p:sldId id="268" r:id="rId9"/>
    <p:sldId id="287" r:id="rId10"/>
    <p:sldId id="313" r:id="rId11"/>
    <p:sldId id="276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11" r:id="rId20"/>
    <p:sldId id="312" r:id="rId21"/>
    <p:sldId id="300" r:id="rId22"/>
    <p:sldId id="309" r:id="rId23"/>
    <p:sldId id="310" r:id="rId24"/>
    <p:sldId id="261" r:id="rId25"/>
    <p:sldId id="282" r:id="rId26"/>
    <p:sldId id="262" r:id="rId27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06" userDrawn="1">
          <p15:clr>
            <a:srgbClr val="A4A3A4"/>
          </p15:clr>
        </p15:guide>
        <p15:guide id="2" pos="2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987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-504" y="-132"/>
      </p:cViewPr>
      <p:guideLst>
        <p:guide orient="horz" pos="1606"/>
        <p:guide pos="29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71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  <a:endParaRPr lang="zh-CN" altLang="en-US" sz="1600" b="1" spc="3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423" y="52389"/>
            <a:ext cx="2268000" cy="692577"/>
          </a:xfrm>
          <a:prstGeom prst="rect">
            <a:avLst/>
          </a:prstGeom>
        </p:spPr>
      </p:pic>
      <p:sp>
        <p:nvSpPr>
          <p:cNvPr id="10" name="文本框 14"/>
          <p:cNvSpPr txBox="1"/>
          <p:nvPr userDrawn="1"/>
        </p:nvSpPr>
        <p:spPr>
          <a:xfrm>
            <a:off x="517191" y="20377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复习导入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" y="52389"/>
            <a:ext cx="450000" cy="559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5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变式</a:t>
            </a:r>
            <a:r>
              <a:rPr lang="zh-CN" altLang="en-US" sz="2600" b="0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训练</a:t>
            </a:r>
          </a:p>
        </p:txBody>
      </p:sp>
      <p:cxnSp>
        <p:nvCxnSpPr>
          <p:cNvPr id="16" name="直接连接符 15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复习导入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知识梳理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0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32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10" Type="http://schemas.openxmlformats.org/officeDocument/2006/relationships/image" Target="../media/image270.png"/><Relationship Id="rId4" Type="http://schemas.openxmlformats.org/officeDocument/2006/relationships/tags" Target="../tags/tag86.xml"/><Relationship Id="rId9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2" Type="http://schemas.openxmlformats.org/officeDocument/2006/relationships/tags" Target="../tags/tag31.xml"/><Relationship Id="rId16" Type="http://schemas.openxmlformats.org/officeDocument/2006/relationships/image" Target="../media/image24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image" Target="../media/image23.png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22421" y="3056033"/>
            <a:ext cx="7371347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3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课时      长方体和正方体</a:t>
            </a:r>
            <a:endParaRPr lang="zh-CN" altLang="en-US" sz="4000" b="1" dirty="0">
              <a:solidFill>
                <a:schemeClr val="bg1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2421" y="1470206"/>
            <a:ext cx="7371347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5400" b="1" spc="6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</a:t>
            </a:r>
            <a:r>
              <a:rPr lang="zh-CN" altLang="en-US" sz="5400" b="1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0000" y="760730"/>
            <a:ext cx="5040000" cy="517642"/>
          </a:xfrm>
          <a:prstGeom prst="homePlate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排水法测量不规则物体的体积</a:t>
            </a:r>
          </a:p>
        </p:txBody>
      </p:sp>
      <p:sp>
        <p:nvSpPr>
          <p:cNvPr id="7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0000" y="1703070"/>
            <a:ext cx="7524000" cy="198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648000" eaLnBrk="1" hangingPunct="1"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将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物体完全浸入盛有水的规则容器中，如果没有水溢出，那么上升的那部分水的体积等于水中物体的体积。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612775" y="711200"/>
            <a:ext cx="7488000" cy="9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下面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哪个平面展开图折叠后所围成的图形是正方体？说一说你是如何判断的。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93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575945" y="1570990"/>
            <a:ext cx="7958455" cy="1207770"/>
            <a:chOff x="907" y="2474"/>
            <a:chExt cx="12533" cy="1902"/>
          </a:xfrm>
        </p:grpSpPr>
        <p:pic>
          <p:nvPicPr>
            <p:cNvPr id="25" name="图片 2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clrChange>
                <a:clrFrom>
                  <a:srgbClr val="FEFEFE">
                    <a:alpha val="100000"/>
                  </a:srgbClr>
                </a:clrFrom>
                <a:clrTo>
                  <a:srgbClr val="FEFE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70" y="2474"/>
              <a:ext cx="11770" cy="1903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907" y="3281"/>
              <a:ext cx="727" cy="628"/>
            </a:xfrm>
            <a:prstGeom prst="rect">
              <a:avLst/>
            </a:prstGeom>
            <a:solidFill>
              <a:srgbClr val="FCFCFC"/>
            </a:solidFill>
          </p:spPr>
          <p:txBody>
            <a:bodyPr wrap="square" rtlCol="0" anchor="t">
              <a:spAutoFit/>
            </a:bodyPr>
            <a:lstStyle/>
            <a:p>
              <a:r>
                <a:rPr lang="zh-CN" altLang="en-US" sz="2000" b="1" dirty="0">
                  <a:latin typeface="宋体" panose="02010600030101010101" pitchFamily="2" charset="-122"/>
                  <a:sym typeface="+mn-ea"/>
                </a:rPr>
                <a:t>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310" y="3281"/>
              <a:ext cx="727" cy="628"/>
            </a:xfrm>
            <a:prstGeom prst="rect">
              <a:avLst/>
            </a:prstGeom>
            <a:solidFill>
              <a:srgbClr val="FCFCFC"/>
            </a:solidFill>
          </p:spPr>
          <p:txBody>
            <a:bodyPr wrap="square" rtlCol="0" anchor="t">
              <a:spAutoFit/>
            </a:bodyPr>
            <a:lstStyle/>
            <a:p>
              <a:r>
                <a:rPr lang="zh-CN" altLang="en-US" sz="2000" b="1" dirty="0">
                  <a:latin typeface="宋体" panose="02010600030101010101" pitchFamily="2" charset="-122"/>
                  <a:sym typeface="+mn-ea"/>
                </a:rPr>
                <a:t>②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734" y="3279"/>
              <a:ext cx="727" cy="630"/>
            </a:xfrm>
            <a:prstGeom prst="rect">
              <a:avLst/>
            </a:prstGeom>
            <a:solidFill>
              <a:srgbClr val="FCFCFC"/>
            </a:solidFill>
          </p:spPr>
          <p:txBody>
            <a:bodyPr wrap="square" rtlCol="0" anchor="t">
              <a:noAutofit/>
            </a:bodyPr>
            <a:lstStyle/>
            <a:p>
              <a:r>
                <a:rPr lang="zh-CN" altLang="en-US" sz="2000" b="1" dirty="0">
                  <a:latin typeface="宋体" panose="02010600030101010101" pitchFamily="2" charset="-122"/>
                  <a:sym typeface="+mn-ea"/>
                </a:rPr>
                <a:t>③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690" y="3279"/>
              <a:ext cx="727" cy="630"/>
            </a:xfrm>
            <a:prstGeom prst="rect">
              <a:avLst/>
            </a:prstGeom>
            <a:solidFill>
              <a:srgbClr val="FCFCFC"/>
            </a:solidFill>
          </p:spPr>
          <p:txBody>
            <a:bodyPr wrap="square" rtlCol="0" anchor="t">
              <a:noAutofit/>
            </a:bodyPr>
            <a:lstStyle/>
            <a:p>
              <a:r>
                <a:rPr lang="zh-CN" altLang="en-US" sz="2000" b="1" dirty="0">
                  <a:latin typeface="宋体" panose="02010600030101010101" pitchFamily="2" charset="-122"/>
                  <a:sym typeface="+mn-ea"/>
                </a:rPr>
                <a:t>④</a:t>
              </a:r>
            </a:p>
          </p:txBody>
        </p:sp>
      </p:grp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701675" y="2732405"/>
            <a:ext cx="7820660" cy="184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①②③都可以围成正方体，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④不能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①②③一排的四个正方形可以围成一圈，上下或左右的两个面正好相对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，而④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中上面的两个面不是相对的，所以不能围成正方体。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612775" y="635000"/>
            <a:ext cx="7821295" cy="110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举例说明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cm³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1dm³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1m³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各有多大，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1L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1mL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的水大约有多少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93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2" name="TextBox 15"/>
          <p:cNvSpPr txBox="1">
            <a:spLocks noChangeArrowheads="1"/>
          </p:cNvSpPr>
          <p:nvPr/>
        </p:nvSpPr>
        <p:spPr bwMode="auto">
          <a:xfrm>
            <a:off x="840740" y="1781175"/>
            <a:ext cx="7497445" cy="33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棱长为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1cm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的正方体的体积是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cm³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，如一个骰子的体积大约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1cm³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spcAft>
                <a:spcPts val="180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棱长为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1dm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的正方体的体积是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1dm³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，如一个魔方的体积大约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1dm³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spcAft>
                <a:spcPts val="180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棱长为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的正方体的体积是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1m³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，如一个洗衣机的体积大约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1m³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spcAft>
                <a:spcPts val="180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一个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大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可乐瓶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大约装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1L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水，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一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小瓶盖大约装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1mL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的水。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612774" y="673100"/>
            <a:ext cx="7200000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fontAlgn="auto" hangingPunct="1"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填</a:t>
            </a:r>
            <a:r>
              <a:rPr 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上适当的容积或体积单位</a:t>
            </a:r>
            <a:r>
              <a:rPr 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eaLnBrk="1" fontAlgn="auto" hangingPunct="1">
              <a:lnSpc>
                <a:spcPct val="150000"/>
              </a:lnSpc>
            </a:pPr>
            <a:endParaRPr lang="zh-C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eaLnBrk="1" fontAlgn="auto" hangingPunct="1">
              <a:lnSpc>
                <a:spcPct val="150000"/>
              </a:lnSpc>
            </a:pP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）奇思喝水杯子的容积约是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0.3        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eaLnBrk="1" fontAlgn="auto" hangingPunct="1">
              <a:lnSpc>
                <a:spcPct val="150000"/>
              </a:lnSpc>
            </a:pP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）一块香皂的体积约是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               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eaLnBrk="1" fontAlgn="auto" hangingPunct="1">
              <a:lnSpc>
                <a:spcPct val="150000"/>
              </a:lnSpc>
            </a:pP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）一袋牛奶的容积约是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250           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eaLnBrk="1" fontAlgn="auto" hangingPunct="1">
              <a:lnSpc>
                <a:spcPct val="150000"/>
              </a:lnSpc>
            </a:pP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）水桶的容积大约是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       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96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6143625" y="1870710"/>
            <a:ext cx="653415" cy="656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升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026785" y="2459355"/>
            <a:ext cx="648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374957" y="3727071"/>
            <a:ext cx="900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851082" y="4354195"/>
            <a:ext cx="612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120322" y="2450434"/>
            <a:ext cx="1910715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立方厘米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182869" y="3114118"/>
            <a:ext cx="1224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324475" y="3098800"/>
            <a:ext cx="1080135" cy="656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毫升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898707" y="3744472"/>
            <a:ext cx="568325" cy="656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96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402644" y="821782"/>
            <a:ext cx="4539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smtClean="0">
                <a:ln w="0"/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4.</a:t>
            </a:r>
            <a:endParaRPr lang="zh-CN" altLang="en-US" sz="2800" b="1" cap="none" spc="0" dirty="0">
              <a:ln w="0"/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9440" y="1336040"/>
            <a:ext cx="414000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0.3m³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dm³</a:t>
            </a:r>
          </a:p>
          <a:p>
            <a:pPr algn="l" eaLnBrk="1" hangingPunct="1">
              <a:lnSpc>
                <a:spcPct val="120000"/>
              </a:lnSpc>
            </a:pPr>
            <a:endParaRPr lang="en-US" altLang="zh-CN" sz="28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l"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360cm³=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     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dm³</a:t>
            </a:r>
          </a:p>
          <a:p>
            <a:pPr algn="l" eaLnBrk="1" hangingPunct="1">
              <a:lnSpc>
                <a:spcPct val="120000"/>
              </a:lnSpc>
            </a:pP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l"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790dm³=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     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12640" y="1336040"/>
            <a:ext cx="414000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.86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L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       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mL</a:t>
            </a:r>
          </a:p>
          <a:p>
            <a:pPr algn="l" eaLnBrk="1" hangingPunct="1">
              <a:lnSpc>
                <a:spcPct val="120000"/>
              </a:lnSpc>
            </a:pPr>
            <a:endParaRPr lang="en-US" altLang="zh-CN" sz="28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l"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873mL=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L</a:t>
            </a:r>
          </a:p>
          <a:p>
            <a:pPr algn="l" eaLnBrk="1" hangingPunct="1">
              <a:lnSpc>
                <a:spcPct val="120000"/>
              </a:lnSpc>
            </a:pP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l"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0.35m³=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cm³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61870" y="1402080"/>
            <a:ext cx="81597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300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88735" y="1306831"/>
            <a:ext cx="119918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1860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46655" y="2326005"/>
            <a:ext cx="81597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0.36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74130" y="2411095"/>
            <a:ext cx="115697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0.873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93315" y="3431540"/>
            <a:ext cx="115697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0.79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61735" y="3409435"/>
            <a:ext cx="1260000" cy="612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350000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536575" y="760095"/>
            <a:ext cx="7955915" cy="53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把下面的长方体、正方体与对应的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展开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图连起来。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96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b="63022"/>
          <a:stretch>
            <a:fillRect/>
          </a:stretch>
        </p:blipFill>
        <p:spPr>
          <a:xfrm>
            <a:off x="1405573" y="1301115"/>
            <a:ext cx="6533515" cy="8439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t="42710"/>
          <a:stretch>
            <a:fillRect/>
          </a:stretch>
        </p:blipFill>
        <p:spPr>
          <a:xfrm>
            <a:off x="1405573" y="2982595"/>
            <a:ext cx="6533515" cy="130746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148205" y="2207260"/>
            <a:ext cx="2033270" cy="8610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387850" y="2174875"/>
            <a:ext cx="1990725" cy="908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2623185" y="1972945"/>
            <a:ext cx="4109720" cy="1139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612775" y="808990"/>
            <a:ext cx="7955915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长方体</a:t>
            </a:r>
            <a:r>
              <a:rPr 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的两个面如下。（单位：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zh-CN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96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865" y="1605915"/>
            <a:ext cx="4121785" cy="125158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530725" y="1504315"/>
            <a:ext cx="4125595" cy="1650365"/>
            <a:chOff x="7135" y="1919"/>
            <a:chExt cx="6497" cy="2599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clrChange>
                <a:clrFrom>
                  <a:srgbClr val="FEFEFE">
                    <a:alpha val="100000"/>
                  </a:srgbClr>
                </a:clrFrom>
                <a:clrTo>
                  <a:srgbClr val="FEFE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35" y="1919"/>
              <a:ext cx="6497" cy="2599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7784" y="2610"/>
              <a:ext cx="4838" cy="1258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28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这个长方体的体积是多少立方厘米？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006600" y="3335655"/>
            <a:ext cx="6008370" cy="1414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2=36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（立方厘米）</a:t>
            </a:r>
          </a:p>
          <a:p>
            <a:endParaRPr lang="zh-C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答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：这个长方体的体积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立方厘米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34465" y="1605915"/>
            <a:ext cx="5416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长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60650" y="1867535"/>
            <a:ext cx="5416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316605" y="1605915"/>
            <a:ext cx="5416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612775" y="613410"/>
            <a:ext cx="7397750" cy="105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</a:t>
            </a:r>
            <a:r>
              <a:rPr 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下面长方体和正方体的体积和表面积。</a:t>
            </a:r>
            <a:r>
              <a:rPr lang="zh-CN" sz="2800" b="1" dirty="0">
                <a:latin typeface="Times New Roman" pitchFamily="18" charset="0"/>
                <a:cs typeface="Times New Roman" pitchFamily="18" charset="0"/>
                <a:sym typeface="+mn-ea"/>
              </a:rPr>
              <a:t>（单位：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cm</a:t>
            </a:r>
            <a:r>
              <a:rPr lang="zh-CN" sz="2800" b="1" dirty="0">
                <a:latin typeface="Times New Roman" pitchFamily="18" charset="0"/>
                <a:cs typeface="Times New Roman" pitchFamily="18" charset="0"/>
                <a:sym typeface="+mn-ea"/>
              </a:rPr>
              <a:t>）</a:t>
            </a:r>
            <a:endParaRPr lang="zh-C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96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6885" y="1231774"/>
            <a:ext cx="5168265" cy="124777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723899" y="2089150"/>
            <a:ext cx="6660000" cy="12452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表面积：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(10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6+10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5+6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5)</a:t>
            </a:r>
            <a:r>
              <a:rPr 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2=280(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平方厘米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(2.5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0.5+2.5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0.8+0.5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0.8)</a:t>
            </a:r>
            <a:r>
              <a:rPr 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2=7.3(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平方厘米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6=384(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平方厘米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)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426209" y="3634409"/>
            <a:ext cx="424800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体积：</a:t>
            </a:r>
          </a:p>
          <a:p>
            <a:r>
              <a:rPr lang="en-US" altLang="zh-CN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=300</a:t>
            </a:r>
            <a:r>
              <a:rPr lang="zh-CN" alt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（立方厘米）</a:t>
            </a:r>
          </a:p>
          <a:p>
            <a:r>
              <a:rPr lang="en-US" altLang="zh-CN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2.5</a:t>
            </a:r>
            <a:r>
              <a:rPr lang="zh-CN" alt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0.5</a:t>
            </a:r>
            <a:r>
              <a:rPr lang="zh-CN" alt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0.8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立方厘米）</a:t>
            </a:r>
          </a:p>
          <a:p>
            <a:r>
              <a:rPr lang="en-US" altLang="zh-CN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=512</a:t>
            </a:r>
            <a:r>
              <a:rPr lang="zh-CN" alt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（立方厘米）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680720" y="2518409"/>
            <a:ext cx="6624000" cy="1116000"/>
          </a:xfrm>
          <a:prstGeom prst="roundRect">
            <a:avLst/>
          </a:prstGeom>
          <a:noFill/>
          <a:ln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9" name="圆角矩形 8"/>
          <p:cNvSpPr/>
          <p:nvPr/>
        </p:nvSpPr>
        <p:spPr>
          <a:xfrm>
            <a:off x="1409699" y="4069383"/>
            <a:ext cx="4248000" cy="1116000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 bldLvl="0"/>
      <p:bldP spid="3" grpId="0" uiExpand="1" build="allAtOnce" bldLvl="0"/>
      <p:bldP spid="8" grpId="0" animBg="1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19050" y="765810"/>
            <a:ext cx="9216000" cy="162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一块正方体石料的棱长为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这块石料的体积是多少立方分米？如果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1dm³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石料的质量是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2.7kg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，这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块石料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的质量是多少千克？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95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55140" y="2272030"/>
            <a:ext cx="4445635" cy="55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6=216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（立方分米）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95230" y="3769360"/>
            <a:ext cx="626364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答：这块石料的体积是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216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立方厘米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这块石料的质量是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583.2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千克。</a:t>
            </a:r>
          </a:p>
        </p:txBody>
      </p:sp>
      <p:sp>
        <p:nvSpPr>
          <p:cNvPr id="2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5140" y="2934970"/>
            <a:ext cx="4445635" cy="55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216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2.7=583.2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（千克）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612775" y="765810"/>
            <a:ext cx="7956000" cy="128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有一排长方体的储物柜，共占地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0.84m²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，储物柜高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0.75m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。这排储物柜的体积是多少立方米？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95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7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8920" y="3088005"/>
            <a:ext cx="4488455" cy="55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0.84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0.75=0.63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（立方米）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07899" y="3785235"/>
            <a:ext cx="627626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答：这排储物柜的体积是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0.63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立方米。</a:t>
            </a:r>
            <a:endParaRPr lang="zh-C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5675" r="11595" b="11591"/>
          <a:stretch>
            <a:fillRect/>
          </a:stretch>
        </p:blipFill>
        <p:spPr>
          <a:xfrm>
            <a:off x="5827755" y="2324100"/>
            <a:ext cx="2486025" cy="1100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9" y="855344"/>
            <a:ext cx="1800000" cy="36427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82" y="1663339"/>
            <a:ext cx="1260000" cy="2107151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1948229" y="1014095"/>
            <a:ext cx="4680000" cy="1152000"/>
          </a:xfrm>
          <a:prstGeom prst="wedgeRoundRectCallout">
            <a:avLst>
              <a:gd name="adj1" fmla="val -56621"/>
              <a:gd name="adj2" fmla="val -78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关于长立体和正方体。你都学会了哪些知识？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2327420" y="3158490"/>
            <a:ext cx="4716000" cy="1224000"/>
          </a:xfrm>
          <a:prstGeom prst="wedgeRoundRectCallout">
            <a:avLst>
              <a:gd name="adj1" fmla="val 60519"/>
              <a:gd name="adj2" fmla="val -3621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长立体和正方体有什么特征，怎样求表面积和体积呢？</a:t>
            </a:r>
            <a:endParaRPr lang="en-US" altLang="zh-CN" sz="2800" b="1" dirty="0" smtClean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355600" y="765810"/>
            <a:ext cx="8307070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一块</a:t>
            </a:r>
            <a:r>
              <a:rPr 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不规则的铁块浸没到底面积是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48cm²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的长方体玻璃缸中，水面上升了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0.5cm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（水没有溢出）。这块铁块的体积是多少？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95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8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1743" y="3029565"/>
            <a:ext cx="3552825" cy="55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48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0.5=24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（立方厘米）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92038" y="3786485"/>
            <a:ext cx="572171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答：这块</a:t>
            </a:r>
            <a:r>
              <a:rPr 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铁块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体积</a:t>
            </a:r>
            <a:r>
              <a:rPr 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24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立方厘米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4159" y="485479"/>
            <a:ext cx="1474257" cy="53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1.</a:t>
            </a:r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填空。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15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386715" y="1094740"/>
                <a:ext cx="8314055" cy="989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）一个正方体的棱长是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8dm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，它的棱长总和是（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）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dm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，表面积是（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）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400" b="1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，体积是（  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>
          <p:sp>
            <p:nvSpPr>
              <p:cNvPr id="7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386715" y="1094740"/>
                <a:ext cx="8314055" cy="989330"/>
              </a:xfrm>
              <a:prstGeom prst="rect">
                <a:avLst/>
              </a:prstGeom>
              <a:blipFill rotWithShape="1">
                <a:blip r:embed="rId13"/>
                <a:stretch>
                  <a:fillRect l="-1393" t="-4938" r="-3519" b="-55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15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86715" y="2085975"/>
                <a:ext cx="8314055" cy="97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）如果一个正方体的底面积是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𝐝</m:t>
                        </m:r>
                        <m:r>
                          <a:rPr lang="en-US" altLang="zh-CN" sz="2400" b="1" i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400" b="1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，那么它的表面积是（   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）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400" b="1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，体积是（    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zh-CN" sz="2400" b="1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>
          <p:sp>
            <p:nvSpPr>
              <p:cNvPr id="9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86715" y="2085975"/>
                <a:ext cx="8314055" cy="975652"/>
              </a:xfrm>
              <a:prstGeom prst="rect">
                <a:avLst/>
              </a:prstGeom>
              <a:blipFill rotWithShape="1">
                <a:blip r:embed="rId14"/>
                <a:stretch>
                  <a:fillRect l="-1393" t="-4375" b="-81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6715" y="3111500"/>
            <a:ext cx="8314055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）一个正方体的每条棱长都扩大到原来的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倍，它的体积就扩大到原来的（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）倍，表面积就扩大到原来的（    ）倍。</a:t>
            </a:r>
          </a:p>
        </p:txBody>
      </p:sp>
      <p:sp>
        <p:nvSpPr>
          <p:cNvPr id="21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7266118" y="1081456"/>
            <a:ext cx="530984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13" name="Text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2044513" y="1530030"/>
            <a:ext cx="812686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384</a:t>
            </a:r>
          </a:p>
        </p:txBody>
      </p:sp>
      <p:sp>
        <p:nvSpPr>
          <p:cNvPr id="10" name="Text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>
            <a:off x="5237418" y="1530527"/>
            <a:ext cx="812686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512</a:t>
            </a:r>
          </a:p>
        </p:txBody>
      </p:sp>
      <p:sp>
        <p:nvSpPr>
          <p:cNvPr id="11" name="Text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1081329" y="2571788"/>
            <a:ext cx="812686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150</a:t>
            </a:r>
          </a:p>
        </p:txBody>
      </p:sp>
      <p:sp>
        <p:nvSpPr>
          <p:cNvPr id="12" name="Text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flipH="1">
            <a:off x="4431610" y="2571510"/>
            <a:ext cx="944571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125</a:t>
            </a:r>
          </a:p>
        </p:txBody>
      </p:sp>
      <p:sp>
        <p:nvSpPr>
          <p:cNvPr id="22" name="Text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>
            <a:off x="2966085" y="3527425"/>
            <a:ext cx="4921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Text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flipH="1">
            <a:off x="7548245" y="3531235"/>
            <a:ext cx="52959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  <p:bldP spid="10" grpId="0"/>
      <p:bldP spid="11" grpId="0"/>
      <p:bldP spid="12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9473" y="345719"/>
            <a:ext cx="3841144" cy="53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2.</a:t>
            </a:r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判断。</a:t>
            </a:r>
          </a:p>
        </p:txBody>
      </p:sp>
      <p:sp>
        <p:nvSpPr>
          <p:cNvPr id="32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4305" y="984885"/>
            <a:ext cx="8005445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）长方体的三条棱分别叫作它的长、宽、高</a:t>
            </a:r>
            <a:r>
              <a:rPr lang="zh-CN" altLang="en-US" sz="24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。  （   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）</a:t>
            </a:r>
          </a:p>
        </p:txBody>
      </p:sp>
      <p:sp>
        <p:nvSpPr>
          <p:cNvPr id="40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4305" y="1614170"/>
            <a:ext cx="792353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）棱长为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6dm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的正方体，表面积和体积相等</a:t>
            </a:r>
            <a:r>
              <a:rPr lang="zh-CN" altLang="en-US" sz="24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。  </a:t>
            </a:r>
            <a:r>
              <a:rPr lang="en-US" altLang="zh-CN" sz="24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   ）</a:t>
            </a:r>
          </a:p>
        </p:txBody>
      </p:sp>
      <p:sp>
        <p:nvSpPr>
          <p:cNvPr id="42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4305" y="2243455"/>
            <a:ext cx="8404860" cy="139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）用两根同样长的铁丝分别围成一个长方体和一个正方体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  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框架，正方体框架的体积一定大于长方体框架的体积。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   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                                 </a:t>
            </a:r>
            <a:r>
              <a:rPr lang="en-US" altLang="zh-CN" sz="24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                                                       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   ）</a:t>
            </a:r>
          </a:p>
        </p:txBody>
      </p:sp>
      <p:sp>
        <p:nvSpPr>
          <p:cNvPr id="49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4305" y="3759200"/>
            <a:ext cx="86264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4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）体积相等的两个长方体，它们的表面积一定相等。（  ）</a:t>
            </a:r>
          </a:p>
        </p:txBody>
      </p:sp>
      <p:sp>
        <p:nvSpPr>
          <p:cNvPr id="52" name="Text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93175" y="1612248"/>
            <a:ext cx="42001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×</a:t>
            </a:r>
          </a:p>
        </p:txBody>
      </p:sp>
      <p:sp>
        <p:nvSpPr>
          <p:cNvPr id="53" name="Text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08185" y="3760943"/>
            <a:ext cx="42001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×</a:t>
            </a:r>
          </a:p>
        </p:txBody>
      </p:sp>
      <p:sp>
        <p:nvSpPr>
          <p:cNvPr id="55" name="Text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7128405" y="983534"/>
            <a:ext cx="4572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×</a:t>
            </a:r>
          </a:p>
        </p:txBody>
      </p:sp>
      <p:sp>
        <p:nvSpPr>
          <p:cNvPr id="56" name="Text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flipH="1">
            <a:off x="7292870" y="3107888"/>
            <a:ext cx="4572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5" grpId="0"/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6781" y="411338"/>
            <a:ext cx="1206839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选择。</a:t>
            </a:r>
          </a:p>
        </p:txBody>
      </p:sp>
      <p:sp>
        <p:nvSpPr>
          <p:cNvPr id="31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3805" y="2982989"/>
            <a:ext cx="48552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2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82095" y="1406301"/>
            <a:ext cx="34394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6715" y="976630"/>
            <a:ext cx="8338185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）把一个长方体分成几个小长方体后，小长方体的体积和原长方体的体积相比较，（   ）。</a:t>
            </a:r>
          </a:p>
        </p:txBody>
      </p:sp>
      <p:sp>
        <p:nvSpPr>
          <p:cNvPr id="12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7060" y="1964690"/>
            <a:ext cx="821753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A.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不变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B.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比原来小了   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C.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比原来大了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D.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无法确定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44805" y="2371090"/>
                <a:ext cx="8554085" cy="1220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）一个长方体的高缩小到原来的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itchFamily="18" charset="0"/>
                            <a:ea typeface="楷体" panose="02010609060101010101" pitchFamily="49" charset="-122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itchFamily="18" charset="0"/>
                            <a:ea typeface="楷体" panose="02010609060101010101" pitchFamily="49" charset="-122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，要使它的体积发生变化，则（   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）。</a:t>
                </a:r>
              </a:p>
            </p:txBody>
          </p:sp>
        </mc:Choice>
        <mc:Fallback xmlns="">
          <p:sp>
            <p:nvSpPr>
              <p:cNvPr id="13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44805" y="2371090"/>
                <a:ext cx="8554085" cy="1220078"/>
              </a:xfrm>
              <a:prstGeom prst="rect">
                <a:avLst/>
              </a:prstGeom>
              <a:blipFill rotWithShape="1">
                <a:blip r:embed="rId10"/>
                <a:stretch>
                  <a:fillRect l="-1426" r="-4918" b="-6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5440" y="3374390"/>
            <a:ext cx="8553450" cy="117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fontAlgn="auto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A.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底面积扩大到原来的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倍     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B.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长和宽都扩大到原来的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倍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0" eaLnBrk="1" fontAlgn="auto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C.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长不变，宽扩大到原来的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倍 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D.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宽不变，长扩大到原来的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1684870" y="1530889"/>
            <a:ext cx="4680520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从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教材总复习中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选取；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从课时练中选取。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1199183" y="2332585"/>
            <a:ext cx="210446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长方体</a:t>
            </a:r>
          </a:p>
        </p:txBody>
      </p:sp>
      <p:sp>
        <p:nvSpPr>
          <p:cNvPr id="81" name="矩形 80"/>
          <p:cNvSpPr/>
          <p:nvPr>
            <p:custDataLst>
              <p:tags r:id="rId2"/>
            </p:custDataLst>
          </p:nvPr>
        </p:nvSpPr>
        <p:spPr>
          <a:xfrm>
            <a:off x="2721508" y="1670284"/>
            <a:ext cx="375793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长方体和正方体的特征</a:t>
            </a:r>
          </a:p>
        </p:txBody>
      </p:sp>
      <p:sp>
        <p:nvSpPr>
          <p:cNvPr id="82" name="矩形 81"/>
          <p:cNvSpPr/>
          <p:nvPr>
            <p:custDataLst>
              <p:tags r:id="rId3"/>
            </p:custDataLst>
          </p:nvPr>
        </p:nvSpPr>
        <p:spPr>
          <a:xfrm>
            <a:off x="2721508" y="2364339"/>
            <a:ext cx="411543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棱长总和、表面积、体积</a:t>
            </a:r>
          </a:p>
        </p:txBody>
      </p:sp>
      <p:sp>
        <p:nvSpPr>
          <p:cNvPr id="83" name="左大括号 82"/>
          <p:cNvSpPr/>
          <p:nvPr>
            <p:custDataLst>
              <p:tags r:id="rId4"/>
            </p:custDataLst>
          </p:nvPr>
        </p:nvSpPr>
        <p:spPr>
          <a:xfrm>
            <a:off x="2544712" y="1650712"/>
            <a:ext cx="216024" cy="1863060"/>
          </a:xfrm>
          <a:prstGeom prst="leftBrace">
            <a:avLst>
              <a:gd name="adj1" fmla="val 23061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4" name="矩形 83"/>
          <p:cNvSpPr/>
          <p:nvPr>
            <p:custDataLst>
              <p:tags r:id="rId5"/>
            </p:custDataLst>
          </p:nvPr>
        </p:nvSpPr>
        <p:spPr>
          <a:xfrm>
            <a:off x="2721508" y="3058394"/>
            <a:ext cx="340042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体积单位和容积单位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" grpId="0"/>
      <p:bldP spid="82" grpId="0"/>
      <p:bldP spid="83" grpId="0" bldLvl="0" animBg="1"/>
      <p:bldP spid="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4"/>
          <p:cNvGrpSpPr/>
          <p:nvPr/>
        </p:nvGrpSpPr>
        <p:grpSpPr bwMode="auto">
          <a:xfrm>
            <a:off x="4430193" y="508856"/>
            <a:ext cx="3556000" cy="985521"/>
            <a:chOff x="1048745" y="1033837"/>
            <a:chExt cx="4283823" cy="6331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5" name="云形标注 82"/>
            <p:cNvSpPr>
              <a:spLocks noChangeArrowheads="1"/>
            </p:cNvSpPr>
            <p:nvPr/>
          </p:nvSpPr>
          <p:spPr bwMode="auto">
            <a:xfrm>
              <a:off x="1048745" y="1033837"/>
              <a:ext cx="4283058" cy="633120"/>
            </a:xfrm>
            <a:prstGeom prst="cloudCallout">
              <a:avLst>
                <a:gd name="adj1" fmla="val 15111"/>
                <a:gd name="adj2" fmla="val 9615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 algn="ctr">
              <a:solidFill>
                <a:srgbClr val="FF000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6" name="矩形 4"/>
            <p:cNvSpPr>
              <a:spLocks noChangeArrowheads="1"/>
            </p:cNvSpPr>
            <p:nvPr/>
          </p:nvSpPr>
          <p:spPr bwMode="auto">
            <a:xfrm>
              <a:off x="1451118" y="1062394"/>
              <a:ext cx="3881450" cy="57315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整理了关于长方体和正方体的知识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sp>
        <p:nvSpPr>
          <p:cNvPr id="80" name="矩形 79"/>
          <p:cNvSpPr/>
          <p:nvPr/>
        </p:nvSpPr>
        <p:spPr>
          <a:xfrm>
            <a:off x="1020113" y="2606270"/>
            <a:ext cx="210446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长方体</a:t>
            </a:r>
          </a:p>
        </p:txBody>
      </p:sp>
      <p:sp>
        <p:nvSpPr>
          <p:cNvPr id="81" name="矩形 80"/>
          <p:cNvSpPr/>
          <p:nvPr/>
        </p:nvSpPr>
        <p:spPr>
          <a:xfrm>
            <a:off x="2542438" y="1943969"/>
            <a:ext cx="375793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长方体和正方体的特征</a:t>
            </a:r>
          </a:p>
        </p:txBody>
      </p:sp>
      <p:sp>
        <p:nvSpPr>
          <p:cNvPr id="82" name="矩形 81"/>
          <p:cNvSpPr/>
          <p:nvPr/>
        </p:nvSpPr>
        <p:spPr>
          <a:xfrm>
            <a:off x="2542438" y="2638024"/>
            <a:ext cx="411543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棱长总和、表面积、体积</a:t>
            </a:r>
          </a:p>
        </p:txBody>
      </p:sp>
      <p:sp>
        <p:nvSpPr>
          <p:cNvPr id="83" name="左大括号 82"/>
          <p:cNvSpPr/>
          <p:nvPr/>
        </p:nvSpPr>
        <p:spPr>
          <a:xfrm>
            <a:off x="2365642" y="2019299"/>
            <a:ext cx="176796" cy="1768157"/>
          </a:xfrm>
          <a:prstGeom prst="leftBrace">
            <a:avLst>
              <a:gd name="adj1" fmla="val 23061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542438" y="3332079"/>
            <a:ext cx="340042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体积单位和容积单位</a:t>
            </a:r>
          </a:p>
        </p:txBody>
      </p:sp>
      <p:pic>
        <p:nvPicPr>
          <p:cNvPr id="5" name="图片 4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390" y="1807845"/>
            <a:ext cx="975360" cy="1182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 bldLvl="0" animBg="1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3215" y="288290"/>
            <a:ext cx="4176000" cy="586314"/>
          </a:xfrm>
          <a:prstGeom prst="homePlate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长方体和正方体的特征</a:t>
            </a:r>
            <a:r>
              <a:rPr lang="en-US" altLang="zh-CN" sz="2800" b="1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535959"/>
              </p:ext>
            </p:extLst>
          </p:nvPr>
        </p:nvGraphicFramePr>
        <p:xfrm>
          <a:off x="227854" y="944497"/>
          <a:ext cx="8862142" cy="281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796"/>
                <a:gridCol w="852030"/>
                <a:gridCol w="852030"/>
                <a:gridCol w="2385666"/>
                <a:gridCol w="1454668"/>
                <a:gridCol w="908050"/>
                <a:gridCol w="1428902"/>
              </a:tblGrid>
              <a:tr h="475442">
                <a:tc row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顶点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棱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8815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个数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形状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大小关系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条数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长度关系</a:t>
                      </a:r>
                    </a:p>
                  </a:txBody>
                  <a:tcPr/>
                </a:tc>
              </a:tr>
              <a:tr h="102315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610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立方体 3"/>
          <p:cNvSpPr/>
          <p:nvPr>
            <p:custDataLst>
              <p:tags r:id="rId3"/>
            </p:custDataLst>
          </p:nvPr>
        </p:nvSpPr>
        <p:spPr>
          <a:xfrm>
            <a:off x="378142" y="2258378"/>
            <a:ext cx="727710" cy="335915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5" name="立方体 4"/>
          <p:cNvSpPr/>
          <p:nvPr>
            <p:custDataLst>
              <p:tags r:id="rId4"/>
            </p:custDataLst>
          </p:nvPr>
        </p:nvSpPr>
        <p:spPr>
          <a:xfrm>
            <a:off x="490219" y="3067835"/>
            <a:ext cx="503555" cy="503555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" name="TextBox 25"/>
          <p:cNvSpPr txBox="1"/>
          <p:nvPr>
            <p:custDataLst>
              <p:tags r:id="rId5"/>
            </p:custDataLst>
          </p:nvPr>
        </p:nvSpPr>
        <p:spPr>
          <a:xfrm>
            <a:off x="1460158" y="2049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TextBox 27"/>
          <p:cNvSpPr txBox="1"/>
          <p:nvPr>
            <p:custDataLst>
              <p:tags r:id="rId6"/>
            </p:custDataLst>
          </p:nvPr>
        </p:nvSpPr>
        <p:spPr>
          <a:xfrm>
            <a:off x="1449363" y="30294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" name="TextBox 28"/>
          <p:cNvSpPr txBox="1"/>
          <p:nvPr>
            <p:custDataLst>
              <p:tags r:id="rId7"/>
            </p:custDataLst>
          </p:nvPr>
        </p:nvSpPr>
        <p:spPr>
          <a:xfrm>
            <a:off x="2299365" y="2049115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29"/>
          <p:cNvSpPr txBox="1"/>
          <p:nvPr>
            <p:custDataLst>
              <p:tags r:id="rId8"/>
            </p:custDataLst>
          </p:nvPr>
        </p:nvSpPr>
        <p:spPr>
          <a:xfrm>
            <a:off x="2288570" y="301207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0" name="TextBox 39"/>
          <p:cNvSpPr txBox="1"/>
          <p:nvPr>
            <p:custDataLst>
              <p:tags r:id="rId9"/>
            </p:custDataLst>
          </p:nvPr>
        </p:nvSpPr>
        <p:spPr>
          <a:xfrm>
            <a:off x="2848610" y="2027207"/>
            <a:ext cx="2448000" cy="7023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长方形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(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有时会有两个面是正方形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)</a:t>
            </a:r>
          </a:p>
        </p:txBody>
      </p:sp>
      <p:sp>
        <p:nvSpPr>
          <p:cNvPr id="41" name="TextBox 40"/>
          <p:cNvSpPr txBox="1"/>
          <p:nvPr>
            <p:custDataLst>
              <p:tags r:id="rId10"/>
            </p:custDataLst>
          </p:nvPr>
        </p:nvSpPr>
        <p:spPr>
          <a:xfrm>
            <a:off x="3248697" y="3085354"/>
            <a:ext cx="1495425" cy="411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正方形</a:t>
            </a:r>
          </a:p>
        </p:txBody>
      </p:sp>
      <p:sp>
        <p:nvSpPr>
          <p:cNvPr id="42" name="TextBox 41"/>
          <p:cNvSpPr txBox="1"/>
          <p:nvPr>
            <p:custDataLst>
              <p:tags r:id="rId11"/>
            </p:custDataLst>
          </p:nvPr>
        </p:nvSpPr>
        <p:spPr>
          <a:xfrm>
            <a:off x="5245734" y="2173605"/>
            <a:ext cx="154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对面相等</a:t>
            </a:r>
          </a:p>
        </p:txBody>
      </p:sp>
      <p:sp>
        <p:nvSpPr>
          <p:cNvPr id="43" name="TextBox 42"/>
          <p:cNvSpPr txBox="1"/>
          <p:nvPr>
            <p:custDataLst>
              <p:tags r:id="rId12"/>
            </p:custDataLst>
          </p:nvPr>
        </p:nvSpPr>
        <p:spPr>
          <a:xfrm>
            <a:off x="5524500" y="2897613"/>
            <a:ext cx="113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个面都相等</a:t>
            </a:r>
          </a:p>
        </p:txBody>
      </p:sp>
      <p:sp>
        <p:nvSpPr>
          <p:cNvPr id="44" name="TextBox 43"/>
          <p:cNvSpPr txBox="1"/>
          <p:nvPr>
            <p:custDataLst>
              <p:tags r:id="rId13"/>
            </p:custDataLst>
          </p:nvPr>
        </p:nvSpPr>
        <p:spPr>
          <a:xfrm>
            <a:off x="6826144" y="2108362"/>
            <a:ext cx="684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5" name="TextBox 44"/>
          <p:cNvSpPr txBox="1"/>
          <p:nvPr>
            <p:custDataLst>
              <p:tags r:id="rId14"/>
            </p:custDataLst>
          </p:nvPr>
        </p:nvSpPr>
        <p:spPr>
          <a:xfrm>
            <a:off x="6837174" y="2940202"/>
            <a:ext cx="684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6" name="TextBox 45"/>
          <p:cNvSpPr txBox="1"/>
          <p:nvPr>
            <p:custDataLst>
              <p:tags r:id="rId15"/>
            </p:custDataLst>
          </p:nvPr>
        </p:nvSpPr>
        <p:spPr>
          <a:xfrm>
            <a:off x="7562069" y="1775225"/>
            <a:ext cx="1504706" cy="8012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互相</a:t>
            </a:r>
            <a:r>
              <a:rPr lang="zh-CN" altLang="en-US" sz="24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平</a:t>
            </a:r>
            <a:r>
              <a:rPr lang="zh-CN" altLang="en-US" sz="24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行</a:t>
            </a:r>
            <a:r>
              <a:rPr lang="zh-CN" altLang="en-US" sz="24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的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条棱相等</a:t>
            </a:r>
          </a:p>
        </p:txBody>
      </p:sp>
      <p:sp>
        <p:nvSpPr>
          <p:cNvPr id="47" name="TextBox 46"/>
          <p:cNvSpPr txBox="1"/>
          <p:nvPr>
            <p:custDataLst>
              <p:tags r:id="rId16"/>
            </p:custDataLst>
          </p:nvPr>
        </p:nvSpPr>
        <p:spPr>
          <a:xfrm>
            <a:off x="7645010" y="2904115"/>
            <a:ext cx="1339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12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条棱都相等</a:t>
            </a:r>
          </a:p>
        </p:txBody>
      </p:sp>
      <p:sp>
        <p:nvSpPr>
          <p:cNvPr id="17" name="TextBox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0925" y="3860800"/>
            <a:ext cx="8663300" cy="566964"/>
          </a:xfrm>
          <a:prstGeom prst="round2DiagRect">
            <a:avLst>
              <a:gd name="adj1" fmla="val 16667"/>
              <a:gd name="adj2" fmla="val 3113"/>
            </a:avLst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相交于一个顶点的三条棱的长度分别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叫作长方体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长、宽、高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9" name="TextBox 1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228584" y="4450442"/>
            <a:ext cx="6422775" cy="566964"/>
          </a:xfrm>
          <a:prstGeom prst="round2Diag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正方体是长、宽、高都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/>
      <p:bldP spid="7" grpId="0"/>
      <p:bldP spid="8" grpId="0"/>
      <p:bldP spid="12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1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7630" y="613400"/>
            <a:ext cx="4464000" cy="586314"/>
          </a:xfrm>
          <a:prstGeom prst="homePlat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棱长总和、表面积、</a:t>
            </a:r>
            <a:r>
              <a:rPr 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体积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：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939477"/>
              </p:ext>
            </p:extLst>
          </p:nvPr>
        </p:nvGraphicFramePr>
        <p:xfrm>
          <a:off x="504190" y="1750060"/>
          <a:ext cx="8086090" cy="2504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960"/>
                <a:gridCol w="2044065"/>
                <a:gridCol w="2604770"/>
                <a:gridCol w="2360295"/>
              </a:tblGrid>
              <a:tr h="54800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棱长总和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表面积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体积</a:t>
                      </a:r>
                    </a:p>
                  </a:txBody>
                  <a:tcPr/>
                </a:tc>
              </a:tr>
              <a:tr h="457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意义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</a:tr>
              <a:tr h="70040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79819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立方体 3"/>
          <p:cNvSpPr/>
          <p:nvPr>
            <p:custDataLst>
              <p:tags r:id="rId3"/>
            </p:custDataLst>
          </p:nvPr>
        </p:nvSpPr>
        <p:spPr>
          <a:xfrm>
            <a:off x="647700" y="2942590"/>
            <a:ext cx="727710" cy="335915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立方体 4"/>
          <p:cNvSpPr/>
          <p:nvPr>
            <p:custDataLst>
              <p:tags r:id="rId4"/>
            </p:custDataLst>
          </p:nvPr>
        </p:nvSpPr>
        <p:spPr>
          <a:xfrm>
            <a:off x="784860" y="3599554"/>
            <a:ext cx="503555" cy="503555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>
            <p:custDataLst>
              <p:tags r:id="rId5"/>
            </p:custDataLst>
          </p:nvPr>
        </p:nvSpPr>
        <p:spPr>
          <a:xfrm>
            <a:off x="3413125" y="2911158"/>
            <a:ext cx="30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2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2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2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bh</a:t>
            </a:r>
            <a:r>
              <a:rPr lang="zh-CN" altLang="en-US" sz="2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2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ah</a:t>
            </a:r>
            <a:r>
              <a:rPr lang="en-US" altLang="zh-CN" sz="2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)×2</a:t>
            </a:r>
          </a:p>
        </p:txBody>
      </p:sp>
      <p:sp>
        <p:nvSpPr>
          <p:cNvPr id="49" name="TextBox 48"/>
          <p:cNvSpPr txBox="1"/>
          <p:nvPr>
            <p:custDataLst>
              <p:tags r:id="rId6"/>
            </p:custDataLst>
          </p:nvPr>
        </p:nvSpPr>
        <p:spPr>
          <a:xfrm>
            <a:off x="4363700" y="3651277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smtClean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S=6a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²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>
            <p:custDataLst>
              <p:tags r:id="rId7"/>
            </p:custDataLst>
          </p:nvPr>
        </p:nvSpPr>
        <p:spPr>
          <a:xfrm>
            <a:off x="6933143" y="2844483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V=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abh</a:t>
            </a:r>
            <a:endParaRPr lang="zh-CN" altLang="en-US" sz="28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>
            <p:custDataLst>
              <p:tags r:id="rId8"/>
            </p:custDataLst>
          </p:nvPr>
        </p:nvSpPr>
        <p:spPr>
          <a:xfrm>
            <a:off x="6945714" y="365194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V=a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90650" y="2911158"/>
            <a:ext cx="217868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)×4</a:t>
            </a:r>
          </a:p>
        </p:txBody>
      </p:sp>
      <p:sp>
        <p:nvSpPr>
          <p:cNvPr id="6" name="TextBox 48"/>
          <p:cNvSpPr txBox="1"/>
          <p:nvPr>
            <p:custDataLst>
              <p:tags r:id="rId9"/>
            </p:custDataLst>
          </p:nvPr>
        </p:nvSpPr>
        <p:spPr>
          <a:xfrm>
            <a:off x="2018645" y="363289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12a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54750" y="2297430"/>
            <a:ext cx="24193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所占空间的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大小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25215" y="2297430"/>
            <a:ext cx="26447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6</a:t>
            </a:r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个面的总面积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94485" y="2303145"/>
            <a:ext cx="2222500" cy="448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  <a:sym typeface="+mn-ea"/>
              </a:rPr>
              <a:t>所有棱长的和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858635" y="3250565"/>
            <a:ext cx="1370965" cy="4514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V=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8" grpId="0"/>
      <p:bldP spid="49" grpId="0"/>
      <p:bldP spid="50" grpId="0"/>
      <p:bldP spid="51" grpId="0"/>
      <p:bldP spid="3" grpId="0"/>
      <p:bldP spid="6" grpId="0"/>
      <p:bldP spid="7" grpId="0"/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7630" y="613400"/>
            <a:ext cx="4464000" cy="584834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长方体和正方体的展开图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0385" y="1509395"/>
            <a:ext cx="7128000" cy="160264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20090" y="3350895"/>
            <a:ext cx="8075295" cy="1069464"/>
          </a:xfrm>
          <a:prstGeom prst="snip1Rect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长方体的展开图是由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个长方形（特殊情况下有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个正方形）组成的组合图形，相对的面完全相同且完全相隔。</a:t>
            </a:r>
            <a:endParaRPr lang="zh-CN" alt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24" y="2107019"/>
            <a:ext cx="1476000" cy="6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6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7630" y="613400"/>
            <a:ext cx="4464000" cy="584834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长方体和正方体的展开图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49655" y="3890010"/>
            <a:ext cx="7167880" cy="1066108"/>
          </a:xfrm>
          <a:prstGeom prst="snip1Rect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正方体的展开图是由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个正方形组成的组合图形，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并且完全隔开；正方体的展开图一共有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种。</a:t>
            </a:r>
          </a:p>
        </p:txBody>
      </p:sp>
      <p:grpSp>
        <p:nvGrpSpPr>
          <p:cNvPr id="59" name="组合 58"/>
          <p:cNvGrpSpPr>
            <a:grpSpLocks noChangeAspect="1"/>
          </p:cNvGrpSpPr>
          <p:nvPr/>
        </p:nvGrpSpPr>
        <p:grpSpPr>
          <a:xfrm>
            <a:off x="234949" y="1160144"/>
            <a:ext cx="8700249" cy="1458167"/>
            <a:chOff x="1428" y="1994"/>
            <a:chExt cx="11778" cy="1974"/>
          </a:xfrm>
        </p:grpSpPr>
        <p:grpSp>
          <p:nvGrpSpPr>
            <p:cNvPr id="56" name="组合 55"/>
            <p:cNvGrpSpPr/>
            <p:nvPr/>
          </p:nvGrpSpPr>
          <p:grpSpPr>
            <a:xfrm>
              <a:off x="3165" y="1994"/>
              <a:ext cx="9650" cy="1975"/>
              <a:chOff x="1173" y="2160"/>
              <a:chExt cx="9650" cy="1975"/>
            </a:xfrm>
          </p:grpSpPr>
          <p:pic>
            <p:nvPicPr>
              <p:cNvPr id="51" name="图片 50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4"/>
              <a:srcRect b="51144"/>
              <a:stretch>
                <a:fillRect/>
              </a:stretch>
            </p:blipFill>
            <p:spPr>
              <a:xfrm>
                <a:off x="1173" y="2160"/>
                <a:ext cx="4628" cy="1538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4"/>
              <a:srcRect t="48856"/>
              <a:stretch>
                <a:fillRect/>
              </a:stretch>
            </p:blipFill>
            <p:spPr>
              <a:xfrm>
                <a:off x="6195" y="2525"/>
                <a:ext cx="4628" cy="1610"/>
              </a:xfrm>
              <a:prstGeom prst="rect">
                <a:avLst/>
              </a:prstGeom>
            </p:spPr>
          </p:pic>
        </p:grpSp>
        <p:sp>
          <p:nvSpPr>
            <p:cNvPr id="57" name="文本框 56"/>
            <p:cNvSpPr txBox="1"/>
            <p:nvPr/>
          </p:nvSpPr>
          <p:spPr>
            <a:xfrm>
              <a:off x="1436" y="2613"/>
              <a:ext cx="1603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141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型</a:t>
              </a: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1428" y="2177"/>
              <a:ext cx="11779" cy="1591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>
            <a:grpSpLocks noChangeAspect="1"/>
          </p:cNvGrpSpPr>
          <p:nvPr/>
        </p:nvGrpSpPr>
        <p:grpSpPr>
          <a:xfrm>
            <a:off x="73024" y="2611754"/>
            <a:ext cx="4672932" cy="1289747"/>
            <a:chOff x="958" y="4098"/>
            <a:chExt cx="6326" cy="1746"/>
          </a:xfrm>
        </p:grpSpPr>
        <p:sp>
          <p:nvSpPr>
            <p:cNvPr id="60" name="文本框 59"/>
            <p:cNvSpPr txBox="1"/>
            <p:nvPr>
              <p:custDataLst>
                <p:tags r:id="rId8"/>
              </p:custDataLst>
            </p:nvPr>
          </p:nvSpPr>
          <p:spPr>
            <a:xfrm>
              <a:off x="958" y="4352"/>
              <a:ext cx="1603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231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型</a:t>
              </a: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958" y="4098"/>
              <a:ext cx="6326" cy="1746"/>
              <a:chOff x="969" y="3972"/>
              <a:chExt cx="6326" cy="1746"/>
            </a:xfrm>
          </p:grpSpPr>
          <p:pic>
            <p:nvPicPr>
              <p:cNvPr id="53" name="图片 52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/>
              <a:srcRect t="20102" r="28873"/>
              <a:stretch>
                <a:fillRect/>
              </a:stretch>
            </p:blipFill>
            <p:spPr>
              <a:xfrm>
                <a:off x="2418" y="4164"/>
                <a:ext cx="4867" cy="1555"/>
              </a:xfrm>
              <a:prstGeom prst="rect">
                <a:avLst/>
              </a:prstGeom>
            </p:spPr>
          </p:pic>
          <p:sp>
            <p:nvSpPr>
              <p:cNvPr id="61" name="圆角矩形 60"/>
              <p:cNvSpPr/>
              <p:nvPr>
                <p:custDataLst>
                  <p:tags r:id="rId10"/>
                </p:custDataLst>
              </p:nvPr>
            </p:nvSpPr>
            <p:spPr>
              <a:xfrm>
                <a:off x="969" y="3972"/>
                <a:ext cx="6327" cy="1591"/>
              </a:xfrm>
              <a:prstGeom prst="roundRect">
                <a:avLst/>
              </a:prstGeom>
              <a:noFill/>
              <a:ln>
                <a:solidFill>
                  <a:schemeClr val="accent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8" name="组合 67"/>
          <p:cNvGrpSpPr>
            <a:grpSpLocks noChangeAspect="1"/>
          </p:cNvGrpSpPr>
          <p:nvPr/>
        </p:nvGrpSpPr>
        <p:grpSpPr>
          <a:xfrm>
            <a:off x="4792979" y="2546985"/>
            <a:ext cx="2232311" cy="1342932"/>
            <a:chOff x="7503" y="4011"/>
            <a:chExt cx="3022" cy="1818"/>
          </a:xfrm>
        </p:grpSpPr>
        <p:pic>
          <p:nvPicPr>
            <p:cNvPr id="52" name="图片 5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8957" y="4011"/>
              <a:ext cx="1351" cy="1818"/>
            </a:xfrm>
            <a:prstGeom prst="rect">
              <a:avLst/>
            </a:prstGeom>
          </p:spPr>
        </p:pic>
        <p:sp>
          <p:nvSpPr>
            <p:cNvPr id="62" name="圆角矩形 61"/>
            <p:cNvSpPr/>
            <p:nvPr>
              <p:custDataLst>
                <p:tags r:id="rId6"/>
              </p:custDataLst>
            </p:nvPr>
          </p:nvSpPr>
          <p:spPr>
            <a:xfrm>
              <a:off x="7503" y="4099"/>
              <a:ext cx="3023" cy="1591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>
              <p:custDataLst>
                <p:tags r:id="rId7"/>
              </p:custDataLst>
            </p:nvPr>
          </p:nvSpPr>
          <p:spPr>
            <a:xfrm>
              <a:off x="7503" y="4550"/>
              <a:ext cx="1603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222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型</a:t>
              </a:r>
            </a:p>
          </p:txBody>
        </p:sp>
      </p:grpSp>
      <p:grpSp>
        <p:nvGrpSpPr>
          <p:cNvPr id="69" name="组合 68"/>
          <p:cNvGrpSpPr>
            <a:grpSpLocks noChangeAspect="1"/>
          </p:cNvGrpSpPr>
          <p:nvPr/>
        </p:nvGrpSpPr>
        <p:grpSpPr>
          <a:xfrm>
            <a:off x="7135056" y="2553335"/>
            <a:ext cx="1886606" cy="1456690"/>
            <a:chOff x="10594" y="4022"/>
            <a:chExt cx="2554" cy="1972"/>
          </a:xfrm>
        </p:grpSpPr>
        <p:pic>
          <p:nvPicPr>
            <p:cNvPr id="54" name="图片 5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/>
            <a:srcRect l="71679" t="-1327"/>
            <a:stretch>
              <a:fillRect/>
            </a:stretch>
          </p:blipFill>
          <p:spPr>
            <a:xfrm>
              <a:off x="10775" y="4022"/>
              <a:ext cx="1938" cy="1972"/>
            </a:xfrm>
            <a:prstGeom prst="rect">
              <a:avLst/>
            </a:prstGeom>
          </p:spPr>
        </p:pic>
        <p:sp>
          <p:nvSpPr>
            <p:cNvPr id="64" name="文本框 63"/>
            <p:cNvSpPr txBox="1"/>
            <p:nvPr>
              <p:custDataLst>
                <p:tags r:id="rId3"/>
              </p:custDataLst>
            </p:nvPr>
          </p:nvSpPr>
          <p:spPr>
            <a:xfrm>
              <a:off x="10861" y="4046"/>
              <a:ext cx="1603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33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型</a:t>
              </a:r>
            </a:p>
          </p:txBody>
        </p:sp>
        <p:sp>
          <p:nvSpPr>
            <p:cNvPr id="65" name="圆角矩形 64"/>
            <p:cNvSpPr/>
            <p:nvPr>
              <p:custDataLst>
                <p:tags r:id="rId4"/>
              </p:custDataLst>
            </p:nvPr>
          </p:nvSpPr>
          <p:spPr>
            <a:xfrm>
              <a:off x="10594" y="4099"/>
              <a:ext cx="2554" cy="1591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425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0000" y="658495"/>
            <a:ext cx="3708000" cy="517642"/>
          </a:xfrm>
          <a:prstGeom prst="homePlate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体积单位和容积单位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56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9999" y="1315085"/>
            <a:ext cx="6948000" cy="1332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常用的体积单位有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立方米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立方分米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立方厘米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，用字母分别表示为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m³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dm³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cm³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  <p:sp>
        <p:nvSpPr>
          <p:cNvPr id="7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9999" y="2964814"/>
            <a:ext cx="7308000" cy="1296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容器所能容纳物体的体积，叫作它们的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容积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容积的单位有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升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毫升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，用字母分别表示为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L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mL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0000" y="515620"/>
            <a:ext cx="4680000" cy="576000"/>
          </a:xfrm>
          <a:prstGeom prst="homePlat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体积单位和容积单位的进率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0000" y="1400175"/>
            <a:ext cx="6782435" cy="123444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1m³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1000dm³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1000000cm³</a:t>
            </a:r>
            <a:endParaRPr lang="zh-CN" altLang="en-US" sz="2400" b="1" i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每相邻两个体积单位之间的进率是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1000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0000" y="2730500"/>
            <a:ext cx="6781800" cy="114363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1L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1000mL 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          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相邻两个容积单位之间的进率是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1000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0000" y="3998595"/>
            <a:ext cx="6077585" cy="536072"/>
          </a:xfrm>
          <a:prstGeom prst="snip1Rect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体积单位和容积单位的关系：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1mL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1dm³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bldLvl="0" animBg="1"/>
      <p:bldP spid="8" grpId="0" bldLvl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YyNmExZWZhZTZjYzk4YjkxOTFlMDhkMzhlMjUwM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BLE_ENDDRAG_ORIGIN_RECT" val="597*242"/>
  <p:tag name="TABLE_ENDDRAG_RECT" val="50*97*597*24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BLE_ENDDRAG_ORIGIN_RECT" val="578*245"/>
  <p:tag name="TABLE_ENDDRAG_RECT" val="73*118*578*24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1517</Words>
  <Application>Microsoft Office PowerPoint</Application>
  <PresentationFormat>全屏显示(16:9)</PresentationFormat>
  <Paragraphs>183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98</cp:revision>
  <dcterms:created xsi:type="dcterms:W3CDTF">2019-09-02T08:53:00Z</dcterms:created>
  <dcterms:modified xsi:type="dcterms:W3CDTF">2024-02-03T09:52:56Z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0163519A103D4974B64505A361FC25CA_13</vt:lpwstr>
  </property>
  <property fmtid="{D5CDD505-2E9C-101B-9397-08002B2CF9AE}" pid="3" name="KSOProductBuildVer">
    <vt:lpwstr>2052-12.1.0.16120</vt:lpwstr>
  </property>
</Properties>
</file>