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87" r:id="rId8"/>
    <p:sldId id="269" r:id="rId9"/>
    <p:sldId id="293" r:id="rId10"/>
    <p:sldId id="276" r:id="rId11"/>
    <p:sldId id="294" r:id="rId12"/>
    <p:sldId id="312" r:id="rId13"/>
    <p:sldId id="298" r:id="rId14"/>
    <p:sldId id="316" r:id="rId15"/>
    <p:sldId id="300" r:id="rId16"/>
    <p:sldId id="309" r:id="rId17"/>
    <p:sldId id="310" r:id="rId18"/>
    <p:sldId id="317" r:id="rId19"/>
    <p:sldId id="261" r:id="rId20"/>
    <p:sldId id="282" r:id="rId21"/>
    <p:sldId id="262" r:id="rId22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4" userDrawn="1">
          <p15:clr>
            <a:srgbClr val="A4A3A4"/>
          </p15:clr>
        </p15:guide>
        <p15:guide id="2" pos="2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D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87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504" y="-132"/>
      </p:cViewPr>
      <p:guideLst>
        <p:guide orient="horz" pos="1644"/>
        <p:guide pos="27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7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  <a:endParaRPr lang="zh-CN" altLang="en-US" sz="1600" b="1" spc="3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423" y="52389"/>
            <a:ext cx="2268000" cy="692577"/>
          </a:xfrm>
          <a:prstGeom prst="rect">
            <a:avLst/>
          </a:prstGeom>
        </p:spPr>
      </p:pic>
      <p:sp>
        <p:nvSpPr>
          <p:cNvPr id="10" name="文本框 14"/>
          <p:cNvSpPr txBox="1"/>
          <p:nvPr userDrawn="1"/>
        </p:nvSpPr>
        <p:spPr>
          <a:xfrm>
            <a:off x="517191" y="20377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复习导入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" y="52389"/>
            <a:ext cx="450000" cy="559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5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变式</a:t>
            </a:r>
            <a:r>
              <a:rPr lang="zh-CN" altLang="en-US" sz="2600" b="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训练</a:t>
            </a:r>
          </a:p>
        </p:txBody>
      </p:sp>
      <p:cxnSp>
        <p:nvCxnSpPr>
          <p:cNvPr id="16" name="直接连接符 15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复习导入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知识梳理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8.png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34" Type="http://schemas.openxmlformats.org/officeDocument/2006/relationships/tags" Target="../tags/tag41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image" Target="../media/image25.png"/><Relationship Id="rId38" Type="http://schemas.openxmlformats.org/officeDocument/2006/relationships/tags" Target="../tags/tag4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29" Type="http://schemas.openxmlformats.org/officeDocument/2006/relationships/image" Target="../media/image23.png"/><Relationship Id="rId41" Type="http://schemas.openxmlformats.org/officeDocument/2006/relationships/image" Target="../media/image29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32.xml"/><Relationship Id="rId37" Type="http://schemas.openxmlformats.org/officeDocument/2006/relationships/image" Target="../media/image27.png"/><Relationship Id="rId40" Type="http://schemas.openxmlformats.org/officeDocument/2006/relationships/tags" Target="../tags/tag50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28.xml"/><Relationship Id="rId36" Type="http://schemas.openxmlformats.org/officeDocument/2006/relationships/tags" Target="../tags/tag42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image" Target="../media/image24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image" Target="../media/image19.png"/><Relationship Id="rId30" Type="http://schemas.openxmlformats.org/officeDocument/2006/relationships/tags" Target="../tags/tag31.xml"/><Relationship Id="rId35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32.tiff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31.tif"/><Relationship Id="rId5" Type="http://schemas.openxmlformats.org/officeDocument/2006/relationships/tags" Target="../tags/tag56.xml"/><Relationship Id="rId10" Type="http://schemas.openxmlformats.org/officeDocument/2006/relationships/image" Target="../media/image30.png"/><Relationship Id="rId4" Type="http://schemas.openxmlformats.org/officeDocument/2006/relationships/tags" Target="../tags/tag55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8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22421" y="3056033"/>
            <a:ext cx="7371347" cy="68389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课时      用方程解决问题</a:t>
            </a:r>
            <a:endParaRPr lang="zh-CN" altLang="en-US" sz="4000" b="1" dirty="0">
              <a:solidFill>
                <a:schemeClr val="bg1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2421" y="1470206"/>
            <a:ext cx="7371347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5400" b="1" spc="6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</a:t>
            </a:r>
            <a:r>
              <a:rPr lang="zh-CN" altLang="en-US" sz="54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963" y="1025574"/>
            <a:ext cx="4761950" cy="5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说一说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，再列方程解答。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94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220" y="1800225"/>
            <a:ext cx="8134350" cy="1028700"/>
          </a:xfrm>
          <a:prstGeom prst="rect">
            <a:avLst/>
          </a:prstGeom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071892" y="2929927"/>
            <a:ext cx="245358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=78.8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1071892" y="3408082"/>
            <a:ext cx="245358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4=78.8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1148092" y="3886237"/>
            <a:ext cx="245358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19.7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4973015" y="2930562"/>
            <a:ext cx="245358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=97.2</a:t>
            </a: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5163515" y="3408717"/>
            <a:ext cx="245358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97.2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5220665" y="4305972"/>
            <a:ext cx="245358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16.2</a:t>
            </a: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5163515" y="3886872"/>
            <a:ext cx="245358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6=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97.2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775" y="572135"/>
            <a:ext cx="54000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解</a:t>
            </a:r>
            <a:r>
              <a:rPr 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下列方程</a:t>
            </a:r>
            <a:endParaRPr lang="zh-C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94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3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3328" y="1163740"/>
            <a:ext cx="2453585" cy="4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=72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5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801386" y="1017690"/>
                <a:ext cx="2453585" cy="779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i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8=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801386" y="1017690"/>
                <a:ext cx="2453585" cy="779829"/>
              </a:xfrm>
              <a:prstGeom prst="rect">
                <a:avLst/>
              </a:prstGeom>
              <a:blipFill rotWithShape="1">
                <a:blip r:embed="rId29"/>
                <a:stretch>
                  <a:fillRect l="-4975" b="-3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67253" y="1638887"/>
            <a:ext cx="1292656" cy="4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=72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8324" y="2059217"/>
            <a:ext cx="1292656" cy="4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=18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5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339292" y="1657817"/>
                <a:ext cx="2453585" cy="779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8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8=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8</a:t>
                </a:r>
              </a:p>
            </p:txBody>
          </p:sp>
        </mc:Choice>
        <mc:Fallback xmlns="">
          <p:sp>
            <p:nvSpPr>
              <p:cNvPr id="10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339292" y="1657817"/>
                <a:ext cx="2453585" cy="779829"/>
              </a:xfrm>
              <a:prstGeom prst="rect">
                <a:avLst/>
              </a:prstGeom>
              <a:blipFill rotWithShape="1">
                <a:blip r:embed="rId31"/>
                <a:stretch>
                  <a:fillRect l="-4726" b="-3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303876" y="2264849"/>
                <a:ext cx="722682" cy="775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303876" y="2264849"/>
                <a:ext cx="722682" cy="775149"/>
              </a:xfrm>
              <a:prstGeom prst="rect">
                <a:avLst/>
              </a:prstGeom>
              <a:blipFill rotWithShape="1">
                <a:blip r:embed="rId33"/>
                <a:stretch>
                  <a:fillRect l="-15966" b="-47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81959" y="1788112"/>
            <a:ext cx="722682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解：</a:t>
            </a:r>
          </a:p>
        </p:txBody>
      </p:sp>
      <p:sp>
        <p:nvSpPr>
          <p:cNvPr id="23" name="Text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5210" y="1638886"/>
            <a:ext cx="722682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解：</a:t>
            </a:r>
          </a:p>
        </p:txBody>
      </p:sp>
      <p:sp>
        <p:nvSpPr>
          <p:cNvPr id="24" name="Text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75928" y="1141515"/>
            <a:ext cx="2453585" cy="4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=65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66460" y="1638935"/>
            <a:ext cx="274574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25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25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=65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55699" y="2059217"/>
            <a:ext cx="1292656" cy="4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69010" y="1638886"/>
            <a:ext cx="722682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解：</a:t>
            </a:r>
          </a:p>
        </p:txBody>
      </p:sp>
      <p:sp>
        <p:nvSpPr>
          <p:cNvPr id="28" name="Text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69818" y="3061335"/>
            <a:ext cx="2453585" cy="47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45968" y="3663147"/>
            <a:ext cx="1292656" cy="4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=13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5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267039" y="4094754"/>
                <a:ext cx="1292656" cy="779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267039" y="4094754"/>
                <a:ext cx="1292656" cy="779829"/>
              </a:xfrm>
              <a:prstGeom prst="rect">
                <a:avLst/>
              </a:prstGeom>
              <a:blipFill rotWithShape="1">
                <a:blip r:embed="rId35"/>
                <a:stretch>
                  <a:fillRect l="-8962" b="-39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5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408507" y="3503127"/>
                <a:ext cx="2453585" cy="770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÷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4</a:t>
                </a:r>
              </a:p>
            </p:txBody>
          </p:sp>
        </mc:Choice>
        <mc:Fallback xmlns="">
          <p:sp>
            <p:nvSpPr>
              <p:cNvPr id="31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408507" y="3503127"/>
                <a:ext cx="2453585" cy="770083"/>
              </a:xfrm>
              <a:prstGeom prst="rect">
                <a:avLst/>
              </a:prstGeom>
              <a:blipFill rotWithShape="1">
                <a:blip r:embed="rId37"/>
                <a:stretch>
                  <a:fillRect l="-4715" b="-47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5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53205" y="4235724"/>
                <a:ext cx="1107440" cy="777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48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053205" y="4235724"/>
                <a:ext cx="1107440" cy="777008"/>
              </a:xfrm>
              <a:prstGeom prst="rect">
                <a:avLst/>
              </a:prstGeom>
              <a:blipFill rotWithShape="1">
                <a:blip r:embed="rId39"/>
                <a:stretch>
                  <a:fillRect l="-10440" b="-39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25774" y="3700610"/>
            <a:ext cx="722682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解：</a:t>
            </a:r>
          </a:p>
        </p:txBody>
      </p:sp>
      <p:sp>
        <p:nvSpPr>
          <p:cNvPr id="34" name="TextBox 1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3625" y="3662510"/>
            <a:ext cx="722682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解：</a:t>
            </a:r>
          </a:p>
        </p:txBody>
      </p:sp>
      <p:sp>
        <p:nvSpPr>
          <p:cNvPr id="35" name="TextBox 1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73618" y="3070860"/>
            <a:ext cx="245358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3.2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+2.8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=12.6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TextBox 1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794500" y="3672672"/>
            <a:ext cx="1385570" cy="4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=12.6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30604" y="4199529"/>
            <a:ext cx="1292656" cy="4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=2.1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TextBox 1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128775" y="3672035"/>
            <a:ext cx="722682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解：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15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860800" y="2872740"/>
                <a:ext cx="1337310" cy="7740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b="1" i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>
                            <a:latin typeface="Times New Roman" pitchFamily="18" charset="0"/>
                            <a:ea typeface="楷体" panose="02010609060101010101" pitchFamily="49" charset="-122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860800" y="2872740"/>
                <a:ext cx="1337310" cy="774058"/>
              </a:xfrm>
              <a:prstGeom prst="rect">
                <a:avLst/>
              </a:prstGeom>
              <a:blipFill rotWithShape="1">
                <a:blip r:embed="rId41"/>
                <a:stretch>
                  <a:fillRect l="-8636" b="-39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1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33227" y="2533935"/>
            <a:ext cx="1292656" cy="4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612775" y="667385"/>
            <a:ext cx="404622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两</a:t>
            </a:r>
            <a:r>
              <a:rPr lang="zh-C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类图书各有多少本？</a:t>
            </a:r>
            <a:endParaRPr lang="zh-C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95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1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99235" y="3135630"/>
            <a:ext cx="243268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=480</a:t>
            </a:r>
          </a:p>
        </p:txBody>
      </p:sp>
      <p:sp>
        <p:nvSpPr>
          <p:cNvPr id="9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08694" y="3529877"/>
            <a:ext cx="1292656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=480</a:t>
            </a:r>
          </a:p>
        </p:txBody>
      </p:sp>
      <p:sp>
        <p:nvSpPr>
          <p:cNvPr id="23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3470" y="2783205"/>
            <a:ext cx="691324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解：设科普类图书有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本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，故事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类图书有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本。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60165" y="1300480"/>
            <a:ext cx="2677160" cy="1287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" y="1621210"/>
            <a:ext cx="926465" cy="1135270"/>
          </a:xfrm>
          <a:prstGeom prst="rect">
            <a:avLst/>
          </a:prstGeom>
        </p:spPr>
      </p:pic>
      <p:pic>
        <p:nvPicPr>
          <p:cNvPr id="6" name="图片 5" descr="半身女孩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940675" y="1566893"/>
            <a:ext cx="1080000" cy="1035337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1864360" y="1383030"/>
            <a:ext cx="1836000" cy="1219200"/>
          </a:xfrm>
          <a:prstGeom prst="wedgeRoundRectCallout">
            <a:avLst>
              <a:gd name="adj1" fmla="val -64469"/>
              <a:gd name="adj2" fmla="val 25772"/>
              <a:gd name="adj3" fmla="val 16667"/>
            </a:avLst>
          </a:prstGeom>
          <a:solidFill>
            <a:srgbClr val="FAEEDE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0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故事类图书是科普类图书的</a:t>
            </a:r>
            <a:r>
              <a:rPr lang="en-US" altLang="zh-CN" sz="20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sz="20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倍。</a:t>
            </a:r>
          </a:p>
        </p:txBody>
      </p:sp>
      <p:sp>
        <p:nvSpPr>
          <p:cNvPr id="24" name="圆角矩形标注 23"/>
          <p:cNvSpPr/>
          <p:nvPr/>
        </p:nvSpPr>
        <p:spPr>
          <a:xfrm>
            <a:off x="6146800" y="926465"/>
            <a:ext cx="1793875" cy="921385"/>
          </a:xfrm>
          <a:prstGeom prst="wedgeRoundRectCallout">
            <a:avLst>
              <a:gd name="adj1" fmla="val 50035"/>
              <a:gd name="adj2" fmla="val 74121"/>
              <a:gd name="adj3" fmla="val 16667"/>
            </a:avLst>
          </a:prstGeom>
          <a:solidFill>
            <a:srgbClr val="FAEEDE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sz="2000" b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这两类图书一共有</a:t>
            </a:r>
            <a:r>
              <a:rPr lang="en-US" altLang="zh-CN" sz="2000" b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480</a:t>
            </a:r>
            <a:r>
              <a:rPr lang="zh-CN" altLang="en-US" sz="2000" b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本。</a:t>
            </a:r>
          </a:p>
        </p:txBody>
      </p:sp>
      <p:sp>
        <p:nvSpPr>
          <p:cNvPr id="25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61515" y="3867785"/>
            <a:ext cx="129286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=160</a:t>
            </a:r>
          </a:p>
        </p:txBody>
      </p:sp>
      <p:sp>
        <p:nvSpPr>
          <p:cNvPr id="26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16885" y="3785464"/>
            <a:ext cx="4530115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故事类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图书：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2=320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（本）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165" y="4276725"/>
            <a:ext cx="691324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：科普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类图书有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160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本，故事类图书有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320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本。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23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727075" y="735330"/>
            <a:ext cx="3659505" cy="5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蚂蚁</a:t>
            </a:r>
            <a:r>
              <a:rPr 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运粮。</a:t>
            </a:r>
            <a:endParaRPr lang="zh-C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95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1710" y="1205865"/>
            <a:ext cx="5010785" cy="1071880"/>
          </a:xfrm>
          <a:prstGeom prst="rect">
            <a:avLst/>
          </a:prstGeom>
        </p:spPr>
      </p:pic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457200" y="2324735"/>
            <a:ext cx="8211820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蚂蚁哥哥以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厘米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秒的速度向蚁洞搬运粮食，蚂蚁弟弟以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厘米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秒的速度迎接，它们同时出发。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）估计它们在何处相遇，并在图中标出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1473005" y="3825875"/>
            <a:ext cx="44170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哥哥与弟弟的速度比为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所以相遇时路程比也是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t="68081"/>
          <a:stretch>
            <a:fillRect/>
          </a:stretch>
        </p:blipFill>
        <p:spPr>
          <a:xfrm>
            <a:off x="2732405" y="1918970"/>
            <a:ext cx="3314700" cy="10033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645535" y="196342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95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1711" y="1205865"/>
            <a:ext cx="4460240" cy="954110"/>
          </a:xfrm>
          <a:prstGeom prst="rect">
            <a:avLst/>
          </a:prstGeom>
        </p:spPr>
      </p:pic>
      <p:sp>
        <p:nvSpPr>
          <p:cNvPr id="7" name="椭圆 6"/>
          <p:cNvSpPr/>
          <p:nvPr>
            <p:custDataLst>
              <p:tags r:id="rId2"/>
            </p:custDataLst>
          </p:nvPr>
        </p:nvSpPr>
        <p:spPr>
          <a:xfrm>
            <a:off x="3315335" y="189142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727075" y="3342918"/>
            <a:ext cx="7124700" cy="96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秒后相遇。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+5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=140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x=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20=100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秒后相遇，相遇地点距洞口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100cm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727075" y="735330"/>
            <a:ext cx="3659505" cy="5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蚂蚁</a:t>
            </a:r>
            <a:r>
              <a:rPr 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运粮。</a:t>
            </a:r>
            <a:endParaRPr lang="zh-C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457200" y="2159975"/>
            <a:ext cx="8211820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蚂蚁哥哥以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厘米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秒的速度向蚁洞搬运粮食，蚂蚁弟弟以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厘米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秒的速度迎接，它们同时出发。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）几秒后相遇？相遇地点距洞口多远</a:t>
            </a:r>
            <a:r>
              <a:rPr lang="en-US" altLang="zh-CN" sz="2400" b="1" dirty="0" smtClean="0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7998" y="792134"/>
            <a:ext cx="1448377" cy="65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dirty="0" smtClean="0">
                <a:latin typeface="宋体" panose="02010600030101010101" pitchFamily="2" charset="-122"/>
              </a:rPr>
              <a:t>1.</a:t>
            </a:r>
            <a:r>
              <a:rPr lang="zh-CN" altLang="en-US" sz="3200" b="1" dirty="0" smtClean="0">
                <a:latin typeface="宋体" panose="02010600030101010101" pitchFamily="2" charset="-122"/>
              </a:rPr>
              <a:t>计算</a:t>
            </a:r>
            <a:r>
              <a:rPr lang="zh-CN" altLang="en-US" sz="3200" b="1" dirty="0">
                <a:latin typeface="宋体" panose="02010600030101010101" pitchFamily="2" charset="-122"/>
              </a:rPr>
              <a:t>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51795" y="1584274"/>
            <a:ext cx="7855339" cy="2157747"/>
            <a:chOff x="851795" y="1584274"/>
            <a:chExt cx="7855339" cy="2157747"/>
          </a:xfrm>
        </p:grpSpPr>
        <p:sp>
          <p:nvSpPr>
            <p:cNvPr id="32" name="TextBox 1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51795" y="1584274"/>
              <a:ext cx="7855339" cy="51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+9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                7.8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+2.2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           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-0.2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TextBox 1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51795" y="2376335"/>
              <a:ext cx="7855339" cy="51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-0.15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            2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+4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-3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               7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+0.5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51795" y="3229573"/>
              <a:ext cx="7855339" cy="51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+0.5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            10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-4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+2.2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           9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+0.9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87391" y="1584273"/>
            <a:ext cx="68223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46542" y="1584274"/>
            <a:ext cx="818146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0.8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33203" y="1584273"/>
            <a:ext cx="68223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85308" y="3205275"/>
            <a:ext cx="98624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9.9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8696" y="2382237"/>
            <a:ext cx="871984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7.5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99136" y="2391758"/>
            <a:ext cx="53011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Text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57415" y="2373230"/>
            <a:ext cx="918921" cy="4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2.85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28510" y="3236830"/>
            <a:ext cx="818146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9.5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50455" y="3236830"/>
            <a:ext cx="862426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8.2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8846" y="3555425"/>
            <a:ext cx="7767548" cy="84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）桃树有</a:t>
            </a:r>
            <a:r>
              <a:rPr lang="en-US" altLang="zh-C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棵，梨树的棵数是桃树的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倍，用含有</a:t>
            </a:r>
            <a:r>
              <a:rPr lang="en-US" altLang="zh-C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的式子表示梨树的棵数是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棵。（    ）</a:t>
            </a:r>
          </a:p>
        </p:txBody>
      </p:sp>
      <p:sp>
        <p:nvSpPr>
          <p:cNvPr id="2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6619" y="493088"/>
            <a:ext cx="1500136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</a:rPr>
              <a:t>2.</a:t>
            </a:r>
            <a:r>
              <a:rPr lang="zh-CN" altLang="en-US" sz="3200" b="1" dirty="0" smtClean="0">
                <a:latin typeface="Times New Roman" panose="02020603050405020304" pitchFamily="18" charset="0"/>
              </a:rPr>
              <a:t>判断</a:t>
            </a:r>
            <a:r>
              <a:rPr lang="zh-CN" altLang="en-US" sz="3200" b="1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3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7637" y="1149262"/>
            <a:ext cx="512447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）方程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的解是</a:t>
            </a:r>
            <a:r>
              <a:rPr lang="en-US" altLang="zh-C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。（    ）</a:t>
            </a:r>
          </a:p>
        </p:txBody>
      </p:sp>
      <p:sp>
        <p:nvSpPr>
          <p:cNvPr id="35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7636" y="1736402"/>
            <a:ext cx="715556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）含有未知数的式子叫方程。（    ）</a:t>
            </a:r>
          </a:p>
        </p:txBody>
      </p:sp>
      <p:sp>
        <p:nvSpPr>
          <p:cNvPr id="44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7636" y="3034409"/>
            <a:ext cx="6777877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）苹果有</a:t>
            </a:r>
            <a:r>
              <a:rPr lang="en-US" altLang="zh-C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个，梨比苹果少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个，梨有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个。（    ）</a:t>
            </a:r>
          </a:p>
        </p:txBody>
      </p:sp>
      <p:sp>
        <p:nvSpPr>
          <p:cNvPr id="45" name="矩形 44"/>
          <p:cNvSpPr/>
          <p:nvPr>
            <p:custDataLst>
              <p:tags r:id="rId6"/>
            </p:custDataLst>
          </p:nvPr>
        </p:nvSpPr>
        <p:spPr>
          <a:xfrm>
            <a:off x="4824730" y="1765300"/>
            <a:ext cx="426085" cy="40068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46" name="矩形 45"/>
          <p:cNvSpPr/>
          <p:nvPr>
            <p:custDataLst>
              <p:tags r:id="rId7"/>
            </p:custDataLst>
          </p:nvPr>
        </p:nvSpPr>
        <p:spPr>
          <a:xfrm>
            <a:off x="4271637" y="1168979"/>
            <a:ext cx="435265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7" name="矩形 46"/>
          <p:cNvSpPr/>
          <p:nvPr>
            <p:custDataLst>
              <p:tags r:id="rId8"/>
            </p:custDataLst>
          </p:nvPr>
        </p:nvSpPr>
        <p:spPr>
          <a:xfrm>
            <a:off x="3385953" y="3979619"/>
            <a:ext cx="435265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48" name="矩形 47"/>
          <p:cNvSpPr/>
          <p:nvPr>
            <p:custDataLst>
              <p:tags r:id="rId9"/>
            </p:custDataLst>
          </p:nvPr>
        </p:nvSpPr>
        <p:spPr>
          <a:xfrm>
            <a:off x="6526927" y="3072379"/>
            <a:ext cx="435265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4642345" y="2375004"/>
            <a:ext cx="435265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19" name="Text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7637" y="2344434"/>
            <a:ext cx="512447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）方程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n-US" altLang="zh-C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的解是</a:t>
            </a:r>
            <a:r>
              <a:rPr lang="en-US" altLang="zh-C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=0.5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。（    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4804" y="510821"/>
            <a:ext cx="4012622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3.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看</a:t>
            </a:r>
            <a:r>
              <a:rPr lang="zh-CN" altLang="en-US" sz="2800" b="1" dirty="0">
                <a:latin typeface="Times New Roman" panose="02020603050405020304" pitchFamily="18" charset="0"/>
              </a:rPr>
              <a:t>图列方程并解答。</a:t>
            </a:r>
          </a:p>
        </p:txBody>
      </p:sp>
      <p:sp>
        <p:nvSpPr>
          <p:cNvPr id="14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87072" y="2765626"/>
            <a:ext cx="245358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=105</a:t>
            </a:r>
          </a:p>
        </p:txBody>
      </p:sp>
      <p:sp>
        <p:nvSpPr>
          <p:cNvPr id="4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21720" y="3163083"/>
            <a:ext cx="245358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=105</a:t>
            </a:r>
          </a:p>
        </p:txBody>
      </p:sp>
      <p:sp>
        <p:nvSpPr>
          <p:cNvPr id="5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83127" y="3160292"/>
            <a:ext cx="245358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=21×4=84</a:t>
            </a:r>
          </a:p>
        </p:txBody>
      </p:sp>
      <p:sp>
        <p:nvSpPr>
          <p:cNvPr id="20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69294" y="3480964"/>
            <a:ext cx="1463677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=21</a:t>
            </a:r>
          </a:p>
        </p:txBody>
      </p:sp>
      <p:sp>
        <p:nvSpPr>
          <p:cNvPr id="24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71668" y="2723524"/>
            <a:ext cx="1375554" cy="45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梨树棵数：</a:t>
            </a:r>
          </a:p>
        </p:txBody>
      </p:sp>
      <p:sp>
        <p:nvSpPr>
          <p:cNvPr id="27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58173" y="2723524"/>
            <a:ext cx="137555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桃树棵数：</a:t>
            </a:r>
          </a:p>
        </p:txBody>
      </p:sp>
      <p:cxnSp>
        <p:nvCxnSpPr>
          <p:cNvPr id="6" name="直接连接符 5"/>
          <p:cNvCxnSpPr/>
          <p:nvPr>
            <p:custDataLst>
              <p:tags r:id="rId8"/>
            </p:custDataLst>
          </p:nvPr>
        </p:nvCxnSpPr>
        <p:spPr>
          <a:xfrm>
            <a:off x="3699914" y="1680145"/>
            <a:ext cx="0" cy="955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699914" y="1680145"/>
            <a:ext cx="640835" cy="95547"/>
            <a:chOff x="1323109" y="2076670"/>
            <a:chExt cx="831273" cy="95547"/>
          </a:xfrm>
        </p:grpSpPr>
        <p:cxnSp>
          <p:nvCxnSpPr>
            <p:cNvPr id="28" name="直接连接符 27"/>
            <p:cNvCxnSpPr/>
            <p:nvPr>
              <p:custDataLst>
                <p:tags r:id="rId24"/>
              </p:custDataLst>
            </p:nvPr>
          </p:nvCxnSpPr>
          <p:spPr>
            <a:xfrm flipH="1">
              <a:off x="1323109" y="2172217"/>
              <a:ext cx="83127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25"/>
              </p:custDataLst>
            </p:nvPr>
          </p:nvCxnSpPr>
          <p:spPr>
            <a:xfrm>
              <a:off x="2154382" y="2076670"/>
              <a:ext cx="0" cy="955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699914" y="2419386"/>
            <a:ext cx="2567102" cy="95549"/>
            <a:chOff x="1358111" y="2804711"/>
            <a:chExt cx="2567102" cy="95549"/>
          </a:xfrm>
        </p:grpSpPr>
        <p:cxnSp>
          <p:nvCxnSpPr>
            <p:cNvPr id="30" name="直接连接符 29"/>
            <p:cNvCxnSpPr/>
            <p:nvPr>
              <p:custDataLst>
                <p:tags r:id="rId17"/>
              </p:custDataLst>
            </p:nvPr>
          </p:nvCxnSpPr>
          <p:spPr>
            <a:xfrm>
              <a:off x="1358111" y="2804713"/>
              <a:ext cx="0" cy="955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1358112" y="2804712"/>
              <a:ext cx="1284179" cy="95548"/>
              <a:chOff x="1323110" y="2523975"/>
              <a:chExt cx="1665801" cy="95548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323110" y="2523976"/>
                <a:ext cx="1665801" cy="95547"/>
                <a:chOff x="1323110" y="2076670"/>
                <a:chExt cx="1665801" cy="95547"/>
              </a:xfrm>
            </p:grpSpPr>
            <p:cxnSp>
              <p:nvCxnSpPr>
                <p:cNvPr id="32" name="直接连接符 31"/>
                <p:cNvCxnSpPr/>
                <p:nvPr>
                  <p:custDataLst>
                    <p:tags r:id="rId22"/>
                  </p:custDataLst>
                </p:nvPr>
              </p:nvCxnSpPr>
              <p:spPr>
                <a:xfrm flipH="1">
                  <a:off x="1323110" y="2172217"/>
                  <a:ext cx="1665801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>
                  <p:custDataLst>
                    <p:tags r:id="rId23"/>
                  </p:custDataLst>
                </p:nvPr>
              </p:nvCxnSpPr>
              <p:spPr>
                <a:xfrm>
                  <a:off x="2154382" y="2076670"/>
                  <a:ext cx="0" cy="9554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直接连接符 35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2988911" y="2523975"/>
                <a:ext cx="0" cy="9554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>
              <a:off x="2641034" y="2804711"/>
              <a:ext cx="1284179" cy="95548"/>
              <a:chOff x="1323110" y="2523975"/>
              <a:chExt cx="1665801" cy="95548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1323110" y="2523976"/>
                <a:ext cx="1665801" cy="95547"/>
                <a:chOff x="1323110" y="2076670"/>
                <a:chExt cx="1665801" cy="95547"/>
              </a:xfrm>
            </p:grpSpPr>
            <p:cxnSp>
              <p:nvCxnSpPr>
                <p:cNvPr id="40" name="直接连接符 39"/>
                <p:cNvCxnSpPr/>
                <p:nvPr>
                  <p:custDataLst>
                    <p:tags r:id="rId19"/>
                  </p:custDataLst>
                </p:nvPr>
              </p:nvCxnSpPr>
              <p:spPr>
                <a:xfrm flipH="1">
                  <a:off x="1323110" y="2172217"/>
                  <a:ext cx="1665801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>
                  <p:custDataLst>
                    <p:tags r:id="rId20"/>
                  </p:custDataLst>
                </p:nvPr>
              </p:nvCxnSpPr>
              <p:spPr>
                <a:xfrm>
                  <a:off x="2154382" y="2076670"/>
                  <a:ext cx="0" cy="9554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直接连接符 38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2988911" y="2523975"/>
                <a:ext cx="0" cy="9554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69372" y="1499959"/>
            <a:ext cx="931656" cy="4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梨树：</a:t>
            </a:r>
          </a:p>
        </p:txBody>
      </p:sp>
      <p:sp>
        <p:nvSpPr>
          <p:cNvPr id="10" name="Text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69372" y="2236268"/>
            <a:ext cx="931656" cy="4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桃树：</a:t>
            </a:r>
          </a:p>
        </p:txBody>
      </p:sp>
      <p:sp>
        <p:nvSpPr>
          <p:cNvPr id="11" name="右大括号 10"/>
          <p:cNvSpPr/>
          <p:nvPr>
            <p:custDataLst>
              <p:tags r:id="rId11"/>
            </p:custDataLst>
          </p:nvPr>
        </p:nvSpPr>
        <p:spPr>
          <a:xfrm rot="16200000">
            <a:off x="3915379" y="1254717"/>
            <a:ext cx="209906" cy="640835"/>
          </a:xfrm>
          <a:prstGeom prst="rightBrace">
            <a:avLst>
              <a:gd name="adj1" fmla="val 38469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右大括号 11"/>
          <p:cNvSpPr/>
          <p:nvPr>
            <p:custDataLst>
              <p:tags r:id="rId12"/>
            </p:custDataLst>
          </p:nvPr>
        </p:nvSpPr>
        <p:spPr>
          <a:xfrm rot="16200000">
            <a:off x="4879695" y="1031957"/>
            <a:ext cx="207538" cy="2567100"/>
          </a:xfrm>
          <a:prstGeom prst="rightBrace">
            <a:avLst>
              <a:gd name="adj1" fmla="val 38469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右大括号 12"/>
          <p:cNvSpPr/>
          <p:nvPr>
            <p:custDataLst>
              <p:tags r:id="rId13"/>
            </p:custDataLst>
          </p:nvPr>
        </p:nvSpPr>
        <p:spPr>
          <a:xfrm>
            <a:off x="6321265" y="1522773"/>
            <a:ext cx="284263" cy="1014303"/>
          </a:xfrm>
          <a:prstGeom prst="rightBrace">
            <a:avLst>
              <a:gd name="adj1" fmla="val 38469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>
            <p:custDataLst>
              <p:tags r:id="rId14"/>
            </p:custDataLst>
          </p:nvPr>
        </p:nvSpPr>
        <p:spPr>
          <a:xfrm>
            <a:off x="6566774" y="185884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105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棵</a:t>
            </a:r>
          </a:p>
        </p:txBody>
      </p:sp>
      <p:sp>
        <p:nvSpPr>
          <p:cNvPr id="49" name="Text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81174" y="1841780"/>
            <a:ext cx="759944" cy="4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棵</a:t>
            </a:r>
          </a:p>
        </p:txBody>
      </p:sp>
      <p:sp>
        <p:nvSpPr>
          <p:cNvPr id="50" name="Text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84224" y="1031484"/>
            <a:ext cx="759944" cy="4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20" grpId="0"/>
      <p:bldP spid="24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3322" y="524898"/>
            <a:ext cx="7908545" cy="16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甲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、乙两个修路队合修一条长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的公路，同时从两端向中间修。甲队每天修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，乙队每天修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，经过几天能完成任务？（用方程解答）</a:t>
            </a:r>
          </a:p>
        </p:txBody>
      </p:sp>
      <p:sp>
        <p:nvSpPr>
          <p:cNvPr id="3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6082" y="2729074"/>
            <a:ext cx="24425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52+48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=800</a:t>
            </a:r>
          </a:p>
        </p:txBody>
      </p:sp>
      <p:sp>
        <p:nvSpPr>
          <p:cNvPr id="21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52399" y="2177189"/>
            <a:ext cx="564537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解：设经过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天能完成任务。</a:t>
            </a:r>
          </a:p>
        </p:txBody>
      </p:sp>
      <p:sp>
        <p:nvSpPr>
          <p:cNvPr id="22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88327" y="3149917"/>
            <a:ext cx="138704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=800</a:t>
            </a:r>
          </a:p>
        </p:txBody>
      </p:sp>
      <p:sp>
        <p:nvSpPr>
          <p:cNvPr id="23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53007" y="3570761"/>
            <a:ext cx="138704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=8</a:t>
            </a:r>
          </a:p>
        </p:txBody>
      </p:sp>
      <p:sp>
        <p:nvSpPr>
          <p:cNvPr id="17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3172" y="4097530"/>
            <a:ext cx="3451404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答：经过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天能完成任务。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684870" y="1530889"/>
            <a:ext cx="4680520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教材总复习中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选取；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从课时练中选取。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8800" y="981710"/>
            <a:ext cx="6913245" cy="558800"/>
          </a:xfrm>
          <a:prstGeom prst="verticalScroll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7030A0"/>
                </a:solidFill>
                <a:latin typeface="宋体" panose="02010600030101010101" pitchFamily="2" charset="-122"/>
              </a:rPr>
              <a:t>什么是方程，怎样利用方程解决问题呢？</a:t>
            </a:r>
          </a:p>
        </p:txBody>
      </p:sp>
      <p:pic>
        <p:nvPicPr>
          <p:cNvPr id="2" name="图片 1" descr="女老师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8005" y="1357630"/>
            <a:ext cx="1507490" cy="35807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962150" y="2455862"/>
            <a:ext cx="4076700" cy="1563859"/>
            <a:chOff x="1962150" y="2455862"/>
            <a:chExt cx="4076700" cy="1563859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930525" y="2455862"/>
              <a:ext cx="3108325" cy="558800"/>
            </a:xfrm>
            <a:prstGeom prst="wedgeRoundRectCallout">
              <a:avLst>
                <a:gd name="adj1" fmla="val -41364"/>
                <a:gd name="adj2" fmla="val 89773"/>
                <a:gd name="adj3" fmla="val 16667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68580" tIns="34290" rIns="68580" bIns="3429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 dirty="0" smtClean="0">
                  <a:latin typeface="Times New Roman" pitchFamily="18" charset="0"/>
                  <a:cs typeface="Times New Roman" pitchFamily="18" charset="0"/>
                </a:rPr>
                <a:t>2x+3-a</a:t>
              </a:r>
              <a:r>
                <a:rPr lang="zh-CN" altLang="en-US" sz="2800" b="1" dirty="0" smtClean="0">
                  <a:latin typeface="Times New Roman" pitchFamily="18" charset="0"/>
                  <a:cs typeface="Times New Roman" pitchFamily="18" charset="0"/>
                </a:rPr>
                <a:t>是方程吗？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62150" y="2869778"/>
              <a:ext cx="1080000" cy="11499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6885" y="1634724"/>
            <a:ext cx="6915055" cy="2575803"/>
            <a:chOff x="476885" y="1634724"/>
            <a:chExt cx="6915055" cy="2575803"/>
          </a:xfrm>
        </p:grpSpPr>
        <p:sp>
          <p:nvSpPr>
            <p:cNvPr id="5" name="圆角矩形 4"/>
            <p:cNvSpPr/>
            <p:nvPr/>
          </p:nvSpPr>
          <p:spPr>
            <a:xfrm>
              <a:off x="476885" y="2606040"/>
              <a:ext cx="2844000" cy="578882"/>
            </a:xfrm>
            <a:prstGeom prst="roundRect">
              <a:avLst/>
            </a:prstGeom>
            <a:noFill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用方程解决问题</a:t>
              </a:r>
              <a:endParaRPr lang="en-US" altLang="zh-CN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563850" y="1634724"/>
              <a:ext cx="2761802" cy="578882"/>
            </a:xfrm>
            <a:prstGeom prst="roundRect">
              <a:avLst/>
            </a:prstGeom>
            <a:noFill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解决问题的步骤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563850" y="2604359"/>
              <a:ext cx="2394150" cy="578882"/>
            </a:xfrm>
            <a:prstGeom prst="roundRect">
              <a:avLst/>
            </a:prstGeom>
            <a:noFill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sz="28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解方程的方法</a:t>
              </a:r>
            </a:p>
          </p:txBody>
        </p:sp>
        <p:sp>
          <p:nvSpPr>
            <p:cNvPr id="8" name="左大括号 7"/>
            <p:cNvSpPr/>
            <p:nvPr/>
          </p:nvSpPr>
          <p:spPr>
            <a:xfrm>
              <a:off x="3184950" y="1994040"/>
              <a:ext cx="288000" cy="1872000"/>
            </a:xfrm>
            <a:prstGeom prst="leftBrace">
              <a:avLst>
                <a:gd name="adj1" fmla="val 56134"/>
                <a:gd name="adj2" fmla="val 50000"/>
              </a:avLst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563850" y="3631645"/>
              <a:ext cx="3828090" cy="578882"/>
            </a:xfrm>
            <a:prstGeom prst="roundRect">
              <a:avLst/>
            </a:prstGeom>
            <a:noFill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利用方程解答相遇问题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圆角矩形 79"/>
          <p:cNvSpPr/>
          <p:nvPr/>
        </p:nvSpPr>
        <p:spPr>
          <a:xfrm>
            <a:off x="476885" y="2606040"/>
            <a:ext cx="2844000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用方程解决问题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4100475" y="1634724"/>
            <a:ext cx="3960000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解决问题的步骤</a:t>
            </a:r>
          </a:p>
        </p:txBody>
      </p:sp>
      <p:sp>
        <p:nvSpPr>
          <p:cNvPr id="82" name="圆角矩形 81"/>
          <p:cNvSpPr/>
          <p:nvPr/>
        </p:nvSpPr>
        <p:spPr>
          <a:xfrm>
            <a:off x="4100475" y="2604359"/>
            <a:ext cx="3960000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解方程的方法</a:t>
            </a:r>
          </a:p>
        </p:txBody>
      </p:sp>
      <p:sp>
        <p:nvSpPr>
          <p:cNvPr id="83" name="左大括号 82"/>
          <p:cNvSpPr/>
          <p:nvPr/>
        </p:nvSpPr>
        <p:spPr>
          <a:xfrm>
            <a:off x="3642150" y="1994040"/>
            <a:ext cx="288000" cy="1872000"/>
          </a:xfrm>
          <a:prstGeom prst="leftBrace">
            <a:avLst>
              <a:gd name="adj1" fmla="val 23061"/>
              <a:gd name="adj2" fmla="val 5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4100475" y="3631645"/>
            <a:ext cx="3960000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利用方程解答相遇问题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bldLvl="0" animBg="1"/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0000" y="492125"/>
            <a:ext cx="2448000" cy="517642"/>
          </a:xfrm>
          <a:prstGeom prst="homePlate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方程的意义</a:t>
            </a:r>
            <a:r>
              <a:rPr lang="en-US" altLang="zh-CN" sz="2800" b="1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</a:p>
        </p:txBody>
      </p:sp>
      <p:sp>
        <p:nvSpPr>
          <p:cNvPr id="56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0000" y="1138875"/>
            <a:ext cx="8028000" cy="567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含有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未知数的等式叫作方程。</a:t>
            </a:r>
            <a:endParaRPr lang="zh-CN" altLang="en-US" sz="24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0000" y="2016125"/>
            <a:ext cx="2772000" cy="576000"/>
          </a:xfrm>
          <a:prstGeom prst="homePlat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解方程的依据</a:t>
            </a:r>
            <a:r>
              <a:rPr lang="en-US" altLang="zh-CN" dirty="0"/>
              <a:t>:</a:t>
            </a:r>
          </a:p>
        </p:txBody>
      </p:sp>
      <p:sp>
        <p:nvSpPr>
          <p:cNvPr id="5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0000" y="2702880"/>
            <a:ext cx="8028000" cy="183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等式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+mn-ea"/>
              </a:rPr>
              <a:t>的性质：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+mn-ea"/>
              </a:rPr>
              <a:t>1.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+mn-ea"/>
              </a:rPr>
              <a:t>等式两边同时加上或减去相同的数，等式不变。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等式两边同时乘或除以同一个数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+mn-ea"/>
              </a:rPr>
              <a:t>（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  <a:sym typeface="+mn-ea"/>
              </a:rPr>
              <a:t>0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  <a:sym typeface="+mn-ea"/>
              </a:rPr>
              <a:t>除外），等式不变。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6" grpId="0" bldLvl="0" animBg="1"/>
      <p:bldP spid="4" grpId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0000" y="643610"/>
            <a:ext cx="4680000" cy="581698"/>
          </a:xfrm>
          <a:prstGeom prst="homePlate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用方程解决问题的步骤</a:t>
            </a:r>
          </a:p>
        </p:txBody>
      </p:sp>
      <p:sp>
        <p:nvSpPr>
          <p:cNvPr id="56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0000" y="1739265"/>
            <a:ext cx="4759325" cy="612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找出题中的等量关系。</a:t>
            </a:r>
          </a:p>
        </p:txBody>
      </p:sp>
      <p:sp>
        <p:nvSpPr>
          <p:cNvPr id="19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0000" y="2707640"/>
            <a:ext cx="4759325" cy="612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根据等量关系列出方程。</a:t>
            </a:r>
          </a:p>
        </p:txBody>
      </p:sp>
      <p:sp>
        <p:nvSpPr>
          <p:cNvPr id="12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0000" y="3676015"/>
            <a:ext cx="4759325" cy="612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求出方程的解并写出答语。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19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0000" y="440386"/>
            <a:ext cx="5040000" cy="754862"/>
          </a:xfrm>
          <a:prstGeom prst="round2DiagRect">
            <a:avLst>
              <a:gd name="adj1" fmla="val 50000"/>
              <a:gd name="adj2" fmla="val 0"/>
            </a:avLst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形如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x=b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类型方程的解法</a:t>
            </a:r>
          </a:p>
        </p:txBody>
      </p:sp>
      <p:sp>
        <p:nvSpPr>
          <p:cNvPr id="8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0000" y="1435100"/>
            <a:ext cx="8316000" cy="13680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720000"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先运用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乘法分配律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将方程转化为（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，再根据等式的性质求解。</a:t>
            </a:r>
          </a:p>
        </p:txBody>
      </p:sp>
      <p:sp>
        <p:nvSpPr>
          <p:cNvPr id="9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12402" y="3135224"/>
            <a:ext cx="1848217" cy="5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x=b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40382" y="3632432"/>
            <a:ext cx="2637111" cy="5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x=b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29911" y="4128367"/>
            <a:ext cx="2637111" cy="53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x=b÷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 bwMode="auto">
          <a:xfrm>
            <a:off x="2225195" y="3045745"/>
            <a:ext cx="4731967" cy="1800000"/>
            <a:chOff x="591099" y="1690622"/>
            <a:chExt cx="7949787" cy="3024638"/>
          </a:xfrm>
        </p:grpSpPr>
        <p:sp>
          <p:nvSpPr>
            <p:cNvPr id="13" name="矩形: 圆角 45"/>
            <p:cNvSpPr/>
            <p:nvPr/>
          </p:nvSpPr>
          <p:spPr>
            <a:xfrm>
              <a:off x="962555" y="1838281"/>
              <a:ext cx="7189415" cy="2684863"/>
            </a:xfrm>
            <a:prstGeom prst="roundRect">
              <a:avLst>
                <a:gd name="adj" fmla="val 7247"/>
              </a:avLst>
            </a:prstGeom>
            <a:noFill/>
            <a:ln w="381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4" name="连接符: 肘形 47"/>
            <p:cNvCxnSpPr>
              <a:cxnSpLocks/>
            </p:cNvCxnSpPr>
            <p:nvPr/>
          </p:nvCxnSpPr>
          <p:spPr>
            <a:xfrm>
              <a:off x="3013440" y="1690622"/>
              <a:ext cx="5362077" cy="395516"/>
            </a:xfrm>
            <a:prstGeom prst="bentConnector3">
              <a:avLst>
                <a:gd name="adj1" fmla="val 99889"/>
              </a:avLst>
            </a:prstGeom>
            <a:ln w="53975">
              <a:gradFill flip="none" rotWithShape="1">
                <a:gsLst>
                  <a:gs pos="0">
                    <a:srgbClr val="0066FF"/>
                  </a:gs>
                  <a:gs pos="48000">
                    <a:srgbClr val="00CCFF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连接符: 肘形 57"/>
            <p:cNvCxnSpPr>
              <a:cxnSpLocks/>
            </p:cNvCxnSpPr>
            <p:nvPr/>
          </p:nvCxnSpPr>
          <p:spPr>
            <a:xfrm flipH="1" flipV="1">
              <a:off x="759709" y="4319744"/>
              <a:ext cx="5362077" cy="395516"/>
            </a:xfrm>
            <a:prstGeom prst="bentConnector3">
              <a:avLst>
                <a:gd name="adj1" fmla="val 99889"/>
              </a:avLst>
            </a:prstGeom>
            <a:ln w="53975">
              <a:gradFill flip="none" rotWithShape="1">
                <a:gsLst>
                  <a:gs pos="0">
                    <a:srgbClr val="0066FF"/>
                  </a:gs>
                  <a:gs pos="48000">
                    <a:srgbClr val="00CCFF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连接符: 肘形 58"/>
            <p:cNvCxnSpPr>
              <a:cxnSpLocks/>
            </p:cNvCxnSpPr>
            <p:nvPr/>
          </p:nvCxnSpPr>
          <p:spPr>
            <a:xfrm rot="10800000" flipV="1">
              <a:off x="786352" y="1706499"/>
              <a:ext cx="507974" cy="177827"/>
            </a:xfrm>
            <a:prstGeom prst="bentConnector3">
              <a:avLst>
                <a:gd name="adj1" fmla="val 97861"/>
              </a:avLst>
            </a:prstGeom>
            <a:ln w="53975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连接符: 肘形 63"/>
            <p:cNvCxnSpPr>
              <a:cxnSpLocks/>
            </p:cNvCxnSpPr>
            <p:nvPr/>
          </p:nvCxnSpPr>
          <p:spPr>
            <a:xfrm rot="10800000" flipH="1">
              <a:off x="7893220" y="4534258"/>
              <a:ext cx="507974" cy="177827"/>
            </a:xfrm>
            <a:prstGeom prst="bentConnector3">
              <a:avLst>
                <a:gd name="adj1" fmla="val 97861"/>
              </a:avLst>
            </a:prstGeom>
            <a:ln w="53975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cxnSpLocks/>
            </p:cNvCxnSpPr>
            <p:nvPr/>
          </p:nvCxnSpPr>
          <p:spPr>
            <a:xfrm>
              <a:off x="765587" y="2276262"/>
              <a:ext cx="0" cy="1313234"/>
            </a:xfrm>
            <a:prstGeom prst="line">
              <a:avLst/>
            </a:prstGeom>
            <a:ln w="53975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cxnSpLocks/>
            </p:cNvCxnSpPr>
            <p:nvPr/>
          </p:nvCxnSpPr>
          <p:spPr>
            <a:xfrm flipV="1">
              <a:off x="8391287" y="2856678"/>
              <a:ext cx="0" cy="1313234"/>
            </a:xfrm>
            <a:prstGeom prst="line">
              <a:avLst/>
            </a:prstGeom>
            <a:ln w="53975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星形: 五角 68"/>
            <p:cNvSpPr/>
            <p:nvPr/>
          </p:nvSpPr>
          <p:spPr>
            <a:xfrm>
              <a:off x="591099" y="3845180"/>
              <a:ext cx="330183" cy="271503"/>
            </a:xfrm>
            <a:prstGeom prst="star5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星形: 五角 69"/>
            <p:cNvSpPr/>
            <p:nvPr/>
          </p:nvSpPr>
          <p:spPr>
            <a:xfrm>
              <a:off x="8210703" y="2287611"/>
              <a:ext cx="330183" cy="271502"/>
            </a:xfrm>
            <a:prstGeom prst="star5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67574" y="2721204"/>
            <a:ext cx="184821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bx=c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48041" y="3265399"/>
            <a:ext cx="2637111" cy="51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x=c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81457" y="3810864"/>
            <a:ext cx="5357007" cy="51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6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07113" y="4356329"/>
            <a:ext cx="2456056" cy="51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8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478" y="1270687"/>
            <a:ext cx="8172000" cy="13619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720000"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先运用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乘法分配律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将方程转化为（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，再根据等式的性质求解。</a:t>
            </a:r>
          </a:p>
        </p:txBody>
      </p:sp>
      <p:sp>
        <p:nvSpPr>
          <p:cNvPr id="11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0000" y="440386"/>
            <a:ext cx="5040000" cy="754862"/>
          </a:xfrm>
          <a:prstGeom prst="round2DiagRect">
            <a:avLst>
              <a:gd name="adj1" fmla="val 50000"/>
              <a:gd name="adj2" fmla="val 0"/>
            </a:avLst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形如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类型方程的解法</a:t>
            </a: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 bwMode="auto">
          <a:xfrm>
            <a:off x="1767994" y="2721895"/>
            <a:ext cx="5796000" cy="2204746"/>
            <a:chOff x="591099" y="1690622"/>
            <a:chExt cx="7949787" cy="3024638"/>
          </a:xfrm>
        </p:grpSpPr>
        <p:sp>
          <p:nvSpPr>
            <p:cNvPr id="14" name="矩形: 圆角 45"/>
            <p:cNvSpPr/>
            <p:nvPr/>
          </p:nvSpPr>
          <p:spPr>
            <a:xfrm>
              <a:off x="962555" y="1838281"/>
              <a:ext cx="7189415" cy="2684863"/>
            </a:xfrm>
            <a:prstGeom prst="roundRect">
              <a:avLst>
                <a:gd name="adj" fmla="val 7247"/>
              </a:avLst>
            </a:prstGeom>
            <a:noFill/>
            <a:ln w="381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5" name="连接符: 肘形 47"/>
            <p:cNvCxnSpPr>
              <a:cxnSpLocks/>
            </p:cNvCxnSpPr>
            <p:nvPr/>
          </p:nvCxnSpPr>
          <p:spPr>
            <a:xfrm>
              <a:off x="3013440" y="1690622"/>
              <a:ext cx="5362077" cy="395516"/>
            </a:xfrm>
            <a:prstGeom prst="bentConnector3">
              <a:avLst>
                <a:gd name="adj1" fmla="val 99889"/>
              </a:avLst>
            </a:prstGeom>
            <a:ln w="53975">
              <a:gradFill flip="none" rotWithShape="1">
                <a:gsLst>
                  <a:gs pos="0">
                    <a:srgbClr val="0066FF"/>
                  </a:gs>
                  <a:gs pos="48000">
                    <a:srgbClr val="00CCFF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连接符: 肘形 57"/>
            <p:cNvCxnSpPr>
              <a:cxnSpLocks/>
            </p:cNvCxnSpPr>
            <p:nvPr/>
          </p:nvCxnSpPr>
          <p:spPr>
            <a:xfrm flipH="1" flipV="1">
              <a:off x="759709" y="4319744"/>
              <a:ext cx="5362077" cy="395516"/>
            </a:xfrm>
            <a:prstGeom prst="bentConnector3">
              <a:avLst>
                <a:gd name="adj1" fmla="val 99889"/>
              </a:avLst>
            </a:prstGeom>
            <a:ln w="53975">
              <a:gradFill flip="none" rotWithShape="1">
                <a:gsLst>
                  <a:gs pos="0">
                    <a:srgbClr val="0066FF"/>
                  </a:gs>
                  <a:gs pos="48000">
                    <a:srgbClr val="00CCFF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连接符: 肘形 58"/>
            <p:cNvCxnSpPr>
              <a:cxnSpLocks/>
            </p:cNvCxnSpPr>
            <p:nvPr/>
          </p:nvCxnSpPr>
          <p:spPr>
            <a:xfrm rot="10800000" flipV="1">
              <a:off x="786352" y="1706499"/>
              <a:ext cx="507974" cy="177827"/>
            </a:xfrm>
            <a:prstGeom prst="bentConnector3">
              <a:avLst>
                <a:gd name="adj1" fmla="val 97861"/>
              </a:avLst>
            </a:prstGeom>
            <a:ln w="53975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连接符: 肘形 63"/>
            <p:cNvCxnSpPr>
              <a:cxnSpLocks/>
            </p:cNvCxnSpPr>
            <p:nvPr/>
          </p:nvCxnSpPr>
          <p:spPr>
            <a:xfrm rot="10800000" flipH="1">
              <a:off x="7893220" y="4534258"/>
              <a:ext cx="507974" cy="177827"/>
            </a:xfrm>
            <a:prstGeom prst="bentConnector3">
              <a:avLst>
                <a:gd name="adj1" fmla="val 97861"/>
              </a:avLst>
            </a:prstGeom>
            <a:ln w="53975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cxnSpLocks/>
            </p:cNvCxnSpPr>
            <p:nvPr/>
          </p:nvCxnSpPr>
          <p:spPr>
            <a:xfrm>
              <a:off x="765587" y="2276262"/>
              <a:ext cx="0" cy="1313234"/>
            </a:xfrm>
            <a:prstGeom prst="line">
              <a:avLst/>
            </a:prstGeom>
            <a:ln w="53975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cxnSpLocks/>
            </p:cNvCxnSpPr>
            <p:nvPr/>
          </p:nvCxnSpPr>
          <p:spPr>
            <a:xfrm flipV="1">
              <a:off x="8391287" y="2856678"/>
              <a:ext cx="0" cy="1313234"/>
            </a:xfrm>
            <a:prstGeom prst="line">
              <a:avLst/>
            </a:prstGeom>
            <a:ln w="53975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星形: 五角 68"/>
            <p:cNvSpPr/>
            <p:nvPr/>
          </p:nvSpPr>
          <p:spPr>
            <a:xfrm>
              <a:off x="591099" y="3845180"/>
              <a:ext cx="330183" cy="271503"/>
            </a:xfrm>
            <a:prstGeom prst="star5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星形: 五角 69"/>
            <p:cNvSpPr/>
            <p:nvPr/>
          </p:nvSpPr>
          <p:spPr>
            <a:xfrm>
              <a:off x="8210703" y="2287611"/>
              <a:ext cx="330183" cy="271502"/>
            </a:xfrm>
            <a:prstGeom prst="star5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0000" y="1814830"/>
            <a:ext cx="6228000" cy="2304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720000" algn="just"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解决相遇问题的方法，可以利用“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速度和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相遇时间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路程和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”这个等量关系列方程解答。</a:t>
            </a:r>
            <a:endParaRPr lang="zh-CN" altLang="en-US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0000" y="901700"/>
            <a:ext cx="4644000" cy="581698"/>
          </a:xfrm>
          <a:prstGeom prst="homePlate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利用方程解决相遇问题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775598" y="199405"/>
            <a:ext cx="4812317" cy="429232"/>
            <a:chOff x="5304502" y="544377"/>
            <a:chExt cx="4812317" cy="429232"/>
          </a:xfrm>
        </p:grpSpPr>
        <p:sp>
          <p:nvSpPr>
            <p:cNvPr id="15" name="文本框 5"/>
            <p:cNvSpPr txBox="1"/>
            <p:nvPr/>
          </p:nvSpPr>
          <p:spPr>
            <a:xfrm>
              <a:off x="5690816" y="666904"/>
              <a:ext cx="442600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页总复习第</a:t>
              </a:r>
              <a:r>
                <a:rPr lang="en-US" altLang="zh-CN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612775" y="811530"/>
            <a:ext cx="782193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淘气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和智慧老人今年分别多少岁？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17880" y="1304925"/>
            <a:ext cx="7365365" cy="1138555"/>
            <a:chOff x="1288" y="2176"/>
            <a:chExt cx="11599" cy="179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8" y="2176"/>
              <a:ext cx="1598" cy="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DFDFD">
                    <a:alpha val="100000"/>
                  </a:srgbClr>
                </a:clrFrom>
                <a:clrTo>
                  <a:srgbClr val="FDFDFD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93" y="2199"/>
              <a:ext cx="1395" cy="1770"/>
            </a:xfrm>
            <a:prstGeom prst="rect">
              <a:avLst/>
            </a:prstGeom>
          </p:spPr>
        </p:pic>
        <p:sp>
          <p:nvSpPr>
            <p:cNvPr id="8" name="圆角矩形标注 7"/>
            <p:cNvSpPr/>
            <p:nvPr/>
          </p:nvSpPr>
          <p:spPr>
            <a:xfrm>
              <a:off x="3121" y="2505"/>
              <a:ext cx="3738" cy="1431"/>
            </a:xfrm>
            <a:prstGeom prst="wedgeRoundRectCallout">
              <a:avLst>
                <a:gd name="adj1" fmla="val -62734"/>
                <a:gd name="adj2" fmla="val -8211"/>
                <a:gd name="adj3" fmla="val 16667"/>
              </a:avLst>
            </a:prstGeom>
            <a:solidFill>
              <a:srgbClr val="FAEEDE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智慧老人的年龄是我的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6</a:t>
              </a:r>
              <a:r>
                <a:rPr lang="zh-CN" altLang="en-US"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倍。</a:t>
              </a:r>
            </a:p>
          </p:txBody>
        </p:sp>
        <p:sp>
          <p:nvSpPr>
            <p:cNvPr id="12" name="圆角矩形标注 11"/>
            <p:cNvSpPr/>
            <p:nvPr/>
          </p:nvSpPr>
          <p:spPr>
            <a:xfrm>
              <a:off x="8574" y="2468"/>
              <a:ext cx="2634" cy="1431"/>
            </a:xfrm>
            <a:prstGeom prst="wedgeRoundRectCallout">
              <a:avLst>
                <a:gd name="adj1" fmla="val 68084"/>
                <a:gd name="adj2" fmla="val 7442"/>
                <a:gd name="adj3" fmla="val 16667"/>
              </a:avLst>
            </a:prstGeom>
            <a:solidFill>
              <a:srgbClr val="FAEEDE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我比淘气大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55</a:t>
              </a:r>
              <a:r>
                <a:rPr lang="zh-CN" altLang="en-US" sz="2400" b="1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岁。</a:t>
              </a:r>
            </a:p>
          </p:txBody>
        </p:sp>
      </p:grp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1200785" y="2416175"/>
            <a:ext cx="660336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等量关系：智慧老人年龄－淘气年龄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=55</a:t>
            </a: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1270635" y="2860040"/>
            <a:ext cx="660336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解：设淘气的年龄是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岁，智慧老人年龄为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岁。</a:t>
            </a: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2218055" y="3268345"/>
            <a:ext cx="15811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2682240" y="3629025"/>
            <a:ext cx="123253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2821940" y="3989705"/>
            <a:ext cx="123253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x=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4518025" y="3289300"/>
            <a:ext cx="273050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智慧老人年龄为：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11=66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（岁）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1497965" y="4340860"/>
            <a:ext cx="711708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答：淘气和智慧老人今年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分别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岁、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66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YyNmExZWZhZTZjYzk4YjkxOTFlMDhkMzhlMjUwM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1004</Words>
  <Application>Microsoft Office PowerPoint</Application>
  <PresentationFormat>全屏显示(16:9)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84</cp:revision>
  <dcterms:created xsi:type="dcterms:W3CDTF">2019-09-02T08:53:00Z</dcterms:created>
  <dcterms:modified xsi:type="dcterms:W3CDTF">2024-02-03T09:28:48Z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0163519A103D4974B64505A361FC25CA_13</vt:lpwstr>
  </property>
  <property fmtid="{D5CDD505-2E9C-101B-9397-08002B2CF9AE}" pid="3" name="KSOProductBuildVer">
    <vt:lpwstr>2052-12.1.0.16120</vt:lpwstr>
  </property>
</Properties>
</file>