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4" r:id="rId3"/>
    <p:sldId id="265" r:id="rId4"/>
    <p:sldId id="266" r:id="rId5"/>
    <p:sldId id="267" r:id="rId6"/>
    <p:sldId id="268" r:id="rId7"/>
    <p:sldId id="285" r:id="rId8"/>
    <p:sldId id="309" r:id="rId9"/>
    <p:sldId id="269" r:id="rId10"/>
    <p:sldId id="290" r:id="rId11"/>
    <p:sldId id="291" r:id="rId12"/>
    <p:sldId id="286" r:id="rId13"/>
    <p:sldId id="270" r:id="rId14"/>
    <p:sldId id="271" r:id="rId15"/>
    <p:sldId id="292" r:id="rId16"/>
    <p:sldId id="276" r:id="rId17"/>
    <p:sldId id="310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261" r:id="rId27"/>
    <p:sldId id="282" r:id="rId28"/>
    <p:sldId id="262" r:id="rId29"/>
  </p:sldIdLst>
  <p:sldSz cx="9144000" cy="5143500" type="screen16x9"/>
  <p:notesSz cx="6858000" cy="9144000"/>
  <p:custDataLst>
    <p:tags r:id="rId3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41" userDrawn="1">
          <p15:clr>
            <a:srgbClr val="A4A3A4"/>
          </p15:clr>
        </p15:guide>
        <p15:guide id="2" pos="29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CFC"/>
    <a:srgbClr val="FFC01A"/>
    <a:srgbClr val="CDF2FF"/>
    <a:srgbClr val="85DF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>
        <p:scale>
          <a:sx n="150" d="100"/>
          <a:sy n="150" d="100"/>
        </p:scale>
        <p:origin x="-504" y="-132"/>
      </p:cViewPr>
      <p:guideLst>
        <p:guide orient="horz" pos="1641"/>
        <p:guide pos="293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5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七彩课堂4个字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249" y="41028"/>
            <a:ext cx="1370357" cy="537812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-63400" y="84142"/>
            <a:ext cx="3600452" cy="3371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1600" b="1" spc="30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北师版</a:t>
            </a:r>
            <a:r>
              <a:rPr lang="en-US" altLang="zh-CN" sz="1600" b="1" spc="30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1600" b="1" spc="30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数学</a:t>
            </a:r>
            <a:r>
              <a:rPr lang="en-US" altLang="zh-CN" sz="1600" b="1" spc="30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1600" b="1" spc="30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五年级</a:t>
            </a:r>
            <a:r>
              <a:rPr lang="en-US" altLang="zh-CN" sz="1600" b="1" spc="30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1600" b="1" spc="30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下册</a:t>
            </a:r>
            <a:endParaRPr lang="zh-CN" altLang="en-US" sz="1600" b="1" spc="300" dirty="0">
              <a:ln w="0"/>
              <a:solidFill>
                <a:prstClr val="black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圆角矩形 7"/>
          <p:cNvSpPr/>
          <p:nvPr userDrawn="1"/>
        </p:nvSpPr>
        <p:spPr>
          <a:xfrm>
            <a:off x="109220" y="400050"/>
            <a:ext cx="3230245" cy="76200"/>
          </a:xfrm>
          <a:prstGeom prst="roundRect">
            <a:avLst/>
          </a:prstGeom>
          <a:solidFill>
            <a:srgbClr val="A9D18E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9" t="21331" r="6846" b="29800"/>
          <a:stretch>
            <a:fillRect/>
          </a:stretch>
        </p:blipFill>
        <p:spPr>
          <a:xfrm>
            <a:off x="898525" y="738505"/>
            <a:ext cx="7378700" cy="3671570"/>
          </a:xfrm>
          <a:prstGeom prst="rect">
            <a:avLst/>
          </a:prstGeom>
        </p:spPr>
      </p:pic>
      <p:pic>
        <p:nvPicPr>
          <p:cNvPr id="10" name="图片 9" descr="立体尺子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0160000">
            <a:off x="182880" y="414655"/>
            <a:ext cx="1219835" cy="1219835"/>
          </a:xfrm>
          <a:prstGeom prst="rect">
            <a:avLst/>
          </a:prstGeom>
        </p:spPr>
      </p:pic>
      <p:pic>
        <p:nvPicPr>
          <p:cNvPr id="11" name="图片 10" descr="小草"/>
          <p:cNvPicPr>
            <a:picLocks noChangeAspect="1"/>
          </p:cNvPicPr>
          <p:nvPr userDrawn="1"/>
        </p:nvPicPr>
        <p:blipFill>
          <a:blip r:embed="rId5"/>
          <a:srcRect l="3210" t="41481" b="40247"/>
          <a:stretch>
            <a:fillRect/>
          </a:stretch>
        </p:blipFill>
        <p:spPr>
          <a:xfrm>
            <a:off x="-21665" y="4201945"/>
            <a:ext cx="5334000" cy="996950"/>
          </a:xfrm>
          <a:prstGeom prst="rect">
            <a:avLst/>
          </a:prstGeom>
        </p:spPr>
      </p:pic>
      <p:pic>
        <p:nvPicPr>
          <p:cNvPr id="12" name="图片 11" descr="花花"/>
          <p:cNvPicPr>
            <a:picLocks noChangeAspect="1"/>
          </p:cNvPicPr>
          <p:nvPr userDrawn="1"/>
        </p:nvPicPr>
        <p:blipFill>
          <a:blip r:embed="rId6"/>
          <a:srcRect l="2934" t="18441" r="5448" b="31014"/>
          <a:stretch>
            <a:fillRect/>
          </a:stretch>
        </p:blipFill>
        <p:spPr>
          <a:xfrm>
            <a:off x="7580705" y="4284645"/>
            <a:ext cx="1572260" cy="8674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结束页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17930"/>
            <a:ext cx="9135541" cy="51402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4618">
            <a:off x="7567239" y="494503"/>
            <a:ext cx="722742" cy="9433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 cstate="print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4629">
            <a:off x="7223546" y="1124885"/>
            <a:ext cx="456460" cy="5958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底图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7423" y="52389"/>
            <a:ext cx="2268000" cy="692577"/>
          </a:xfrm>
          <a:prstGeom prst="rect">
            <a:avLst/>
          </a:prstGeom>
        </p:spPr>
      </p:pic>
      <p:sp>
        <p:nvSpPr>
          <p:cNvPr id="10" name="文本框 14"/>
          <p:cNvSpPr txBox="1"/>
          <p:nvPr userDrawn="1"/>
        </p:nvSpPr>
        <p:spPr>
          <a:xfrm>
            <a:off x="517191" y="20377"/>
            <a:ext cx="2122891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复习导入</a:t>
            </a: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2" y="52389"/>
            <a:ext cx="450000" cy="5597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绿色框00"/>
          <p:cNvPicPr>
            <a:picLocks noChangeAspect="1"/>
          </p:cNvPicPr>
          <p:nvPr userDrawn="1"/>
        </p:nvPicPr>
        <p:blipFill>
          <a:blip r:embed="rId2"/>
          <a:srcRect l="11589" t="40000" r="12691" b="23210"/>
          <a:stretch>
            <a:fillRect/>
          </a:stretch>
        </p:blipFill>
        <p:spPr>
          <a:xfrm>
            <a:off x="3756211" y="-12599"/>
            <a:ext cx="1658471" cy="540448"/>
          </a:xfrm>
          <a:prstGeom prst="rect">
            <a:avLst/>
          </a:prstGeom>
        </p:spPr>
      </p:pic>
      <p:cxnSp>
        <p:nvCxnSpPr>
          <p:cNvPr id="11" name="直接连接符 10"/>
          <p:cNvCxnSpPr/>
          <p:nvPr userDrawn="1"/>
        </p:nvCxnSpPr>
        <p:spPr>
          <a:xfrm>
            <a:off x="240276" y="257625"/>
            <a:ext cx="10736" cy="4646069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 userDrawn="1"/>
        </p:nvCxnSpPr>
        <p:spPr>
          <a:xfrm>
            <a:off x="8919882" y="654424"/>
            <a:ext cx="0" cy="4312023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 userDrawn="1"/>
        </p:nvCxnSpPr>
        <p:spPr>
          <a:xfrm flipH="1">
            <a:off x="251012" y="4966447"/>
            <a:ext cx="8668870" cy="0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 descr="图片包含 文字&#10;&#10;描述已自动生成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sp>
        <p:nvSpPr>
          <p:cNvPr id="15" name="文本框 28"/>
          <p:cNvSpPr txBox="1"/>
          <p:nvPr userDrawn="1"/>
        </p:nvSpPr>
        <p:spPr>
          <a:xfrm>
            <a:off x="3840819" y="-18385"/>
            <a:ext cx="15828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变式</a:t>
            </a:r>
            <a:r>
              <a:rPr lang="zh-CN" altLang="en-US" sz="2600" b="0" dirty="0" smtClean="0"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训练</a:t>
            </a:r>
          </a:p>
        </p:txBody>
      </p:sp>
      <p:cxnSp>
        <p:nvCxnSpPr>
          <p:cNvPr id="16" name="直接连接符 15"/>
          <p:cNvCxnSpPr/>
          <p:nvPr userDrawn="1"/>
        </p:nvCxnSpPr>
        <p:spPr>
          <a:xfrm flipH="1" flipV="1">
            <a:off x="5414684" y="241601"/>
            <a:ext cx="2160492" cy="8964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 userDrawn="1"/>
        </p:nvCxnSpPr>
        <p:spPr>
          <a:xfrm flipH="1">
            <a:off x="251012" y="250565"/>
            <a:ext cx="3525090" cy="0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6" name="图片 5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7" name="文本框 7"/>
          <p:cNvSpPr txBox="1"/>
          <p:nvPr userDrawn="1"/>
        </p:nvSpPr>
        <p:spPr>
          <a:xfrm>
            <a:off x="505587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70AD47">
                    <a:lumMod val="75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复习导入</a:t>
            </a:r>
            <a:endParaRPr lang="zh-CN" altLang="en-US" sz="2800" b="1" dirty="0">
              <a:solidFill>
                <a:srgbClr val="70AD47">
                  <a:lumMod val="75000"/>
                </a:srgb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2" name="图片 11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3" name="文本框 7"/>
          <p:cNvSpPr txBox="1"/>
          <p:nvPr userDrawn="1"/>
        </p:nvSpPr>
        <p:spPr>
          <a:xfrm>
            <a:off x="505587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70AD47">
                    <a:lumMod val="75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知识梳理</a:t>
            </a:r>
            <a:endParaRPr lang="zh-CN" altLang="en-US" sz="2800" b="1" dirty="0">
              <a:solidFill>
                <a:srgbClr val="70AD47">
                  <a:lumMod val="75000"/>
                </a:srgb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0" name="图片 9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505587" y="153536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70AD47">
                    <a:lumMod val="75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sz="2800" b="1" dirty="0">
              <a:solidFill>
                <a:srgbClr val="70AD47">
                  <a:lumMod val="75000"/>
                </a:srgb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7" name="图片 6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496622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70AD47">
                    <a:lumMod val="75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课堂小结</a:t>
            </a:r>
            <a:endParaRPr lang="zh-CN" altLang="en-US" sz="2800" b="1" dirty="0">
              <a:solidFill>
                <a:srgbClr val="70AD47">
                  <a:lumMod val="75000"/>
                </a:srgb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6" name="图片 15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7" name="文本框 7"/>
          <p:cNvSpPr txBox="1"/>
          <p:nvPr userDrawn="1"/>
        </p:nvSpPr>
        <p:spPr>
          <a:xfrm>
            <a:off x="505587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70AD47">
                    <a:lumMod val="75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课后作业</a:t>
            </a:r>
            <a:endParaRPr lang="zh-CN" altLang="en-US" sz="2800" b="1" dirty="0">
              <a:solidFill>
                <a:srgbClr val="70AD47">
                  <a:lumMod val="75000"/>
                </a:srgb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7776607" y="1151453"/>
            <a:ext cx="1301878" cy="3705744"/>
            <a:chOff x="12279" y="2094"/>
            <a:chExt cx="1976" cy="5643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00" b="99375" l="2917" r="100000">
                          <a14:foregroundMark x1="30972" y1="12083" x2="10694" y2="43854"/>
                          <a14:foregroundMark x1="76667" y1="12188" x2="85694" y2="21667"/>
                          <a14:foregroundMark x1="91528" y1="7083" x2="93472" y2="11979"/>
                          <a14:foregroundMark x1="32639" y1="81667" x2="26528" y2="82604"/>
                          <a14:foregroundMark x1="53750" y1="93021" x2="54583" y2="94688"/>
                          <a14:foregroundMark x1="97222" y1="74688" x2="92917" y2="80208"/>
                          <a14:foregroundMark x1="98056" y1="73438" x2="91528" y2="77708"/>
                          <a14:backgroundMark x1="60833" y1="42083" x2="60417" y2="84375"/>
                          <a14:backgroundMark x1="51528" y1="87708" x2="94722" y2="56042"/>
                          <a14:backgroundMark x1="87500" y1="74167" x2="64444" y2="83958"/>
                        </a14:backgroundRemoval>
                      </a14:imgEffect>
                    </a14:imgLayer>
                  </a14:imgProps>
                </a:ext>
              </a:extLst>
            </a:blip>
            <a:srcRect l="18138" t="76319" r="38665" b="1629"/>
            <a:stretch>
              <a:fillRect/>
            </a:stretch>
          </p:blipFill>
          <p:spPr>
            <a:xfrm rot="180000">
              <a:off x="12323" y="2094"/>
              <a:ext cx="1747" cy="119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00" b="99375" l="2917" r="100000">
                          <a14:foregroundMark x1="30972" y1="12083" x2="10694" y2="43854"/>
                          <a14:foregroundMark x1="76667" y1="12188" x2="85694" y2="21667"/>
                          <a14:foregroundMark x1="91528" y1="7083" x2="93472" y2="11979"/>
                          <a14:foregroundMark x1="32639" y1="81667" x2="26528" y2="82604"/>
                          <a14:foregroundMark x1="53750" y1="93021" x2="54583" y2="94688"/>
                          <a14:foregroundMark x1="97222" y1="74688" x2="92917" y2="80208"/>
                          <a14:foregroundMark x1="98056" y1="73438" x2="91528" y2="77708"/>
                          <a14:backgroundMark x1="60833" y1="42083" x2="60417" y2="84375"/>
                          <a14:backgroundMark x1="51528" y1="87708" x2="94722" y2="56042"/>
                          <a14:backgroundMark x1="87500" y1="74167" x2="64444" y2="83958"/>
                        </a14:backgroundRemoval>
                      </a14:imgEffect>
                    </a14:imgLayer>
                  </a14:imgProps>
                </a:ext>
              </a:extLst>
            </a:blip>
            <a:srcRect r="53353" b="48041"/>
            <a:stretch>
              <a:fillRect/>
            </a:stretch>
          </p:blipFill>
          <p:spPr>
            <a:xfrm rot="180000">
              <a:off x="12368" y="4934"/>
              <a:ext cx="1887" cy="2803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00" b="99375" l="2917" r="100000">
                          <a14:foregroundMark x1="30972" y1="12083" x2="10694" y2="43854"/>
                          <a14:foregroundMark x1="76667" y1="12188" x2="85694" y2="21667"/>
                          <a14:foregroundMark x1="91528" y1="7083" x2="93472" y2="11979"/>
                          <a14:foregroundMark x1="32639" y1="81667" x2="26528" y2="82604"/>
                          <a14:foregroundMark x1="53750" y1="93021" x2="54583" y2="94688"/>
                          <a14:foregroundMark x1="97222" y1="74688" x2="92917" y2="80208"/>
                          <a14:foregroundMark x1="98056" y1="73438" x2="91528" y2="77708"/>
                          <a14:backgroundMark x1="60833" y1="42083" x2="60417" y2="84375"/>
                          <a14:backgroundMark x1="51528" y1="87708" x2="94722" y2="56042"/>
                          <a14:backgroundMark x1="87500" y1="74167" x2="64444" y2="83958"/>
                        </a14:backgroundRemoval>
                      </a14:imgEffect>
                    </a14:imgLayer>
                  </a14:imgProps>
                </a:ext>
              </a:extLst>
            </a:blip>
            <a:srcRect l="55962" r="-760" b="75616"/>
            <a:stretch>
              <a:fillRect/>
            </a:stretch>
          </p:blipFill>
          <p:spPr>
            <a:xfrm rot="180000">
              <a:off x="12279" y="3525"/>
              <a:ext cx="1812" cy="131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9" t="21331" r="6846" b="29800"/>
          <a:stretch>
            <a:fillRect/>
          </a:stretch>
        </p:blipFill>
        <p:spPr>
          <a:xfrm>
            <a:off x="-635" y="-190500"/>
            <a:ext cx="9149080" cy="5411980"/>
          </a:xfrm>
          <a:prstGeom prst="rect">
            <a:avLst/>
          </a:prstGeom>
        </p:spPr>
      </p:pic>
      <p:pic>
        <p:nvPicPr>
          <p:cNvPr id="10" name="图片 9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154823" y="170329"/>
            <a:ext cx="2711087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627507" y="148888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70AD47">
                    <a:lumMod val="75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板书设计</a:t>
            </a:r>
            <a:endParaRPr lang="zh-CN" altLang="en-US" sz="2800" b="1" dirty="0">
              <a:solidFill>
                <a:srgbClr val="70AD47">
                  <a:lumMod val="75000"/>
                </a:srgb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2118" y="297889"/>
            <a:ext cx="310515" cy="324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七彩课堂4个字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249" y="41028"/>
            <a:ext cx="1370357" cy="5378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38.xml"/><Relationship Id="rId3" Type="http://schemas.openxmlformats.org/officeDocument/2006/relationships/tags" Target="../tags/tag38.xml"/><Relationship Id="rId7" Type="http://schemas.openxmlformats.org/officeDocument/2006/relationships/image" Target="../media/image43.pn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tags" Target="../tags/tag37.xml"/><Relationship Id="rId5" Type="http://schemas.openxmlformats.org/officeDocument/2006/relationships/image" Target="../media/image41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t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46.png"/><Relationship Id="rId5" Type="http://schemas.openxmlformats.org/officeDocument/2006/relationships/tags" Target="../tags/tag41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48.xml"/><Relationship Id="rId3" Type="http://schemas.openxmlformats.org/officeDocument/2006/relationships/tags" Target="../tags/tag48.xml"/><Relationship Id="rId7" Type="http://schemas.openxmlformats.org/officeDocument/2006/relationships/image" Target="../media/image48.png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47.xml"/><Relationship Id="rId5" Type="http://schemas.openxmlformats.org/officeDocument/2006/relationships/image" Target="../media/image47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53.png"/><Relationship Id="rId3" Type="http://schemas.openxmlformats.org/officeDocument/2006/relationships/tags" Target="../tags/tag51.xml"/><Relationship Id="rId7" Type="http://schemas.openxmlformats.org/officeDocument/2006/relationships/slideLayout" Target="../slideLayouts/slideLayout6.xml"/><Relationship Id="rId12" Type="http://schemas.openxmlformats.org/officeDocument/2006/relationships/tags" Target="../tags/tag51.xml"/><Relationship Id="rId17" Type="http://schemas.openxmlformats.org/officeDocument/2006/relationships/image" Target="../media/image40.png"/><Relationship Id="rId2" Type="http://schemas.openxmlformats.org/officeDocument/2006/relationships/tags" Target="../tags/tag50.xml"/><Relationship Id="rId16" Type="http://schemas.openxmlformats.org/officeDocument/2006/relationships/image" Target="../media/image39.png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11" Type="http://schemas.openxmlformats.org/officeDocument/2006/relationships/image" Target="../media/image52.png"/><Relationship Id="rId5" Type="http://schemas.openxmlformats.org/officeDocument/2006/relationships/tags" Target="../tags/tag53.xml"/><Relationship Id="rId15" Type="http://schemas.openxmlformats.org/officeDocument/2006/relationships/image" Target="../media/image54.png"/><Relationship Id="rId10" Type="http://schemas.openxmlformats.org/officeDocument/2006/relationships/tags" Target="../tags/tag50.xml"/><Relationship Id="rId4" Type="http://schemas.openxmlformats.org/officeDocument/2006/relationships/tags" Target="../tags/tag52.xml"/><Relationship Id="rId9" Type="http://schemas.openxmlformats.org/officeDocument/2006/relationships/image" Target="../media/image45.png"/><Relationship Id="rId14" Type="http://schemas.openxmlformats.org/officeDocument/2006/relationships/tags" Target="../tags/tag5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tags" Target="../tags/tag58.xml"/><Relationship Id="rId18" Type="http://schemas.openxmlformats.org/officeDocument/2006/relationships/image" Target="../media/image61.png"/><Relationship Id="rId3" Type="http://schemas.openxmlformats.org/officeDocument/2006/relationships/tags" Target="../tags/tag57.xml"/><Relationship Id="rId7" Type="http://schemas.openxmlformats.org/officeDocument/2006/relationships/image" Target="../media/image45.png"/><Relationship Id="rId12" Type="http://schemas.openxmlformats.org/officeDocument/2006/relationships/image" Target="../media/image57.png"/><Relationship Id="rId17" Type="http://schemas.openxmlformats.org/officeDocument/2006/relationships/tags" Target="../tags/tag59.xml"/><Relationship Id="rId2" Type="http://schemas.openxmlformats.org/officeDocument/2006/relationships/tags" Target="../tags/tag56.xml"/><Relationship Id="rId16" Type="http://schemas.openxmlformats.org/officeDocument/2006/relationships/image" Target="../media/image60.png"/><Relationship Id="rId1" Type="http://schemas.openxmlformats.org/officeDocument/2006/relationships/tags" Target="../tags/tag55.xml"/><Relationship Id="rId6" Type="http://schemas.openxmlformats.org/officeDocument/2006/relationships/slideLayout" Target="../slideLayouts/slideLayout2.xml"/><Relationship Id="rId11" Type="http://schemas.openxmlformats.org/officeDocument/2006/relationships/tags" Target="../tags/tag57.xml"/><Relationship Id="rId5" Type="http://schemas.openxmlformats.org/officeDocument/2006/relationships/tags" Target="../tags/tag59.xml"/><Relationship Id="rId15" Type="http://schemas.openxmlformats.org/officeDocument/2006/relationships/image" Target="../media/image59.png"/><Relationship Id="rId10" Type="http://schemas.openxmlformats.org/officeDocument/2006/relationships/image" Target="../media/image56.png"/><Relationship Id="rId4" Type="http://schemas.openxmlformats.org/officeDocument/2006/relationships/tags" Target="../tags/tag58.xml"/><Relationship Id="rId9" Type="http://schemas.openxmlformats.org/officeDocument/2006/relationships/tags" Target="../tags/tag56.xml"/><Relationship Id="rId14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67.xml"/><Relationship Id="rId13" Type="http://schemas.openxmlformats.org/officeDocument/2006/relationships/image" Target="../media/image51.png"/><Relationship Id="rId18" Type="http://schemas.openxmlformats.org/officeDocument/2006/relationships/image" Target="../media/image64.png"/><Relationship Id="rId26" Type="http://schemas.openxmlformats.org/officeDocument/2006/relationships/image" Target="../media/image68.png"/><Relationship Id="rId3" Type="http://schemas.openxmlformats.org/officeDocument/2006/relationships/tags" Target="../tags/tag62.xml"/><Relationship Id="rId21" Type="http://schemas.openxmlformats.org/officeDocument/2006/relationships/tags" Target="../tags/tag63.xml"/><Relationship Id="rId7" Type="http://schemas.openxmlformats.org/officeDocument/2006/relationships/tags" Target="../tags/tag66.xml"/><Relationship Id="rId12" Type="http://schemas.openxmlformats.org/officeDocument/2006/relationships/slideLayout" Target="../slideLayouts/slideLayout2.xml"/><Relationship Id="rId17" Type="http://schemas.openxmlformats.org/officeDocument/2006/relationships/tags" Target="../tags/tag61.xml"/><Relationship Id="rId25" Type="http://schemas.openxmlformats.org/officeDocument/2006/relationships/tags" Target="../tags/tag65.xml"/><Relationship Id="rId2" Type="http://schemas.openxmlformats.org/officeDocument/2006/relationships/tags" Target="../tags/tag61.xml"/><Relationship Id="rId16" Type="http://schemas.openxmlformats.org/officeDocument/2006/relationships/image" Target="../media/image63.png"/><Relationship Id="rId20" Type="http://schemas.openxmlformats.org/officeDocument/2006/relationships/image" Target="../media/image62.png"/><Relationship Id="rId29" Type="http://schemas.openxmlformats.org/officeDocument/2006/relationships/tags" Target="../tags/tag67.xml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11" Type="http://schemas.openxmlformats.org/officeDocument/2006/relationships/tags" Target="../tags/tag70.xml"/><Relationship Id="rId24" Type="http://schemas.openxmlformats.org/officeDocument/2006/relationships/image" Target="../media/image67.png"/><Relationship Id="rId5" Type="http://schemas.openxmlformats.org/officeDocument/2006/relationships/tags" Target="../tags/tag64.xml"/><Relationship Id="rId15" Type="http://schemas.openxmlformats.org/officeDocument/2006/relationships/tags" Target="../tags/tag60.xml"/><Relationship Id="rId23" Type="http://schemas.openxmlformats.org/officeDocument/2006/relationships/tags" Target="../tags/tag64.xml"/><Relationship Id="rId28" Type="http://schemas.openxmlformats.org/officeDocument/2006/relationships/image" Target="../media/image69.png"/><Relationship Id="rId10" Type="http://schemas.openxmlformats.org/officeDocument/2006/relationships/tags" Target="../tags/tag69.xml"/><Relationship Id="rId19" Type="http://schemas.openxmlformats.org/officeDocument/2006/relationships/tags" Target="../tags/tag62.xml"/><Relationship Id="rId4" Type="http://schemas.openxmlformats.org/officeDocument/2006/relationships/tags" Target="../tags/tag63.xml"/><Relationship Id="rId9" Type="http://schemas.openxmlformats.org/officeDocument/2006/relationships/tags" Target="../tags/tag68.xml"/><Relationship Id="rId14" Type="http://schemas.openxmlformats.org/officeDocument/2006/relationships/image" Target="../media/image45.png"/><Relationship Id="rId22" Type="http://schemas.openxmlformats.org/officeDocument/2006/relationships/image" Target="../media/image66.png"/><Relationship Id="rId27" Type="http://schemas.openxmlformats.org/officeDocument/2006/relationships/tags" Target="../tags/tag66.xml"/><Relationship Id="rId30" Type="http://schemas.openxmlformats.org/officeDocument/2006/relationships/image" Target="../media/image7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5.png"/><Relationship Id="rId3" Type="http://schemas.openxmlformats.org/officeDocument/2006/relationships/tags" Target="../tags/tag73.xml"/><Relationship Id="rId7" Type="http://schemas.openxmlformats.org/officeDocument/2006/relationships/tags" Target="../tags/tag71.xml"/><Relationship Id="rId12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image" Target="../media/image45.png"/><Relationship Id="rId11" Type="http://schemas.openxmlformats.org/officeDocument/2006/relationships/image" Target="../media/image74.png"/><Relationship Id="rId5" Type="http://schemas.openxmlformats.org/officeDocument/2006/relationships/image" Target="../media/image71.png"/><Relationship Id="rId10" Type="http://schemas.openxmlformats.org/officeDocument/2006/relationships/image" Target="../media/image73.png"/><Relationship Id="rId4" Type="http://schemas.openxmlformats.org/officeDocument/2006/relationships/slideLayout" Target="../slideLayouts/slideLayout2.xml"/><Relationship Id="rId9" Type="http://schemas.openxmlformats.org/officeDocument/2006/relationships/tags" Target="../tags/tag72.xml"/><Relationship Id="rId14" Type="http://schemas.openxmlformats.org/officeDocument/2006/relationships/image" Target="../media/image7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4.xml"/><Relationship Id="rId6" Type="http://schemas.openxmlformats.org/officeDocument/2006/relationships/image" Target="../media/image78.png"/><Relationship Id="rId5" Type="http://schemas.openxmlformats.org/officeDocument/2006/relationships/tags" Target="../tags/tag74.xml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5.xml"/><Relationship Id="rId6" Type="http://schemas.openxmlformats.org/officeDocument/2006/relationships/image" Target="../media/image80.png"/><Relationship Id="rId5" Type="http://schemas.openxmlformats.org/officeDocument/2006/relationships/tags" Target="../tags/tag75.xml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2.png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tags" Target="../tags/tag76.xml"/><Relationship Id="rId5" Type="http://schemas.openxmlformats.org/officeDocument/2006/relationships/image" Target="../media/image45.png"/><Relationship Id="rId4" Type="http://schemas.openxmlformats.org/officeDocument/2006/relationships/image" Target="../media/image55.png"/><Relationship Id="rId9" Type="http://schemas.openxmlformats.org/officeDocument/2006/relationships/image" Target="../media/image8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7" Type="http://schemas.openxmlformats.org/officeDocument/2006/relationships/image" Target="../media/image8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8.xml"/><Relationship Id="rId6" Type="http://schemas.openxmlformats.org/officeDocument/2006/relationships/image" Target="../media/image86.png"/><Relationship Id="rId5" Type="http://schemas.openxmlformats.org/officeDocument/2006/relationships/image" Target="../media/image84.png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8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9.xml"/><Relationship Id="rId6" Type="http://schemas.openxmlformats.org/officeDocument/2006/relationships/image" Target="../media/image88.png"/><Relationship Id="rId5" Type="http://schemas.openxmlformats.org/officeDocument/2006/relationships/image" Target="../media/image89.png"/><Relationship Id="rId4" Type="http://schemas.openxmlformats.org/officeDocument/2006/relationships/tags" Target="../tags/tag79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94.png"/><Relationship Id="rId3" Type="http://schemas.openxmlformats.org/officeDocument/2006/relationships/tags" Target="../tags/tag82.xml"/><Relationship Id="rId7" Type="http://schemas.openxmlformats.org/officeDocument/2006/relationships/image" Target="../media/image90.png"/><Relationship Id="rId12" Type="http://schemas.openxmlformats.org/officeDocument/2006/relationships/image" Target="../media/image93.png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0.xml"/><Relationship Id="rId11" Type="http://schemas.openxmlformats.org/officeDocument/2006/relationships/tags" Target="../tags/tag82.xml"/><Relationship Id="rId5" Type="http://schemas.openxmlformats.org/officeDocument/2006/relationships/image" Target="../media/image45.png"/><Relationship Id="rId10" Type="http://schemas.openxmlformats.org/officeDocument/2006/relationships/image" Target="../media/image92.png"/><Relationship Id="rId4" Type="http://schemas.openxmlformats.org/officeDocument/2006/relationships/slideLayout" Target="../slideLayouts/slideLayout2.xml"/><Relationship Id="rId9" Type="http://schemas.openxmlformats.org/officeDocument/2006/relationships/tags" Target="../tags/tag81.xml"/><Relationship Id="rId14" Type="http://schemas.openxmlformats.org/officeDocument/2006/relationships/image" Target="../media/image8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5.xml"/><Relationship Id="rId3" Type="http://schemas.openxmlformats.org/officeDocument/2006/relationships/tags" Target="../tags/tag5.xml"/><Relationship Id="rId7" Type="http://schemas.openxmlformats.org/officeDocument/2006/relationships/image" Target="../media/image19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.xml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image" Target="../media/image22.png"/><Relationship Id="rId18" Type="http://schemas.openxmlformats.org/officeDocument/2006/relationships/tags" Target="../tags/tag12.xml"/><Relationship Id="rId3" Type="http://schemas.openxmlformats.org/officeDocument/2006/relationships/tags" Target="../tags/tag9.xml"/><Relationship Id="rId21" Type="http://schemas.openxmlformats.org/officeDocument/2006/relationships/image" Target="../media/image26.png"/><Relationship Id="rId7" Type="http://schemas.openxmlformats.org/officeDocument/2006/relationships/tags" Target="../tags/tag13.xml"/><Relationship Id="rId12" Type="http://schemas.openxmlformats.org/officeDocument/2006/relationships/tags" Target="../tags/tag9.xml"/><Relationship Id="rId17" Type="http://schemas.openxmlformats.org/officeDocument/2006/relationships/image" Target="../media/image24.png"/><Relationship Id="rId2" Type="http://schemas.openxmlformats.org/officeDocument/2006/relationships/tags" Target="../tags/tag8.xml"/><Relationship Id="rId16" Type="http://schemas.openxmlformats.org/officeDocument/2006/relationships/tags" Target="../tags/tag11.xml"/><Relationship Id="rId20" Type="http://schemas.openxmlformats.org/officeDocument/2006/relationships/tags" Target="../tags/tag13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microsoft.com/office/2007/relationships/hdphoto" Target="../media/hdphoto2.wdp"/><Relationship Id="rId5" Type="http://schemas.openxmlformats.org/officeDocument/2006/relationships/tags" Target="../tags/tag11.xml"/><Relationship Id="rId15" Type="http://schemas.openxmlformats.org/officeDocument/2006/relationships/image" Target="../media/image23.png"/><Relationship Id="rId23" Type="http://schemas.openxmlformats.org/officeDocument/2006/relationships/image" Target="../media/image27.png"/><Relationship Id="rId10" Type="http://schemas.openxmlformats.org/officeDocument/2006/relationships/image" Target="../media/image21.png"/><Relationship Id="rId19" Type="http://schemas.openxmlformats.org/officeDocument/2006/relationships/image" Target="../media/image25.png"/><Relationship Id="rId4" Type="http://schemas.openxmlformats.org/officeDocument/2006/relationships/tags" Target="../tags/tag10.xml"/><Relationship Id="rId9" Type="http://schemas.openxmlformats.org/officeDocument/2006/relationships/slideLayout" Target="../slideLayouts/slideLayout2.xml"/><Relationship Id="rId14" Type="http://schemas.openxmlformats.org/officeDocument/2006/relationships/tags" Target="../tags/tag10.xml"/><Relationship Id="rId22" Type="http://schemas.openxmlformats.org/officeDocument/2006/relationships/tags" Target="../tags/tag1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13" Type="http://schemas.openxmlformats.org/officeDocument/2006/relationships/image" Target="../media/image28.png"/><Relationship Id="rId18" Type="http://schemas.openxmlformats.org/officeDocument/2006/relationships/tags" Target="../tags/tag20.xml"/><Relationship Id="rId3" Type="http://schemas.openxmlformats.org/officeDocument/2006/relationships/tags" Target="../tags/tag17.xml"/><Relationship Id="rId21" Type="http://schemas.openxmlformats.org/officeDocument/2006/relationships/image" Target="../media/image32.png"/><Relationship Id="rId7" Type="http://schemas.openxmlformats.org/officeDocument/2006/relationships/tags" Target="../tags/tag21.xml"/><Relationship Id="rId12" Type="http://schemas.openxmlformats.org/officeDocument/2006/relationships/tags" Target="../tags/tag17.xml"/><Relationship Id="rId17" Type="http://schemas.openxmlformats.org/officeDocument/2006/relationships/image" Target="../media/image30.png"/><Relationship Id="rId25" Type="http://schemas.openxmlformats.org/officeDocument/2006/relationships/image" Target="../media/image34.png"/><Relationship Id="rId2" Type="http://schemas.openxmlformats.org/officeDocument/2006/relationships/tags" Target="../tags/tag16.xml"/><Relationship Id="rId16" Type="http://schemas.openxmlformats.org/officeDocument/2006/relationships/tags" Target="../tags/tag19.xml"/><Relationship Id="rId20" Type="http://schemas.openxmlformats.org/officeDocument/2006/relationships/tags" Target="../tags/tag22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slideLayout" Target="../slideLayouts/slideLayout2.xml"/><Relationship Id="rId24" Type="http://schemas.openxmlformats.org/officeDocument/2006/relationships/tags" Target="../tags/tag24.xml"/><Relationship Id="rId5" Type="http://schemas.openxmlformats.org/officeDocument/2006/relationships/tags" Target="../tags/tag19.xml"/><Relationship Id="rId15" Type="http://schemas.openxmlformats.org/officeDocument/2006/relationships/image" Target="../media/image29.png"/><Relationship Id="rId23" Type="http://schemas.openxmlformats.org/officeDocument/2006/relationships/image" Target="../media/image33.png"/><Relationship Id="rId10" Type="http://schemas.openxmlformats.org/officeDocument/2006/relationships/tags" Target="../tags/tag24.xml"/><Relationship Id="rId19" Type="http://schemas.openxmlformats.org/officeDocument/2006/relationships/image" Target="../media/image31.png"/><Relationship Id="rId4" Type="http://schemas.openxmlformats.org/officeDocument/2006/relationships/tags" Target="../tags/tag18.xml"/><Relationship Id="rId9" Type="http://schemas.openxmlformats.org/officeDocument/2006/relationships/tags" Target="../tags/tag23.xml"/><Relationship Id="rId14" Type="http://schemas.openxmlformats.org/officeDocument/2006/relationships/tags" Target="../tags/tag18.xml"/><Relationship Id="rId22" Type="http://schemas.openxmlformats.org/officeDocument/2006/relationships/tags" Target="../tags/tag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tags" Target="../tags/tag27.xml"/><Relationship Id="rId7" Type="http://schemas.openxmlformats.org/officeDocument/2006/relationships/tags" Target="../tags/tag26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36.png"/><Relationship Id="rId5" Type="http://schemas.openxmlformats.org/officeDocument/2006/relationships/tags" Target="../tags/tag27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tags" Target="../tags/tag30.xml"/><Relationship Id="rId7" Type="http://schemas.openxmlformats.org/officeDocument/2006/relationships/image" Target="../media/image35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2.xml"/><Relationship Id="rId10" Type="http://schemas.openxmlformats.org/officeDocument/2006/relationships/image" Target="../media/image40.png"/><Relationship Id="rId4" Type="http://schemas.openxmlformats.org/officeDocument/2006/relationships/tags" Target="../tags/tag31.xml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922421" y="3056033"/>
            <a:ext cx="7371347" cy="683895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schemeClr val="bg1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第</a:t>
            </a:r>
            <a:r>
              <a:rPr lang="en-US" altLang="zh-CN" sz="4000" b="1" dirty="0" smtClean="0">
                <a:solidFill>
                  <a:schemeClr val="bg1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1</a:t>
            </a:r>
            <a:r>
              <a:rPr lang="zh-CN" altLang="en-US" sz="4000" b="1" dirty="0" smtClean="0">
                <a:solidFill>
                  <a:schemeClr val="bg1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课时      分数</a:t>
            </a:r>
            <a:r>
              <a:rPr lang="zh-CN" altLang="en-US" sz="4000" b="1" dirty="0">
                <a:solidFill>
                  <a:schemeClr val="bg1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的加减乘除</a:t>
            </a:r>
          </a:p>
        </p:txBody>
      </p:sp>
      <p:sp>
        <p:nvSpPr>
          <p:cNvPr id="11" name="矩形 10"/>
          <p:cNvSpPr/>
          <p:nvPr/>
        </p:nvSpPr>
        <p:spPr>
          <a:xfrm>
            <a:off x="922421" y="1470206"/>
            <a:ext cx="7371347" cy="90024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5400" b="1" spc="6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总</a:t>
            </a:r>
            <a:r>
              <a:rPr lang="zh-CN" altLang="en-US" sz="5400" b="1" spc="6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复习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12"/>
          <p:cNvSpPr txBox="1">
            <a:spLocks noChangeArrowheads="1"/>
          </p:cNvSpPr>
          <p:nvPr/>
        </p:nvSpPr>
        <p:spPr bwMode="auto">
          <a:xfrm>
            <a:off x="540000" y="587375"/>
            <a:ext cx="1152000" cy="864000"/>
          </a:xfrm>
          <a:prstGeom prst="horizontalScroll">
            <a:avLst>
              <a:gd name="adj" fmla="val 17944"/>
            </a:avLst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zh-CN" b="1" dirty="0">
                <a:solidFill>
                  <a:schemeClr val="accent4">
                    <a:lumMod val="50000"/>
                  </a:schemeClr>
                </a:solidFill>
                <a:latin typeface="宋体" panose="02010600030101010101" pitchFamily="2" charset="-122"/>
              </a:rPr>
              <a:t>倒数</a:t>
            </a:r>
            <a:endParaRPr lang="en-US" altLang="zh-CN" b="1" dirty="0">
              <a:solidFill>
                <a:schemeClr val="accent4">
                  <a:lumMod val="50000"/>
                </a:schemeClr>
              </a:solidFill>
              <a:latin typeface="宋体" panose="02010600030101010101" pitchFamily="2" charset="-122"/>
            </a:endParaRPr>
          </a:p>
        </p:txBody>
      </p:sp>
      <p:sp>
        <p:nvSpPr>
          <p:cNvPr id="2" name="TextBox 1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40000" y="1493259"/>
            <a:ext cx="7932469" cy="497765"/>
          </a:xfrm>
          <a:prstGeom prst="homePlate">
            <a:avLst/>
          </a:prstGeom>
          <a:noFill/>
          <a:ln w="12700">
            <a:solidFill>
              <a:schemeClr val="accent4"/>
            </a:solidFill>
            <a:prstDash val="sysDash"/>
          </a:ln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意义</a:t>
            </a:r>
            <a:r>
              <a:rPr lang="zh-CN" altLang="en-US" sz="2400" b="1" dirty="0">
                <a:latin typeface="Times New Roman" pitchFamily="18" charset="0"/>
                <a:cs typeface="Times New Roman" pitchFamily="18" charset="0"/>
              </a:rPr>
              <a:t>：如果两个数的乘积是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zh-CN" altLang="en-US" sz="2400" b="1" dirty="0">
                <a:latin typeface="Times New Roman" pitchFamily="18" charset="0"/>
                <a:cs typeface="Times New Roman" pitchFamily="18" charset="0"/>
              </a:rPr>
              <a:t>，那么这两个数互为倒数。</a:t>
            </a:r>
          </a:p>
        </p:txBody>
      </p:sp>
      <p:sp>
        <p:nvSpPr>
          <p:cNvPr id="13" name="TextBox 1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40000" y="2287905"/>
            <a:ext cx="7923530" cy="1063013"/>
          </a:xfrm>
          <a:prstGeom prst="snip1Rect">
            <a:avLst/>
          </a:prstGeom>
          <a:noFill/>
          <a:ln w="12700">
            <a:solidFill>
              <a:schemeClr val="accent4"/>
            </a:solidFill>
            <a:prstDash val="sysDash"/>
          </a:ln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方法</a:t>
            </a:r>
            <a:r>
              <a:rPr lang="zh-CN" alt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：</a:t>
            </a:r>
            <a:r>
              <a:rPr lang="zh-CN" altLang="en-US" sz="2400" b="1" dirty="0">
                <a:latin typeface="Times New Roman" pitchFamily="18" charset="0"/>
                <a:cs typeface="Times New Roman" pitchFamily="18" charset="0"/>
              </a:rPr>
              <a:t>求一个数（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zh-CN" altLang="en-US" sz="2400" b="1" dirty="0">
                <a:latin typeface="Times New Roman" pitchFamily="18" charset="0"/>
                <a:cs typeface="Times New Roman" pitchFamily="18" charset="0"/>
              </a:rPr>
              <a:t>除外）的倒数，调换分子、分母的位置即可。</a:t>
            </a:r>
          </a:p>
        </p:txBody>
      </p:sp>
      <p:sp>
        <p:nvSpPr>
          <p:cNvPr id="14" name="TextBox 1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0000" y="3637915"/>
            <a:ext cx="3732530" cy="550719"/>
          </a:xfrm>
          <a:prstGeom prst="roundRect">
            <a:avLst/>
          </a:prstGeom>
          <a:noFill/>
          <a:ln w="12700">
            <a:solidFill>
              <a:schemeClr val="accent4"/>
            </a:solidFill>
            <a:prstDash val="sysDash"/>
          </a:ln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zh-CN" altLang="en-US" sz="2400" b="1" dirty="0">
                <a:latin typeface="Times New Roman" pitchFamily="18" charset="0"/>
                <a:cs typeface="Times New Roman" pitchFamily="18" charset="0"/>
              </a:rPr>
              <a:t>的倒数是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zh-CN" altLang="en-US" sz="2400" b="1" dirty="0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zh-CN" altLang="en-US" sz="2400" b="1" dirty="0">
                <a:latin typeface="Times New Roman" pitchFamily="18" charset="0"/>
                <a:cs typeface="Times New Roman" pitchFamily="18" charset="0"/>
              </a:rPr>
              <a:t>没有倒数。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13" grpId="0" bldLvl="0" animBg="1"/>
      <p:bldP spid="1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12"/>
          <p:cNvSpPr txBox="1">
            <a:spLocks noChangeArrowheads="1"/>
          </p:cNvSpPr>
          <p:nvPr/>
        </p:nvSpPr>
        <p:spPr bwMode="auto">
          <a:xfrm>
            <a:off x="842645" y="558800"/>
            <a:ext cx="3708000" cy="540000"/>
          </a:xfrm>
          <a:prstGeom prst="homePlate">
            <a:avLst/>
          </a:prstGeom>
          <a:ln/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zh-CN" altLang="en-US" b="1" dirty="0">
                <a:solidFill>
                  <a:schemeClr val="bg1"/>
                </a:solidFill>
                <a:latin typeface="宋体" panose="02010600030101010101" pitchFamily="2" charset="-122"/>
                <a:sym typeface="+mn-ea"/>
              </a:rPr>
              <a:t>用分数乘法解决问题</a:t>
            </a:r>
            <a:endParaRPr lang="en-US" altLang="zh-CN" b="1" dirty="0">
              <a:solidFill>
                <a:schemeClr val="bg1"/>
              </a:solidFill>
              <a:latin typeface="宋体" panose="02010600030101010101" pitchFamily="2" charset="-122"/>
            </a:endParaRPr>
          </a:p>
        </p:txBody>
      </p:sp>
      <p:sp>
        <p:nvSpPr>
          <p:cNvPr id="2" name="TextBox 1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95984" y="1419224"/>
            <a:ext cx="7295515" cy="1506795"/>
          </a:xfrm>
          <a:prstGeom prst="roundRect">
            <a:avLst/>
          </a:prstGeom>
          <a:noFill/>
          <a:ln w="12700">
            <a:solidFill>
              <a:schemeClr val="accent6"/>
            </a:solidFill>
            <a:prstDash val="sysDash"/>
          </a:ln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求几个几分之几是多少，用</a:t>
            </a:r>
            <a:r>
              <a:rPr lang="zh-CN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乘法</a:t>
            </a:r>
            <a:r>
              <a:rPr lang="zh-CN" alt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计算。</a:t>
            </a:r>
            <a:endParaRPr lang="zh-CN" alt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zh-CN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求一个数的几分之几是多少，用</a:t>
            </a:r>
            <a:r>
              <a:rPr lang="zh-CN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乘法</a:t>
            </a:r>
            <a:r>
              <a:rPr lang="zh-CN" alt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计算</a:t>
            </a:r>
            <a:r>
              <a:rPr lang="zh-CN" altLang="en-US" sz="2800" b="1" dirty="0" smtClean="0">
                <a:latin typeface="Times New Roman" pitchFamily="18" charset="0"/>
                <a:cs typeface="Times New Roman" pitchFamily="18" charset="0"/>
                <a:sym typeface="+mn-ea"/>
              </a:rPr>
              <a:t>。</a:t>
            </a:r>
            <a:endParaRPr lang="zh-CN" altLang="zh-CN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895985" y="3045460"/>
                <a:ext cx="3754755" cy="1743426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eaLnBrk="1" hangingPunct="1">
                  <a:lnSpc>
                    <a:spcPct val="120000"/>
                  </a:lnSpc>
                </a:pPr>
                <a:r>
                  <a:rPr lang="en-US" sz="2800" b="1" dirty="0"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  <a:sym typeface="+mn-ea"/>
                  </a:rPr>
                  <a:t>3</a:t>
                </a:r>
                <a:r>
                  <a:rPr lang="zh-CN" altLang="en-US" sz="2800" b="1" dirty="0"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  <a:sym typeface="+mn-ea"/>
                  </a:rPr>
                  <a:t>个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latin typeface="Cambria Math"/>
                            <a:ea typeface="宋体" panose="02010600030101010101" pitchFamily="2" charset="-122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itchFamily="18" charset="0"/>
                            <a:ea typeface="宋体" panose="02010600030101010101" pitchFamily="2" charset="-122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itchFamily="18" charset="0"/>
                            <a:ea typeface="宋体" panose="02010600030101010101" pitchFamily="2" charset="-122"/>
                            <a:cs typeface="Times New Roman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zh-CN" altLang="en-US" sz="2800" b="1" dirty="0" smtClean="0"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是多少？</a:t>
                </a:r>
                <a:endParaRPr lang="zh-CN" altLang="en-US" sz="2800" b="1" dirty="0">
                  <a:solidFill>
                    <a:schemeClr val="tx1"/>
                  </a:solidFill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endParaRPr>
              </a:p>
              <a:p>
                <a:pPr eaLnBrk="1" hangingPunct="1">
                  <a:lnSpc>
                    <a:spcPct val="120000"/>
                  </a:lnSpc>
                </a:pPr>
                <a:r>
                  <a:rPr lang="en-US" altLang="zh-CN" sz="2800" b="1" dirty="0"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  <a:sym typeface="+mn-ea"/>
                  </a:rPr>
                  <a:t>16</a:t>
                </a:r>
                <a:r>
                  <a:rPr lang="zh-CN" altLang="en-US" sz="2800" b="1" dirty="0"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  <a:sym typeface="+mn-ea"/>
                  </a:rPr>
                  <a:t>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itchFamily="18" charset="0"/>
                            <a:cs typeface="Times New Roman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zh-CN" altLang="en-US" sz="2800" b="1" dirty="0"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  <a:sym typeface="+mn-ea"/>
                  </a:rPr>
                  <a:t>是多少？</a:t>
                </a:r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985" y="3045460"/>
                <a:ext cx="3754755" cy="1743426"/>
              </a:xfrm>
              <a:prstGeom prst="rect">
                <a:avLst/>
              </a:prstGeom>
              <a:blipFill rotWithShape="1">
                <a:blip r:embed="rId5"/>
                <a:stretch>
                  <a:fillRect l="-3409" b="-139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15"/>
              <p:cNvSpPr txBox="1">
                <a:spLocks noChangeArrowheads="1"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4482465" y="3045460"/>
                <a:ext cx="1495425" cy="8604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68580" tIns="34290" rIns="68580" bIns="3429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/>
                            <a:ea typeface="+mn-ea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itchFamily="18" charset="0"/>
                            <a:ea typeface="+mn-ea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itchFamily="18" charset="0"/>
                            <a:ea typeface="+mn-ea"/>
                            <a:cs typeface="Times New Roman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zh-CN" alt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ea typeface="+mn-ea"/>
                    <a:cs typeface="Times New Roman" pitchFamily="18" charset="0"/>
                  </a:rPr>
                  <a:t>×</a:t>
                </a:r>
                <a:r>
                  <a:rPr lang="en-US" altLang="zh-CN" sz="2800" b="1" dirty="0" smtClean="0">
                    <a:solidFill>
                      <a:srgbClr val="FF0000"/>
                    </a:solidFill>
                    <a:latin typeface="Times New Roman" pitchFamily="18" charset="0"/>
                    <a:ea typeface="+mn-ea"/>
                    <a:cs typeface="Times New Roman" pitchFamily="18" charset="0"/>
                  </a:rPr>
                  <a:t>3=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 smtClean="0">
                            <a:solidFill>
                              <a:srgbClr val="FF0000"/>
                            </a:solidFill>
                            <a:latin typeface="Cambria Math"/>
                            <a:ea typeface="+mn-ea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itchFamily="18" charset="0"/>
                            <a:ea typeface="+mn-ea"/>
                            <a:cs typeface="Times New Roman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itchFamily="18" charset="0"/>
                            <a:ea typeface="+mn-ea"/>
                            <a:cs typeface="Times New Roman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altLang="zh-CN" sz="2800" b="1" i="1" dirty="0" smtClean="0">
                  <a:solidFill>
                    <a:srgbClr val="FF0000"/>
                  </a:solidFill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1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4482465" y="3045460"/>
                <a:ext cx="1495425" cy="860428"/>
              </a:xfrm>
              <a:prstGeom prst="rect">
                <a:avLst/>
              </a:prstGeom>
              <a:blipFill rotWithShape="1">
                <a:blip r:embed="rId7"/>
                <a:stretch>
                  <a:fillRect b="-992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15"/>
              <p:cNvSpPr txBox="1">
                <a:spLocks noChangeArrowheads="1"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4455795" y="3872865"/>
                <a:ext cx="2113280" cy="8604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68580" tIns="34290" rIns="68580" bIns="3429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800" b="1" i="0" smtClean="0">
                        <a:solidFill>
                          <a:srgbClr val="FF0000"/>
                        </a:solidFill>
                        <a:latin typeface="Times New Roman" pitchFamily="18" charset="0"/>
                        <a:ea typeface="MS Mincho" charset="0"/>
                        <a:cs typeface="Times New Roman" pitchFamily="18" charset="0"/>
                        <a:sym typeface="+mn-ea"/>
                      </a:rPr>
                      <m:t>16</m:t>
                    </m:r>
                    <m:r>
                      <m:rPr>
                        <m:nor/>
                      </m:rPr>
                      <a:rPr lang="zh-CN" altLang="en-US" sz="2800" b="1" i="0" smtClean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  <a:sym typeface="+mn-ea"/>
                      </a:rPr>
                      <m:t>×</m:t>
                    </m:r>
                    <m:f>
                      <m:f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/>
                            <a:ea typeface="+mn-ea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itchFamily="18" charset="0"/>
                            <a:ea typeface="+mn-ea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itchFamily="18" charset="0"/>
                            <a:ea typeface="+mn-ea"/>
                            <a:cs typeface="Times New Roman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zh-CN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800" b="1" i="0" smtClean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m:t>4</m:t>
                    </m:r>
                  </m:oMath>
                </a14:m>
                <a:endParaRPr lang="en-US" altLang="zh-CN" sz="2800" b="1" i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4455795" y="3872865"/>
                <a:ext cx="2113280" cy="860428"/>
              </a:xfrm>
              <a:prstGeom prst="rect">
                <a:avLst/>
              </a:prstGeom>
              <a:blipFill rotWithShape="1">
                <a:blip r:embed="rId9"/>
                <a:stretch>
                  <a:fillRect b="-922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/>
      <p:bldP spid="21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组合 4"/>
          <p:cNvGrpSpPr/>
          <p:nvPr/>
        </p:nvGrpSpPr>
        <p:grpSpPr bwMode="auto">
          <a:xfrm>
            <a:off x="3783090" y="345639"/>
            <a:ext cx="4176000" cy="1044000"/>
            <a:chOff x="950065" y="1251670"/>
            <a:chExt cx="5030718" cy="670685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5" name="云形标注 82"/>
            <p:cNvSpPr>
              <a:spLocks noChangeArrowheads="1"/>
            </p:cNvSpPr>
            <p:nvPr/>
          </p:nvSpPr>
          <p:spPr bwMode="auto">
            <a:xfrm>
              <a:off x="950065" y="1251670"/>
              <a:ext cx="5030718" cy="670685"/>
            </a:xfrm>
            <a:prstGeom prst="cloudCallout">
              <a:avLst>
                <a:gd name="adj1" fmla="val 32446"/>
                <a:gd name="adj2" fmla="val 82469"/>
              </a:avLst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56" name="矩形 4"/>
            <p:cNvSpPr>
              <a:spLocks noChangeArrowheads="1"/>
            </p:cNvSpPr>
            <p:nvPr/>
          </p:nvSpPr>
          <p:spPr bwMode="auto">
            <a:xfrm>
              <a:off x="1475598" y="1264320"/>
              <a:ext cx="4250091" cy="578179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我</a:t>
              </a:r>
              <a:r>
                <a:rPr lang="zh-CN" altLang="en-US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整理了分数除法的相关知识</a:t>
              </a:r>
              <a:r>
                <a:rPr lang="zh-CN" altLang="en-US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。</a:t>
              </a:r>
              <a:endParaRPr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80" name="圆角矩形 79"/>
          <p:cNvSpPr/>
          <p:nvPr/>
        </p:nvSpPr>
        <p:spPr>
          <a:xfrm>
            <a:off x="353363" y="2516180"/>
            <a:ext cx="1728000" cy="648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分数除法</a:t>
            </a:r>
          </a:p>
        </p:txBody>
      </p:sp>
      <p:sp>
        <p:nvSpPr>
          <p:cNvPr id="81" name="圆角矩形 80"/>
          <p:cNvSpPr/>
          <p:nvPr/>
        </p:nvSpPr>
        <p:spPr>
          <a:xfrm>
            <a:off x="2598057" y="1718856"/>
            <a:ext cx="4556419" cy="57888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分数除法的</a:t>
            </a:r>
            <a:r>
              <a:rPr lang="zh-CN" altLang="en-US" sz="28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意义及</a:t>
            </a:r>
            <a:r>
              <a:rPr lang="zh-CN" sz="28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计算方法</a:t>
            </a:r>
            <a:endParaRPr lang="en-US" altLang="zh-CN" sz="28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3" name="左大括号 82"/>
          <p:cNvSpPr/>
          <p:nvPr/>
        </p:nvSpPr>
        <p:spPr>
          <a:xfrm>
            <a:off x="2278307" y="1886180"/>
            <a:ext cx="288000" cy="1908000"/>
          </a:xfrm>
          <a:prstGeom prst="leftBrace">
            <a:avLst>
              <a:gd name="adj1" fmla="val 23061"/>
              <a:gd name="adj2" fmla="val 50000"/>
            </a:avLst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400" b="1">
              <a:solidFill>
                <a:srgbClr val="7030A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4" name="圆角矩形 83"/>
          <p:cNvSpPr/>
          <p:nvPr/>
        </p:nvSpPr>
        <p:spPr>
          <a:xfrm>
            <a:off x="2727600" y="2505150"/>
            <a:ext cx="4212000" cy="648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商与被除数的大小关系</a:t>
            </a:r>
          </a:p>
        </p:txBody>
      </p:sp>
      <p:sp>
        <p:nvSpPr>
          <p:cNvPr id="2" name="圆角矩形 1"/>
          <p:cNvSpPr/>
          <p:nvPr/>
        </p:nvSpPr>
        <p:spPr>
          <a:xfrm>
            <a:off x="2727600" y="3369150"/>
            <a:ext cx="4212000" cy="648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用分数除法解决问题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07336" y="1389639"/>
            <a:ext cx="1080000" cy="12500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1" grpId="0" animBg="1"/>
      <p:bldP spid="83" grpId="0" bldLvl="0" animBg="1"/>
      <p:bldP spid="84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1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20000" y="1261110"/>
            <a:ext cx="7632000" cy="2105236"/>
          </a:xfrm>
          <a:prstGeom prst="roundRect">
            <a:avLst>
              <a:gd name="adj" fmla="val 10766"/>
            </a:avLst>
          </a:prstGeom>
          <a:noFill/>
          <a:ln>
            <a:solidFill>
              <a:schemeClr val="accent1"/>
            </a:solidFill>
          </a:ln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意义：</a:t>
            </a:r>
            <a:r>
              <a:rPr lang="zh-CN" altLang="en-US" sz="2400" b="1" dirty="0">
                <a:latin typeface="Times New Roman" pitchFamily="18" charset="0"/>
                <a:cs typeface="Times New Roman" pitchFamily="18" charset="0"/>
              </a:rPr>
              <a:t>和整数除法意义相同，都是已知两个乘数</a:t>
            </a:r>
            <a:r>
              <a:rPr lang="zh-CN" altLang="en-US" sz="2400" b="1" dirty="0" smtClean="0">
                <a:latin typeface="Times New Roman" pitchFamily="18" charset="0"/>
                <a:cs typeface="Times New Roman" pitchFamily="18" charset="0"/>
              </a:rPr>
              <a:t>的积 </a:t>
            </a: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zh-CN" altLang="en-US" sz="2400" b="1" dirty="0" smtClean="0">
                <a:latin typeface="Times New Roman" pitchFamily="18" charset="0"/>
                <a:cs typeface="Times New Roman" pitchFamily="18" charset="0"/>
              </a:rPr>
              <a:t>与其</a:t>
            </a:r>
            <a:r>
              <a:rPr lang="zh-CN" altLang="en-US" sz="2400" b="1" dirty="0">
                <a:latin typeface="Times New Roman" pitchFamily="18" charset="0"/>
                <a:cs typeface="Times New Roman" pitchFamily="18" charset="0"/>
              </a:rPr>
              <a:t>中一个乘数，求另一个乘数的运算。</a:t>
            </a:r>
          </a:p>
          <a:p>
            <a:pPr eaLnBrk="1" hangingPunct="1">
              <a:lnSpc>
                <a:spcPct val="130000"/>
              </a:lnSpc>
              <a:spcAft>
                <a:spcPts val="1200"/>
              </a:spcAft>
            </a:pPr>
            <a:r>
              <a:rPr lang="zh-CN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计算方法：</a:t>
            </a:r>
            <a:r>
              <a:rPr lang="zh-CN" sz="2400" b="1" dirty="0">
                <a:latin typeface="Times New Roman" pitchFamily="18" charset="0"/>
                <a:cs typeface="Times New Roman" pitchFamily="18" charset="0"/>
              </a:rPr>
              <a:t>除以一个不为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zh-CN" altLang="en-US" sz="2400" b="1" dirty="0">
                <a:latin typeface="Times New Roman" pitchFamily="18" charset="0"/>
                <a:cs typeface="Times New Roman" pitchFamily="18" charset="0"/>
              </a:rPr>
              <a:t>的数，等于乘这个数的倒数。</a:t>
            </a:r>
            <a:r>
              <a:rPr lang="zh-CN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注意：</a:t>
            </a:r>
            <a:r>
              <a:rPr lang="zh-CN" altLang="en-US" sz="2400" b="1" dirty="0">
                <a:latin typeface="Times New Roman" pitchFamily="18" charset="0"/>
                <a:cs typeface="Times New Roman" pitchFamily="18" charset="0"/>
              </a:rPr>
              <a:t>能约分的，一定要约分。</a:t>
            </a:r>
          </a:p>
        </p:txBody>
      </p:sp>
      <p:sp>
        <p:nvSpPr>
          <p:cNvPr id="80" name="五边形 79"/>
          <p:cNvSpPr/>
          <p:nvPr>
            <p:custDataLst>
              <p:tags r:id="rId2"/>
            </p:custDataLst>
          </p:nvPr>
        </p:nvSpPr>
        <p:spPr>
          <a:xfrm>
            <a:off x="720000" y="489180"/>
            <a:ext cx="1944000" cy="576000"/>
          </a:xfrm>
          <a:prstGeom prst="homePlat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分数除法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5"/>
              <p:cNvSpPr txBox="1">
                <a:spLocks noChangeArrowheads="1"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720000" y="3688749"/>
                <a:ext cx="3814057" cy="8790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68580" tIns="34290" rIns="68580" bIns="3429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 smtClean="0">
                            <a:latin typeface="Cambria Math"/>
                            <a:ea typeface="+mn-ea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itchFamily="18" charset="0"/>
                            <a:ea typeface="+mn-ea"/>
                            <a:cs typeface="Times New Roman" pitchFamily="18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itchFamily="18" charset="0"/>
                            <a:ea typeface="+mn-ea"/>
                            <a:cs typeface="Times New Roman" pitchFamily="18" charset="0"/>
                          </a:rPr>
                          <m:t>10</m:t>
                        </m:r>
                      </m:den>
                    </m:f>
                    <m:r>
                      <m:rPr>
                        <m:nor/>
                      </m:rPr>
                      <a:rPr lang="en-US" altLang="zh-CN" sz="2800" b="1" i="0" smtClean="0"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m:t>÷</m:t>
                    </m:r>
                  </m:oMath>
                </a14:m>
                <a:r>
                  <a:rPr lang="en-US" altLang="zh-CN" sz="2800" b="1" dirty="0"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latin typeface="Cambria Math"/>
                            <a:ea typeface="+mn-ea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itchFamily="18" charset="0"/>
                            <a:ea typeface="+mn-ea"/>
                            <a:cs typeface="Times New Roman" pitchFamily="18" charset="0"/>
                          </a:rPr>
                          <m:t>49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itchFamily="18" charset="0"/>
                            <a:ea typeface="+mn-ea"/>
                            <a:cs typeface="Times New Roman" pitchFamily="18" charset="0"/>
                          </a:rPr>
                          <m:t>50</m:t>
                        </m:r>
                      </m:den>
                    </m:f>
                    <m:r>
                      <m:rPr>
                        <m:nor/>
                      </m:rPr>
                      <a:rPr lang="en-US" altLang="zh-CN" sz="2800" b="1" i="0" smtClean="0"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800" b="1" i="1">
                            <a:latin typeface="Cambria Math"/>
                            <a:ea typeface="+mn-ea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itchFamily="18" charset="0"/>
                            <a:ea typeface="+mn-ea"/>
                            <a:cs typeface="Times New Roman" pitchFamily="18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itchFamily="18" charset="0"/>
                            <a:ea typeface="+mn-ea"/>
                            <a:cs typeface="Times New Roman" pitchFamily="18" charset="0"/>
                          </a:rPr>
                          <m:t>10</m:t>
                        </m:r>
                      </m:den>
                    </m:f>
                    <m:r>
                      <m:rPr>
                        <m:nor/>
                      </m:rPr>
                      <a:rPr lang="en-US" altLang="zh-CN" sz="2800" b="1" i="0" smtClean="0"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m:t>×</m:t>
                    </m:r>
                    <m:f>
                      <m:fPr>
                        <m:ctrlPr>
                          <a:rPr lang="en-US" altLang="zh-CN" sz="2800" b="1" i="1">
                            <a:latin typeface="Cambria Math"/>
                            <a:ea typeface="+mn-ea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itchFamily="18" charset="0"/>
                            <a:ea typeface="+mn-ea"/>
                            <a:cs typeface="Times New Roman" pitchFamily="18" charset="0"/>
                          </a:rPr>
                          <m:t>50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itchFamily="18" charset="0"/>
                            <a:ea typeface="+mn-ea"/>
                            <a:cs typeface="Times New Roman" pitchFamily="18" charset="0"/>
                          </a:rPr>
                          <m:t>49</m:t>
                        </m:r>
                      </m:den>
                    </m:f>
                    <m:r>
                      <m:rPr>
                        <m:nor/>
                      </m:rPr>
                      <a:rPr lang="en-US" altLang="zh-CN" sz="2800" b="1" i="0" smtClean="0"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800" b="1" i="1">
                            <a:latin typeface="Cambria Math"/>
                            <a:ea typeface="+mn-ea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itchFamily="18" charset="0"/>
                            <a:ea typeface="+mn-ea"/>
                            <a:cs typeface="Times New Roman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itchFamily="18" charset="0"/>
                            <a:ea typeface="+mn-ea"/>
                            <a:cs typeface="Times New Roman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zh-CN" altLang="en-US" sz="2800" b="1" dirty="0"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720000" y="3688749"/>
                <a:ext cx="3814057" cy="87902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bldLvl="0" animBg="1"/>
      <p:bldP spid="80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1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86765" y="1623695"/>
            <a:ext cx="6642735" cy="648000"/>
          </a:xfrm>
          <a:prstGeom prst="roundRect">
            <a:avLst>
              <a:gd name="adj" fmla="val 10766"/>
            </a:avLst>
          </a:prstGeom>
          <a:noFill/>
          <a:ln>
            <a:solidFill>
              <a:schemeClr val="accent1"/>
            </a:solidFill>
          </a:ln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sz="2400" b="1" dirty="0">
                <a:latin typeface="Times New Roman" pitchFamily="18" charset="0"/>
                <a:cs typeface="Times New Roman" pitchFamily="18" charset="0"/>
              </a:rPr>
              <a:t>当</a:t>
            </a:r>
            <a:r>
              <a:rPr lang="zh-C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除数</a:t>
            </a:r>
            <a:r>
              <a:rPr lang="zh-CN" sz="2400" b="1" dirty="0">
                <a:latin typeface="Times New Roman" pitchFamily="18" charset="0"/>
                <a:cs typeface="Times New Roman" pitchFamily="18" charset="0"/>
              </a:rPr>
              <a:t>大于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zh-CN" altLang="en-US" sz="2400" b="1" dirty="0">
                <a:latin typeface="Times New Roman" pitchFamily="18" charset="0"/>
                <a:cs typeface="Times New Roman" pitchFamily="18" charset="0"/>
              </a:rPr>
              <a:t>且</a:t>
            </a:r>
            <a:r>
              <a:rPr lang="zh-CN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小于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zh-CN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时</a:t>
            </a:r>
            <a:r>
              <a:rPr lang="zh-CN" altLang="en-US" sz="2400" b="1" dirty="0">
                <a:latin typeface="Times New Roman" pitchFamily="18" charset="0"/>
                <a:cs typeface="Times New Roman" pitchFamily="18" charset="0"/>
              </a:rPr>
              <a:t>，商</a:t>
            </a:r>
            <a:r>
              <a:rPr lang="zh-CN" altLang="en-US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大于</a:t>
            </a:r>
            <a:r>
              <a:rPr lang="zh-CN" altLang="en-US" sz="2400" b="1" dirty="0">
                <a:latin typeface="Times New Roman" pitchFamily="18" charset="0"/>
                <a:cs typeface="Times New Roman" pitchFamily="18" charset="0"/>
              </a:rPr>
              <a:t>被除数</a:t>
            </a:r>
          </a:p>
        </p:txBody>
      </p:sp>
      <p:sp>
        <p:nvSpPr>
          <p:cNvPr id="80" name="五边形 79"/>
          <p:cNvSpPr/>
          <p:nvPr>
            <p:custDataLst>
              <p:tags r:id="rId2"/>
            </p:custDataLst>
          </p:nvPr>
        </p:nvSpPr>
        <p:spPr>
          <a:xfrm>
            <a:off x="786765" y="681355"/>
            <a:ext cx="4104000" cy="576000"/>
          </a:xfrm>
          <a:prstGeom prst="homePlat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商与被除数的大小关系</a:t>
            </a:r>
          </a:p>
        </p:txBody>
      </p:sp>
      <p:sp>
        <p:nvSpPr>
          <p:cNvPr id="2" name="TextBox 1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13840" y="2487930"/>
            <a:ext cx="5915660" cy="648000"/>
          </a:xfrm>
          <a:prstGeom prst="roundRect">
            <a:avLst>
              <a:gd name="adj" fmla="val 10766"/>
            </a:avLst>
          </a:prstGeom>
          <a:noFill/>
          <a:ln>
            <a:solidFill>
              <a:schemeClr val="accent1"/>
            </a:solidFill>
          </a:ln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sz="2400" b="1" dirty="0">
                <a:latin typeface="Times New Roman" pitchFamily="18" charset="0"/>
                <a:cs typeface="Times New Roman" pitchFamily="18" charset="0"/>
              </a:rPr>
              <a:t>当除数</a:t>
            </a:r>
            <a:r>
              <a:rPr lang="zh-C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等</a:t>
            </a:r>
            <a:r>
              <a:rPr lang="zh-CN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于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zh-CN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时</a:t>
            </a:r>
            <a:r>
              <a:rPr lang="zh-CN" altLang="en-US" sz="2400" b="1" dirty="0">
                <a:latin typeface="Times New Roman" pitchFamily="18" charset="0"/>
                <a:cs typeface="Times New Roman" pitchFamily="18" charset="0"/>
              </a:rPr>
              <a:t>，商</a:t>
            </a:r>
            <a:r>
              <a:rPr lang="zh-CN" altLang="en-US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等于</a:t>
            </a:r>
            <a:r>
              <a:rPr lang="zh-CN" altLang="en-US" sz="2400" b="1" dirty="0">
                <a:latin typeface="Times New Roman" pitchFamily="18" charset="0"/>
                <a:cs typeface="Times New Roman" pitchFamily="18" charset="0"/>
              </a:rPr>
              <a:t>被除数</a:t>
            </a:r>
          </a:p>
        </p:txBody>
      </p:sp>
      <p:sp>
        <p:nvSpPr>
          <p:cNvPr id="3" name="TextBox 1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351405" y="3352165"/>
            <a:ext cx="5078095" cy="648000"/>
          </a:xfrm>
          <a:prstGeom prst="roundRect">
            <a:avLst>
              <a:gd name="adj" fmla="val 10766"/>
            </a:avLst>
          </a:prstGeom>
          <a:noFill/>
          <a:ln>
            <a:solidFill>
              <a:schemeClr val="accent1"/>
            </a:solidFill>
          </a:ln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sz="2400" b="1" dirty="0">
                <a:latin typeface="Times New Roman" pitchFamily="18" charset="0"/>
                <a:cs typeface="Times New Roman" pitchFamily="18" charset="0"/>
              </a:rPr>
              <a:t>当除数</a:t>
            </a:r>
            <a:r>
              <a:rPr lang="zh-C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大</a:t>
            </a:r>
            <a:r>
              <a:rPr lang="zh-CN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于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zh-CN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时</a:t>
            </a:r>
            <a:r>
              <a:rPr lang="zh-CN" altLang="en-US" sz="2400" b="1" dirty="0">
                <a:latin typeface="Times New Roman" pitchFamily="18" charset="0"/>
                <a:cs typeface="Times New Roman" pitchFamily="18" charset="0"/>
              </a:rPr>
              <a:t>，商</a:t>
            </a:r>
            <a:r>
              <a:rPr lang="zh-CN" altLang="en-US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小于</a:t>
            </a:r>
            <a:r>
              <a:rPr lang="zh-CN" altLang="en-US" sz="2400" b="1" dirty="0">
                <a:latin typeface="Times New Roman" pitchFamily="18" charset="0"/>
                <a:cs typeface="Times New Roman" pitchFamily="18" charset="0"/>
              </a:rPr>
              <a:t>被除数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bldLvl="0" animBg="1"/>
      <p:bldP spid="80" grpId="0" animBg="1"/>
      <p:bldP spid="2" grpId="0" bldLvl="0" animBg="1"/>
      <p:bldP spid="3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12"/>
          <p:cNvSpPr txBox="1">
            <a:spLocks noChangeArrowheads="1"/>
          </p:cNvSpPr>
          <p:nvPr/>
        </p:nvSpPr>
        <p:spPr bwMode="auto">
          <a:xfrm>
            <a:off x="720000" y="692150"/>
            <a:ext cx="3780000" cy="540000"/>
          </a:xfrm>
          <a:prstGeom prst="homePlate">
            <a:avLst/>
          </a:prstGeom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zh-CN" altLang="en-US" b="1" dirty="0">
                <a:solidFill>
                  <a:srgbClr val="FCFCFC"/>
                </a:solidFill>
                <a:latin typeface="宋体" panose="02010600030101010101" pitchFamily="2" charset="-122"/>
                <a:sym typeface="+mn-ea"/>
              </a:rPr>
              <a:t>用分数除法解决问题</a:t>
            </a:r>
            <a:endParaRPr lang="en-US" altLang="zh-CN" b="1" dirty="0">
              <a:solidFill>
                <a:srgbClr val="FCFCFC"/>
              </a:solidFill>
              <a:latin typeface="宋体" panose="02010600030101010101" pitchFamily="2" charset="-122"/>
            </a:endParaRPr>
          </a:p>
        </p:txBody>
      </p:sp>
      <p:sp>
        <p:nvSpPr>
          <p:cNvPr id="2" name="TextBox 1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20000" y="1457326"/>
            <a:ext cx="7928700" cy="1177245"/>
          </a:xfrm>
          <a:prstGeom prst="rect">
            <a:avLst/>
          </a:prstGeom>
          <a:noFill/>
          <a:ln w="12700">
            <a:solidFill>
              <a:schemeClr val="accent1"/>
            </a:solidFill>
            <a:prstDash val="sysDash"/>
          </a:ln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已知一个数的几分之几是多少，求这</a:t>
            </a:r>
            <a:r>
              <a:rPr 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个数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用除法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计算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求一个数是另一个数的几分之几，用</a:t>
            </a:r>
            <a:r>
              <a:rPr 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除法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计算。</a:t>
            </a:r>
            <a:endParaRPr lang="zh-CN" altLang="zh-C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720000" y="2740660"/>
                <a:ext cx="5274310" cy="1643976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eaLnBrk="1" hangingPunct="1">
                  <a:lnSpc>
                    <a:spcPct val="120000"/>
                  </a:lnSpc>
                </a:pPr>
                <a:r>
                  <a:rPr lang="zh-CN" altLang="en-US" sz="2400" b="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+mn-ea"/>
                  </a:rPr>
                  <a:t>一个数的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latin typeface="Cambria Math"/>
                            <a:ea typeface="宋体" panose="02010600030101010101" pitchFamily="2" charset="-122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latin typeface="Times New Roman" pitchFamily="18" charset="0"/>
                            <a:ea typeface="宋体" panose="02010600030101010101" pitchFamily="2" charset="-122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latin typeface="Times New Roman" pitchFamily="18" charset="0"/>
                            <a:ea typeface="宋体" panose="02010600030101010101" pitchFamily="2" charset="-122"/>
                            <a:cs typeface="Times New Roman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zh-CN" altLang="en-US" sz="2400" b="1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是</a:t>
                </a:r>
                <a:r>
                  <a:rPr lang="en-US" altLang="zh-CN" sz="2400" b="1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3</a:t>
                </a:r>
                <a:r>
                  <a:rPr lang="zh-CN" altLang="en-US" sz="2400" b="1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，求这个数是多少？</a:t>
                </a:r>
                <a:endParaRPr lang="zh-CN" alt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eaLnBrk="1" hangingPunct="1">
                  <a:lnSpc>
                    <a:spcPct val="120000"/>
                  </a:lnSpc>
                </a:pPr>
                <a:endParaRPr lang="en-US" altLang="zh-CN" sz="2400" b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endParaRPr>
              </a:p>
              <a:p>
                <a:pPr eaLnBrk="1" hangingPunct="1">
                  <a:lnSpc>
                    <a:spcPct val="120000"/>
                  </a:lnSpc>
                </a:pPr>
                <a:r>
                  <a:rPr lang="en-US" altLang="zh-CN" sz="2400" b="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+mn-ea"/>
                  </a:rPr>
                  <a:t>4</a:t>
                </a:r>
                <a:r>
                  <a:rPr lang="zh-CN" altLang="en-US" sz="2400" b="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+mn-ea"/>
                  </a:rPr>
                  <a:t>是</a:t>
                </a:r>
                <a:r>
                  <a:rPr lang="en-US" altLang="zh-CN" sz="2400" b="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+mn-ea"/>
                  </a:rPr>
                  <a:t>16</a:t>
                </a:r>
                <a:r>
                  <a:rPr lang="zh-CN" altLang="en-US" sz="2400" b="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+mn-ea"/>
                  </a:rPr>
                  <a:t>的几分之几？</a:t>
                </a:r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2740660"/>
                <a:ext cx="5274310" cy="1643976"/>
              </a:xfrm>
              <a:prstGeom prst="rect">
                <a:avLst/>
              </a:prstGeom>
              <a:blipFill rotWithShape="1">
                <a:blip r:embed="rId5"/>
                <a:stretch>
                  <a:fillRect l="-1734" b="-81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15"/>
              <p:cNvSpPr txBox="1">
                <a:spLocks noChangeArrowheads="1"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5744845" y="2740660"/>
                <a:ext cx="2086610" cy="7457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68580" tIns="34290" rIns="68580" bIns="3429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</a:pPr>
                <a:r>
                  <a:rPr lang="en-US" altLang="zh-CN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3</a:t>
                </a:r>
                <a:r>
                  <a:rPr lang="zh-CN" alt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  <a:ea typeface="+mn-ea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itchFamily="18" charset="0"/>
                            <a:ea typeface="+mn-ea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itchFamily="18" charset="0"/>
                            <a:ea typeface="+mn-ea"/>
                            <a:cs typeface="Times New Roman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=3</a:t>
                </a:r>
                <a:r>
                  <a:rPr lang="zh-CN" alt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4=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400" b="1" i="0" smtClean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m:t>12</m:t>
                    </m:r>
                  </m:oMath>
                </a14:m>
                <a:endParaRPr lang="en-US" altLang="zh-CN" sz="2400" b="1" i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5744845" y="2740660"/>
                <a:ext cx="2086610" cy="745782"/>
              </a:xfrm>
              <a:prstGeom prst="rect">
                <a:avLst/>
              </a:prstGeom>
              <a:blipFill rotWithShape="1">
                <a:blip r:embed="rId7"/>
                <a:stretch>
                  <a:fillRect l="-5539" b="-1065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15"/>
              <p:cNvSpPr txBox="1">
                <a:spLocks noChangeArrowheads="1"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3864610" y="3592830"/>
                <a:ext cx="2113280" cy="901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68580" tIns="34290" rIns="68580" bIns="3429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MS Mincho" charset="0"/>
                          <a:cs typeface="Times New Roman" pitchFamily="18" charset="0"/>
                          <a:sym typeface="+mn-ea"/>
                        </a:rPr>
                        <m:t>4</m:t>
                      </m:r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MS Mincho" charset="0"/>
                          <a:cs typeface="Times New Roman" pitchFamily="18" charset="0"/>
                          <a:sym typeface="+mn-ea"/>
                        </a:rPr>
                        <m:t>÷</m:t>
                      </m:r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MS Mincho" charset="0"/>
                          <a:cs typeface="Times New Roman" pitchFamily="18" charset="0"/>
                          <a:sym typeface="+mn-ea"/>
                        </a:rPr>
                        <m:t>16=</m:t>
                      </m:r>
                      <m:f>
                        <m:fPr>
                          <m:ctrlP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/>
                              <a:ea typeface="+mn-ea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altLang="zh-CN" sz="2400" b="1" i="1" dirty="0" smtClean="0">
                  <a:solidFill>
                    <a:srgbClr val="FF0000"/>
                  </a:solidFill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3864610" y="3592830"/>
                <a:ext cx="2113280" cy="90133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/>
      <p:bldP spid="21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2330" y="1328420"/>
            <a:ext cx="6191250" cy="793115"/>
          </a:xfrm>
          <a:prstGeom prst="rect">
            <a:avLst/>
          </a:prstGeom>
        </p:spPr>
      </p:pic>
      <p:sp>
        <p:nvSpPr>
          <p:cNvPr id="43" name="TextBox 15"/>
          <p:cNvSpPr txBox="1">
            <a:spLocks noChangeArrowheads="1"/>
          </p:cNvSpPr>
          <p:nvPr/>
        </p:nvSpPr>
        <p:spPr bwMode="auto">
          <a:xfrm>
            <a:off x="612775" y="711200"/>
            <a:ext cx="7536815" cy="586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zh-CN" altLang="en-US" sz="2800" b="1" dirty="0" smtClean="0">
                <a:latin typeface="Times New Roman" pitchFamily="18" charset="0"/>
                <a:cs typeface="Times New Roman" pitchFamily="18" charset="0"/>
              </a:rPr>
              <a:t>画一画，算一算</a:t>
            </a:r>
            <a:r>
              <a:rPr lang="zh-CN" altLang="en-US" sz="2800" b="1" dirty="0">
                <a:latin typeface="Times New Roman" pitchFamily="18" charset="0"/>
                <a:cs typeface="Times New Roman" pitchFamily="18" charset="0"/>
              </a:rPr>
              <a:t>，并说一说每一步的道理。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2775598" y="199405"/>
            <a:ext cx="4812317" cy="429232"/>
            <a:chOff x="5304502" y="544377"/>
            <a:chExt cx="4812317" cy="429232"/>
          </a:xfrm>
        </p:grpSpPr>
        <p:sp>
          <p:nvSpPr>
            <p:cNvPr id="15" name="文本框 5"/>
            <p:cNvSpPr txBox="1"/>
            <p:nvPr/>
          </p:nvSpPr>
          <p:spPr>
            <a:xfrm>
              <a:off x="5690816" y="666904"/>
              <a:ext cx="4426003" cy="306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选自教材第</a:t>
              </a:r>
              <a:r>
                <a:rPr lang="en-US" altLang="zh-CN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92</a:t>
              </a:r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页总复习第</a:t>
              </a:r>
              <a:r>
                <a:rPr lang="en-US" altLang="zh-CN" sz="1400" spc="300" dirty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2</a:t>
              </a:r>
              <a:r>
                <a:rPr lang="zh-CN" altLang="en-US" sz="1400" spc="300" dirty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、</a:t>
              </a:r>
              <a:r>
                <a:rPr lang="en-US" altLang="zh-CN" sz="1400" spc="300" dirty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3</a:t>
              </a:r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题</a:t>
              </a:r>
              <a:endParaRPr kumimoji="1" lang="en-US" sz="14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pic>
          <p:nvPicPr>
            <p:cNvPr id="16" name="图片 1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15"/>
              <p:cNvSpPr txBox="1">
                <a:spLocks noChangeArrowheads="1"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1819910" y="1296035"/>
                <a:ext cx="788035" cy="755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68580" tIns="34290" rIns="68580" bIns="3429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  <a:sym typeface="+mn-ea"/>
                        </a:rPr>
                        <m:t>=</m:t>
                      </m:r>
                      <m:f>
                        <m:fPr>
                          <m:ctrlPr>
                            <a:rPr lang="en-US" altLang="zh-CN" sz="2000" b="1" i="1">
                              <a:solidFill>
                                <a:srgbClr val="FF0000"/>
                              </a:solidFill>
                              <a:latin typeface="Cambria Math"/>
                              <a:ea typeface="+mn-ea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+mn-ea"/>
                              <a:cs typeface="Cambria Math" panose="02040503050406030204" pitchFamily="18" charset="0"/>
                            </a:rPr>
                            <m:t>𝟏𝟏</m:t>
                          </m:r>
                        </m:num>
                        <m:den>
                          <m:r>
                            <a:rPr lang="en-US" altLang="zh-CN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+mn-ea"/>
                              <a:cs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en-US" altLang="zh-CN" sz="2000" b="1" i="1" dirty="0" smtClean="0">
                  <a:solidFill>
                    <a:srgbClr val="FF0000"/>
                  </a:solidFill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1819910" y="1296035"/>
                <a:ext cx="788035" cy="75565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15"/>
              <p:cNvSpPr txBox="1">
                <a:spLocks noChangeArrowheads="1"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6821170" y="1518285"/>
                <a:ext cx="788035" cy="4375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68580" tIns="34290" rIns="68580" bIns="3429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  <a:sym typeface="+mn-ea"/>
                        </a:rPr>
                        <m:t>=</m:t>
                      </m:r>
                      <m:r>
                        <a:rPr lang="en-US" altLang="zh-CN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+mn-ea"/>
                          <a:cs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en-US" altLang="zh-CN" sz="2000" b="1" i="1" dirty="0" smtClean="0">
                  <a:solidFill>
                    <a:srgbClr val="FF0000"/>
                  </a:solidFill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6821170" y="1518285"/>
                <a:ext cx="788035" cy="43751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15"/>
          <p:cNvSpPr txBox="1">
            <a:spLocks noChangeArrowheads="1"/>
          </p:cNvSpPr>
          <p:nvPr/>
        </p:nvSpPr>
        <p:spPr bwMode="auto">
          <a:xfrm>
            <a:off x="612775" y="2311400"/>
            <a:ext cx="8202930" cy="1053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zh-CN" altLang="en-US" sz="2800" b="1" dirty="0" smtClean="0">
                <a:latin typeface="Times New Roman" pitchFamily="18" charset="0"/>
                <a:cs typeface="Times New Roman" pitchFamily="18" charset="0"/>
              </a:rPr>
              <a:t>整理</a:t>
            </a:r>
            <a:r>
              <a:rPr lang="zh-CN" altLang="en-US" sz="2800" b="1" dirty="0">
                <a:latin typeface="Times New Roman" pitchFamily="18" charset="0"/>
                <a:cs typeface="Times New Roman" pitchFamily="18" charset="0"/>
              </a:rPr>
              <a:t>自己经常出错的题目，说一说在分数加减法和乘除法计算中应该注意的地方。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15"/>
              <p:cNvSpPr txBox="1"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4439920" y="1252220"/>
                <a:ext cx="788035" cy="761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68580" tIns="34290" rIns="68580" bIns="3429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  <a:sym typeface="+mn-ea"/>
                        </a:rPr>
                        <m:t>=</m:t>
                      </m:r>
                      <m:f>
                        <m:fPr>
                          <m:ctrlPr>
                            <a:rPr lang="en-US" altLang="zh-CN" sz="2000" b="1" i="1">
                              <a:solidFill>
                                <a:srgbClr val="FF0000"/>
                              </a:solidFill>
                              <a:latin typeface="Cambria Math"/>
                              <a:ea typeface="+mn-ea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+mn-ea"/>
                              <a:cs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altLang="zh-CN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+mn-ea"/>
                              <a:cs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altLang="zh-CN" sz="2000" b="1" i="1" dirty="0" smtClean="0">
                  <a:solidFill>
                    <a:srgbClr val="FF0000"/>
                  </a:solidFill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3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39920" y="1252220"/>
                <a:ext cx="788035" cy="761365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图片 23" descr="图片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/>
          <a:stretch>
            <a:fillRect/>
          </a:stretch>
        </p:blipFill>
        <p:spPr>
          <a:xfrm flipH="1">
            <a:off x="919480" y="3582670"/>
            <a:ext cx="707390" cy="113411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81316" y="3496945"/>
            <a:ext cx="908557" cy="1182370"/>
          </a:xfrm>
          <a:prstGeom prst="rect">
            <a:avLst/>
          </a:prstGeom>
        </p:spPr>
      </p:pic>
      <p:sp>
        <p:nvSpPr>
          <p:cNvPr id="26" name="圆角矩形标注 25"/>
          <p:cNvSpPr/>
          <p:nvPr/>
        </p:nvSpPr>
        <p:spPr>
          <a:xfrm>
            <a:off x="1925320" y="3528060"/>
            <a:ext cx="2412000" cy="817880"/>
          </a:xfrm>
          <a:prstGeom prst="wedgeRoundRectCallout">
            <a:avLst>
              <a:gd name="adj1" fmla="val -61070"/>
              <a:gd name="adj2" fmla="val 40295"/>
              <a:gd name="adj3" fmla="val 16667"/>
            </a:avLst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l"/>
            <a:r>
              <a:rPr lang="zh-CN" altLang="en-US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计算结果要化成</a:t>
            </a:r>
            <a:r>
              <a:rPr lang="zh-CN" altLang="en-US" sz="2400" b="1" dirty="0" smtClean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最简分数。</a:t>
            </a:r>
            <a:endParaRPr lang="zh-CN" altLang="en-US" sz="2400" b="1" dirty="0">
              <a:latin typeface="Times New Roman" pitchFamily="18" charset="0"/>
              <a:ea typeface="楷体" panose="02010609060101010101" pitchFamily="49" charset="-122"/>
              <a:cs typeface="Times New Roman" pitchFamily="18" charset="0"/>
            </a:endParaRPr>
          </a:p>
        </p:txBody>
      </p:sp>
      <p:sp>
        <p:nvSpPr>
          <p:cNvPr id="27" name="圆角矩形标注 26"/>
          <p:cNvSpPr/>
          <p:nvPr/>
        </p:nvSpPr>
        <p:spPr>
          <a:xfrm>
            <a:off x="4627245" y="3528060"/>
            <a:ext cx="2483485" cy="817880"/>
          </a:xfrm>
          <a:prstGeom prst="wedgeRoundRectCallout">
            <a:avLst>
              <a:gd name="adj1" fmla="val 61562"/>
              <a:gd name="adj2" fmla="val 37111"/>
              <a:gd name="adj3" fmla="val 16667"/>
            </a:avLst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l"/>
            <a:r>
              <a:rPr lang="zh-CN" altLang="en-US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先化简再计算，能使计算更</a:t>
            </a:r>
            <a:r>
              <a:rPr lang="zh-CN" altLang="en-US" sz="2400" b="1" dirty="0" smtClean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容易。</a:t>
            </a:r>
            <a:endParaRPr lang="zh-CN" altLang="en-US" sz="2400" b="1" dirty="0">
              <a:latin typeface="Times New Roman" pitchFamily="18" charset="0"/>
              <a:ea typeface="楷体" panose="02010609060101010101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23" grpId="0"/>
      <p:bldP spid="26" grpId="0" bldLvl="0" animBg="1"/>
      <p:bldP spid="27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15"/>
          <p:cNvSpPr txBox="1">
            <a:spLocks noChangeArrowheads="1"/>
          </p:cNvSpPr>
          <p:nvPr/>
        </p:nvSpPr>
        <p:spPr bwMode="auto">
          <a:xfrm>
            <a:off x="612963" y="711249"/>
            <a:ext cx="3841144" cy="586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zh-CN" altLang="en-US" sz="2800" b="1" dirty="0" smtClean="0">
                <a:latin typeface="Times New Roman" pitchFamily="18" charset="0"/>
                <a:cs typeface="Times New Roman" pitchFamily="18" charset="0"/>
              </a:rPr>
              <a:t>画一画，算一算</a:t>
            </a:r>
            <a:r>
              <a:rPr lang="zh-CN" altLang="en-US" sz="2800" b="1" dirty="0">
                <a:latin typeface="Times New Roman" pitchFamily="18" charset="0"/>
                <a:cs typeface="Times New Roman" pitchFamily="18" charset="0"/>
              </a:rPr>
              <a:t>。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2775598" y="199405"/>
            <a:ext cx="4812317" cy="429232"/>
            <a:chOff x="5304502" y="544377"/>
            <a:chExt cx="4812317" cy="429232"/>
          </a:xfrm>
        </p:grpSpPr>
        <p:sp>
          <p:nvSpPr>
            <p:cNvPr id="15" name="文本框 5"/>
            <p:cNvSpPr txBox="1"/>
            <p:nvPr/>
          </p:nvSpPr>
          <p:spPr>
            <a:xfrm>
              <a:off x="5690816" y="666904"/>
              <a:ext cx="4426003" cy="306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选自教材第</a:t>
              </a:r>
              <a:r>
                <a:rPr lang="en-US" altLang="zh-CN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94</a:t>
              </a:r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页总复习第</a:t>
              </a:r>
              <a:r>
                <a:rPr lang="en-US" altLang="zh-CN" sz="1400" spc="300" dirty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1</a:t>
              </a:r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题</a:t>
              </a:r>
              <a:endParaRPr kumimoji="1" lang="en-US" sz="14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pic>
          <p:nvPicPr>
            <p:cNvPr id="16" name="图片 1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5765" y="1437640"/>
            <a:ext cx="8161020" cy="27635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15"/>
              <p:cNvSpPr txBox="1">
                <a:spLocks noChangeArrowheads="1"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2493645" y="1353185"/>
                <a:ext cx="788035" cy="763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68580" tIns="34290" rIns="68580" bIns="3429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000" b="1" i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MS Mincho" charset="0"/>
                          <a:cs typeface="Times New Roman" pitchFamily="18" charset="0"/>
                          <a:sym typeface="+mn-ea"/>
                        </a:rPr>
                        <m:t>=</m:t>
                      </m:r>
                      <m:f>
                        <m:fPr>
                          <m:ctrlPr>
                            <a:rPr lang="en-US" altLang="zh-CN" sz="2000" b="1" i="1">
                              <a:solidFill>
                                <a:srgbClr val="FF0000"/>
                              </a:solidFill>
                              <a:latin typeface="Cambria Math"/>
                              <a:ea typeface="+mn-ea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000" b="1" i="0" smtClean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000" b="1" i="0" smtClean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altLang="zh-CN" sz="2000" b="1" i="1" dirty="0" smtClean="0">
                  <a:solidFill>
                    <a:srgbClr val="FF0000"/>
                  </a:solidFill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2493645" y="1353185"/>
                <a:ext cx="788035" cy="763158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15"/>
              <p:cNvSpPr txBox="1">
                <a:spLocks noChangeArrowheads="1"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6821170" y="1343025"/>
                <a:ext cx="788035" cy="763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68580" tIns="34290" rIns="68580" bIns="3429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000" b="1" i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MS Mincho" charset="0"/>
                          <a:cs typeface="Times New Roman" pitchFamily="18" charset="0"/>
                          <a:sym typeface="+mn-ea"/>
                        </a:rPr>
                        <m:t>=</m:t>
                      </m:r>
                      <m:f>
                        <m:fPr>
                          <m:ctrlPr>
                            <a:rPr lang="en-US" altLang="zh-CN" sz="2000" b="1" i="1">
                              <a:solidFill>
                                <a:srgbClr val="FF0000"/>
                              </a:solidFill>
                              <a:latin typeface="Cambria Math"/>
                              <a:ea typeface="+mn-ea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000" b="1" i="0" smtClean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000" b="1" i="0" smtClean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altLang="zh-CN" sz="2000" b="1" i="1" dirty="0" smtClean="0">
                  <a:solidFill>
                    <a:srgbClr val="FF0000"/>
                  </a:solidFill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6821170" y="1343025"/>
                <a:ext cx="788035" cy="763158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15"/>
              <p:cNvSpPr txBox="1"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2482850" y="2618105"/>
                <a:ext cx="788035" cy="7647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68580" tIns="34290" rIns="68580" bIns="3429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000" b="1" i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MS Mincho" charset="0"/>
                          <a:cs typeface="Times New Roman" pitchFamily="18" charset="0"/>
                          <a:sym typeface="+mn-ea"/>
                        </a:rPr>
                        <m:t>=</m:t>
                      </m:r>
                      <m:f>
                        <m:fPr>
                          <m:ctrlPr>
                            <a:rPr lang="en-US" altLang="zh-CN" sz="2000" b="1" i="1">
                              <a:solidFill>
                                <a:srgbClr val="FF0000"/>
                              </a:solidFill>
                              <a:latin typeface="Cambria Math"/>
                              <a:ea typeface="+mn-ea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000" b="1" i="0" smtClean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000" b="1" i="0" smtClean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altLang="zh-CN" sz="2000" b="1" i="1" dirty="0" smtClean="0">
                  <a:solidFill>
                    <a:srgbClr val="FF0000"/>
                  </a:solidFill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2482850" y="2618105"/>
                <a:ext cx="788035" cy="764761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1188720" y="3405505"/>
                <a:ext cx="838835" cy="746125"/>
              </a:xfrm>
              <a:prstGeom prst="rect">
                <a:avLst/>
              </a:prstGeom>
              <a:solidFill>
                <a:schemeClr val="accent1">
                  <a:alpha val="53000"/>
                </a:schemeClr>
              </a:solidFill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b="1" i="1">
                              <a:solidFill>
                                <a:srgbClr val="FF0000"/>
                              </a:solidFill>
                              <a:latin typeface="Cambria Math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b="1" i="0" smtClean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b="1" i="0" smtClean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zh-CN" alt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720" y="3405505"/>
                <a:ext cx="838835" cy="746125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接连接符 6"/>
          <p:cNvCxnSpPr/>
          <p:nvPr/>
        </p:nvCxnSpPr>
        <p:spPr>
          <a:xfrm>
            <a:off x="1185545" y="3652520"/>
            <a:ext cx="2088000" cy="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1185545" y="3891915"/>
            <a:ext cx="2088000" cy="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1188720" y="3404870"/>
            <a:ext cx="838835" cy="245110"/>
          </a:xfrm>
          <a:prstGeom prst="rect">
            <a:avLst/>
          </a:prstGeom>
          <a:solidFill>
            <a:schemeClr val="accent2">
              <a:alpha val="53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5542280" y="3398520"/>
                <a:ext cx="686435" cy="746125"/>
              </a:xfrm>
              <a:prstGeom prst="rect">
                <a:avLst/>
              </a:prstGeom>
              <a:solidFill>
                <a:schemeClr val="accent1">
                  <a:alpha val="53000"/>
                </a:schemeClr>
              </a:solidFill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b="1" i="1">
                              <a:solidFill>
                                <a:srgbClr val="FF0000"/>
                              </a:solidFill>
                              <a:latin typeface="Cambria Math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b="1" i="0" smtClean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b="1" i="0" smtClean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zh-CN" alt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2280" y="3398520"/>
                <a:ext cx="686435" cy="746125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接连接符 12"/>
          <p:cNvCxnSpPr/>
          <p:nvPr/>
        </p:nvCxnSpPr>
        <p:spPr>
          <a:xfrm>
            <a:off x="5542280" y="3771265"/>
            <a:ext cx="2088000" cy="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5542280" y="3407410"/>
            <a:ext cx="686435" cy="363855"/>
          </a:xfrm>
          <a:prstGeom prst="rect">
            <a:avLst/>
          </a:prstGeom>
          <a:solidFill>
            <a:schemeClr val="accent2">
              <a:alpha val="53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15"/>
              <p:cNvSpPr txBox="1"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6842125" y="2649220"/>
                <a:ext cx="788035" cy="763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68580" tIns="34290" rIns="68580" bIns="3429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000" b="1" i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MS Mincho" charset="0"/>
                          <a:cs typeface="Times New Roman" pitchFamily="18" charset="0"/>
                          <a:sym typeface="+mn-ea"/>
                        </a:rPr>
                        <m:t>=</m:t>
                      </m:r>
                      <m:f>
                        <m:fPr>
                          <m:ctrlPr>
                            <a:rPr lang="en-US" altLang="zh-CN" sz="2000" b="1" i="1">
                              <a:solidFill>
                                <a:srgbClr val="FF0000"/>
                              </a:solidFill>
                              <a:latin typeface="Cambria Math"/>
                              <a:ea typeface="+mn-ea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000" b="1" i="0" smtClean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000" b="1" i="0" smtClean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altLang="zh-CN" sz="2000" b="1" i="1" dirty="0" smtClean="0">
                  <a:solidFill>
                    <a:srgbClr val="FF0000"/>
                  </a:solidFill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1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6842125" y="2649220"/>
                <a:ext cx="788035" cy="763158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" grpId="0"/>
      <p:bldP spid="6" grpId="0" bldLvl="0" animBg="1"/>
      <p:bldP spid="11" grpId="0" bldLvl="0" animBg="1"/>
      <p:bldP spid="12" grpId="0" bldLvl="0" animBg="1"/>
      <p:bldP spid="20" grpId="0" bldLvl="0" animBg="1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625475" y="1313180"/>
            <a:ext cx="6852920" cy="2745105"/>
            <a:chOff x="1804" y="2152"/>
            <a:chExt cx="10792" cy="4323"/>
          </a:xfrm>
        </p:grpSpPr>
        <p:pic>
          <p:nvPicPr>
            <p:cNvPr id="9" name="图片 8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3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r="35356"/>
            <a:stretch>
              <a:fillRect/>
            </a:stretch>
          </p:blipFill>
          <p:spPr>
            <a:xfrm>
              <a:off x="1804" y="2152"/>
              <a:ext cx="10792" cy="2962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/>
            </p:cNvPicPr>
            <p:nvPr>
              <p:custDataLst>
                <p:tags r:id="rId10"/>
              </p:custDataLst>
            </p:nvPr>
          </p:nvPicPr>
          <p:blipFill>
            <a:blip r:embed="rId13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l="73243" t="49190"/>
            <a:stretch>
              <a:fillRect/>
            </a:stretch>
          </p:blipFill>
          <p:spPr>
            <a:xfrm>
              <a:off x="7518" y="5114"/>
              <a:ext cx="4309" cy="1361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3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l="73243" b="50068"/>
            <a:stretch>
              <a:fillRect/>
            </a:stretch>
          </p:blipFill>
          <p:spPr>
            <a:xfrm>
              <a:off x="1877" y="5114"/>
              <a:ext cx="4082" cy="1361"/>
            </a:xfrm>
            <a:prstGeom prst="rect">
              <a:avLst/>
            </a:prstGeom>
          </p:spPr>
        </p:pic>
      </p:grpSp>
      <p:sp>
        <p:nvSpPr>
          <p:cNvPr id="43" name="TextBox 15"/>
          <p:cNvSpPr txBox="1">
            <a:spLocks noChangeArrowheads="1"/>
          </p:cNvSpPr>
          <p:nvPr/>
        </p:nvSpPr>
        <p:spPr bwMode="auto">
          <a:xfrm>
            <a:off x="612963" y="711249"/>
            <a:ext cx="3841144" cy="536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zh-CN" altLang="en-US" sz="2800" b="1" dirty="0" smtClean="0">
                <a:latin typeface="Times New Roman" pitchFamily="18" charset="0"/>
                <a:cs typeface="Times New Roman" pitchFamily="18" charset="0"/>
              </a:rPr>
              <a:t>算一算</a:t>
            </a:r>
            <a:r>
              <a:rPr lang="zh-CN" altLang="en-US" sz="2800" b="1" dirty="0">
                <a:latin typeface="Times New Roman" pitchFamily="18" charset="0"/>
                <a:cs typeface="Times New Roman" pitchFamily="18" charset="0"/>
              </a:rPr>
              <a:t>。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2775598" y="199405"/>
            <a:ext cx="4812317" cy="429232"/>
            <a:chOff x="5304502" y="544377"/>
            <a:chExt cx="4812317" cy="429232"/>
          </a:xfrm>
        </p:grpSpPr>
        <p:sp>
          <p:nvSpPr>
            <p:cNvPr id="15" name="文本框 5"/>
            <p:cNvSpPr txBox="1"/>
            <p:nvPr/>
          </p:nvSpPr>
          <p:spPr>
            <a:xfrm>
              <a:off x="5690816" y="666904"/>
              <a:ext cx="4426003" cy="306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选自教材第</a:t>
              </a:r>
              <a:r>
                <a:rPr lang="en-US" altLang="zh-CN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94</a:t>
              </a:r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页总复习第</a:t>
              </a:r>
              <a:r>
                <a:rPr lang="en-US" altLang="zh-CN" sz="1400" spc="300" dirty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3</a:t>
              </a:r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题</a:t>
              </a:r>
              <a:endParaRPr kumimoji="1" lang="en-US" sz="14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pic>
          <p:nvPicPr>
            <p:cNvPr id="16" name="图片 1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15"/>
              <p:cNvSpPr txBox="1">
                <a:spLocks noChangeArrowheads="1"/>
              </p:cNvSpPr>
              <p:nvPr>
                <p:custDataLst>
                  <p:tags r:id="rId1"/>
                </p:custDataLst>
              </p:nvPr>
            </p:nvSpPr>
            <p:spPr bwMode="auto">
              <a:xfrm>
                <a:off x="2106930" y="1270635"/>
                <a:ext cx="788035" cy="9042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68580" tIns="34290" rIns="68580" bIns="3429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MS Mincho" charset="0"/>
                          <a:cs typeface="Times New Roman" pitchFamily="18" charset="0"/>
                          <a:sym typeface="+mn-ea"/>
                        </a:rPr>
                        <m:t>=</m:t>
                      </m:r>
                      <m:f>
                        <m:fPr>
                          <m:ctrlP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/>
                              <a:ea typeface="+mn-ea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m:t>13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altLang="zh-CN" sz="2400" b="1" i="1" dirty="0" smtClean="0">
                  <a:solidFill>
                    <a:srgbClr val="FF0000"/>
                  </a:solidFill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2106930" y="1270635"/>
                <a:ext cx="788035" cy="904222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15"/>
              <p:cNvSpPr txBox="1">
                <a:spLocks noChangeArrowheads="1"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4577080" y="1250950"/>
                <a:ext cx="788035" cy="9042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68580" tIns="34290" rIns="68580" bIns="3429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MS Mincho" charset="0"/>
                          <a:cs typeface="Times New Roman" pitchFamily="18" charset="0"/>
                          <a:sym typeface="+mn-ea"/>
                        </a:rPr>
                        <m:t>=</m:t>
                      </m:r>
                      <m:f>
                        <m:fPr>
                          <m:ctrlP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/>
                              <a:ea typeface="+mn-ea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altLang="zh-CN" sz="2400" b="1" i="1" dirty="0" smtClean="0">
                  <a:solidFill>
                    <a:srgbClr val="FF0000"/>
                  </a:solidFill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577080" y="1250950"/>
                <a:ext cx="788035" cy="904222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15"/>
              <p:cNvSpPr txBox="1">
                <a:spLocks noChangeArrowheads="1"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7243445" y="1259840"/>
                <a:ext cx="788035" cy="9042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68580" tIns="34290" rIns="68580" bIns="3429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MS Mincho" charset="0"/>
                          <a:cs typeface="Times New Roman" pitchFamily="18" charset="0"/>
                          <a:sym typeface="+mn-ea"/>
                        </a:rPr>
                        <m:t>=</m:t>
                      </m:r>
                      <m:f>
                        <m:fPr>
                          <m:ctrlP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/>
                              <a:ea typeface="+mn-ea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+mn-ea"/>
                              <a:cs typeface="Times New Roman" pitchFamily="18" charset="0"/>
                            </a:rPr>
                            <m:t>𝟒</m:t>
                          </m:r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altLang="zh-CN" sz="2400" b="1" i="1" dirty="0" smtClean="0">
                  <a:solidFill>
                    <a:srgbClr val="FF0000"/>
                  </a:solidFill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7243445" y="1259840"/>
                <a:ext cx="788035" cy="904222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15"/>
              <p:cNvSpPr txBox="1"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2099310" y="2192655"/>
                <a:ext cx="788035" cy="9042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68580" tIns="34290" rIns="68580" bIns="3429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MS Mincho" charset="0"/>
                          <a:cs typeface="Times New Roman" pitchFamily="18" charset="0"/>
                          <a:sym typeface="+mn-ea"/>
                        </a:rPr>
                        <m:t>=</m:t>
                      </m:r>
                      <m:f>
                        <m:fPr>
                          <m:ctrlP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/>
                              <a:ea typeface="+mn-ea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m:t>16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altLang="zh-CN" sz="2400" b="1" i="1" dirty="0" smtClean="0">
                  <a:solidFill>
                    <a:srgbClr val="FF0000"/>
                  </a:solidFill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1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2099310" y="2192655"/>
                <a:ext cx="788035" cy="904222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15"/>
              <p:cNvSpPr txBox="1"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4695825" y="2192655"/>
                <a:ext cx="788035" cy="9025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68580" tIns="34290" rIns="68580" bIns="3429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MS Mincho" charset="0"/>
                          <a:cs typeface="Times New Roman" pitchFamily="18" charset="0"/>
                          <a:sym typeface="+mn-ea"/>
                        </a:rPr>
                        <m:t>=</m:t>
                      </m:r>
                      <m:f>
                        <m:fPr>
                          <m:ctrlP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/>
                              <a:ea typeface="+mn-ea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m:t>27</m:t>
                          </m:r>
                        </m:den>
                      </m:f>
                    </m:oMath>
                  </m:oMathPara>
                </a14:m>
                <a:endParaRPr lang="en-US" altLang="zh-CN" sz="2400" b="1" i="1" dirty="0" smtClean="0">
                  <a:solidFill>
                    <a:srgbClr val="FF0000"/>
                  </a:solidFill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4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4695825" y="2192655"/>
                <a:ext cx="788035" cy="902555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15"/>
              <p:cNvSpPr txBox="1"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7230110" y="2463165"/>
                <a:ext cx="788035" cy="511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68580" tIns="34290" rIns="68580" bIns="3429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MS Mincho" charset="0"/>
                          <a:cs typeface="Times New Roman" pitchFamily="18" charset="0"/>
                          <a:sym typeface="+mn-ea"/>
                        </a:rPr>
                        <m:t>=</m:t>
                      </m:r>
                      <m:r>
                        <m:rPr>
                          <m:nor/>
                        </m:rPr>
                        <a:rPr lang="en-US" altLang="zh-CN" sz="2400" b="1" i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m:t>4</m:t>
                      </m:r>
                    </m:oMath>
                  </m:oMathPara>
                </a14:m>
                <a:endParaRPr lang="en-US" altLang="zh-CN" sz="2400" b="1" i="1" dirty="0" smtClean="0">
                  <a:solidFill>
                    <a:srgbClr val="FF0000"/>
                  </a:solidFill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5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7230110" y="2463165"/>
                <a:ext cx="788035" cy="511175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15"/>
              <p:cNvSpPr txBox="1"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2762250" y="3114675"/>
                <a:ext cx="788035" cy="9042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68580" tIns="34290" rIns="68580" bIns="3429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MS Mincho" charset="0"/>
                          <a:cs typeface="Times New Roman" pitchFamily="18" charset="0"/>
                          <a:sym typeface="+mn-ea"/>
                        </a:rPr>
                        <m:t>=</m:t>
                      </m:r>
                      <m:f>
                        <m:fPr>
                          <m:ctrlP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/>
                              <a:ea typeface="+mn-ea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altLang="zh-CN" sz="2400" b="1" i="1" dirty="0" smtClean="0">
                  <a:solidFill>
                    <a:srgbClr val="FF0000"/>
                  </a:solidFill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2762250" y="3114675"/>
                <a:ext cx="788035" cy="904222"/>
              </a:xfrm>
              <a:prstGeom prst="rect">
                <a:avLst/>
              </a:prstGeom>
              <a:blipFill rotWithShape="1">
                <a:blip r:embed="rId28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15"/>
              <p:cNvSpPr txBox="1"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6762115" y="3150235"/>
                <a:ext cx="788035" cy="9042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68580" tIns="34290" rIns="68580" bIns="3429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MS Mincho" charset="0"/>
                          <a:cs typeface="Times New Roman" pitchFamily="18" charset="0"/>
                          <a:sym typeface="+mn-ea"/>
                        </a:rPr>
                        <m:t>=</m:t>
                      </m:r>
                      <m:f>
                        <m:fPr>
                          <m:ctrlP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/>
                              <a:ea typeface="+mn-ea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m:t>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m:t>40</m:t>
                          </m:r>
                        </m:den>
                      </m:f>
                    </m:oMath>
                  </m:oMathPara>
                </a14:m>
                <a:endParaRPr lang="en-US" altLang="zh-CN" sz="2400" b="1" i="1" dirty="0" smtClean="0">
                  <a:solidFill>
                    <a:srgbClr val="FF0000"/>
                  </a:solidFill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7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6762115" y="3150235"/>
                <a:ext cx="788035" cy="904222"/>
              </a:xfrm>
              <a:prstGeom prst="rect">
                <a:avLst/>
              </a:prstGeom>
              <a:blipFill rotWithShape="1">
                <a:blip r:embed="rId30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" grpId="0"/>
      <p:bldP spid="21" grpId="0"/>
      <p:bldP spid="24" grpId="0"/>
      <p:bldP spid="25" grpId="0"/>
      <p:bldP spid="26" grpId="0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15"/>
              <p:cNvSpPr txBox="1">
                <a:spLocks noChangeArrowheads="1"/>
              </p:cNvSpPr>
              <p:nvPr/>
            </p:nvSpPr>
            <p:spPr bwMode="auto">
              <a:xfrm>
                <a:off x="612775" y="657860"/>
                <a:ext cx="7955915" cy="32555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68580" tIns="34290" rIns="68580" bIns="3429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</a:pPr>
                <a:r>
                  <a:rPr lang="en-US" altLang="zh-CN" sz="2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3.</a:t>
                </a:r>
                <a:r>
                  <a:rPr lang="zh-CN" altLang="en-US" sz="2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淘气</a:t>
                </a:r>
                <a:r>
                  <a:rPr lang="zh-CN" alt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和笑笑包装礼品盒。淘气用去了一根彩带的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zh-CN" alt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，笑笑用去了这根彩带的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zh-CN" altLang="en-US" sz="2400" b="1" dirty="0">
                    <a:latin typeface="Times New Roman" pitchFamily="18" charset="0"/>
                    <a:cs typeface="Times New Roman" pitchFamily="18" charset="0"/>
                    <a:sym typeface="+mn-ea"/>
                  </a:rPr>
                  <a:t>。</a:t>
                </a:r>
              </a:p>
              <a:p>
                <a:pPr eaLnBrk="1" hangingPunct="1">
                  <a:lnSpc>
                    <a:spcPct val="120000"/>
                  </a:lnSpc>
                </a:pPr>
                <a:r>
                  <a:rPr lang="zh-CN" altLang="en-US" sz="2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（</a:t>
                </a:r>
                <a:r>
                  <a:rPr lang="en-US" altLang="zh-CN" sz="2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zh-CN" altLang="en-US" sz="2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）他们一共用去这根彩带的几发之几？还剩几分之几？</a:t>
                </a:r>
              </a:p>
              <a:p>
                <a:pPr eaLnBrk="1" hangingPunct="1">
                  <a:lnSpc>
                    <a:spcPct val="120000"/>
                  </a:lnSpc>
                </a:pPr>
                <a:endParaRPr lang="zh-CN" altLang="en-US" sz="2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eaLnBrk="1" hangingPunct="1">
                  <a:lnSpc>
                    <a:spcPct val="120000"/>
                  </a:lnSpc>
                </a:pPr>
                <a:endParaRPr lang="zh-CN" altLang="en-US" sz="2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eaLnBrk="1" hangingPunct="1">
                  <a:lnSpc>
                    <a:spcPct val="120000"/>
                  </a:lnSpc>
                </a:pPr>
                <a:r>
                  <a:rPr lang="zh-CN" altLang="en-US" sz="2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（</a:t>
                </a:r>
                <a:r>
                  <a:rPr lang="en-US" altLang="zh-CN" sz="2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zh-CN" altLang="en-US" sz="2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）淘气比笑笑多用去这根彩带的几分之几？</a:t>
                </a:r>
              </a:p>
            </p:txBody>
          </p:sp>
        </mc:Choice>
        <mc:Fallback xmlns="">
          <p:sp>
            <p:nvSpPr>
              <p:cNvPr id="43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2775" y="657860"/>
                <a:ext cx="7955915" cy="3255571"/>
              </a:xfrm>
              <a:prstGeom prst="rect">
                <a:avLst/>
              </a:prstGeom>
              <a:blipFill rotWithShape="1">
                <a:blip r:embed="rId5"/>
                <a:stretch>
                  <a:fillRect l="-1533" r="-1456" b="-262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组合 13"/>
          <p:cNvGrpSpPr/>
          <p:nvPr/>
        </p:nvGrpSpPr>
        <p:grpSpPr>
          <a:xfrm>
            <a:off x="2775598" y="199405"/>
            <a:ext cx="4812317" cy="429232"/>
            <a:chOff x="5304502" y="544377"/>
            <a:chExt cx="4812317" cy="429232"/>
          </a:xfrm>
        </p:grpSpPr>
        <p:sp>
          <p:nvSpPr>
            <p:cNvPr id="15" name="文本框 5"/>
            <p:cNvSpPr txBox="1"/>
            <p:nvPr/>
          </p:nvSpPr>
          <p:spPr>
            <a:xfrm>
              <a:off x="5690816" y="666904"/>
              <a:ext cx="4426003" cy="306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选自教材第</a:t>
              </a:r>
              <a:r>
                <a:rPr lang="en-US" altLang="zh-CN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94</a:t>
              </a:r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页总复习第</a:t>
              </a:r>
              <a:r>
                <a:rPr lang="en-US" altLang="zh-CN" sz="1400" spc="300" dirty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5</a:t>
              </a:r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题</a:t>
              </a:r>
              <a:endParaRPr kumimoji="1" lang="en-US" sz="14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pic>
          <p:nvPicPr>
            <p:cNvPr id="16" name="图片 1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15"/>
              <p:cNvSpPr txBox="1">
                <a:spLocks noChangeArrowheads="1"/>
              </p:cNvSpPr>
              <p:nvPr>
                <p:custDataLst>
                  <p:tags r:id="rId1"/>
                </p:custDataLst>
              </p:nvPr>
            </p:nvSpPr>
            <p:spPr bwMode="auto">
              <a:xfrm>
                <a:off x="407035" y="2504440"/>
                <a:ext cx="1503045" cy="695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68580" tIns="34290" rIns="68580" bIns="34290">
                <a:no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  <a:ea typeface="+mn-ea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itchFamily="18" charset="0"/>
                            <a:ea typeface="+mn-ea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itchFamily="18" charset="0"/>
                            <a:ea typeface="+mn-ea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400" b="1" dirty="0">
                    <a:solidFill>
                      <a:srgbClr val="FF0000"/>
                    </a:solidFill>
                    <a:latin typeface="Times New Roman" pitchFamily="18" charset="0"/>
                    <a:ea typeface="+mn-ea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  <a:ea typeface="+mn-ea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itchFamily="18" charset="0"/>
                            <a:ea typeface="+mn-ea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itchFamily="18" charset="0"/>
                            <a:ea typeface="+mn-ea"/>
                            <a:cs typeface="Times New Roman" pitchFamily="18" charset="0"/>
                          </a:rPr>
                          <m:t>3</m:t>
                        </m:r>
                      </m:den>
                    </m:f>
                    <m:r>
                      <m:rPr>
                        <m:nor/>
                      </m:rPr>
                      <a:rPr lang="en-US" altLang="zh-CN" sz="2400" b="1" i="0" smtClean="0">
                        <a:solidFill>
                          <a:srgbClr val="FF0000"/>
                        </a:solidFill>
                        <a:latin typeface="Times New Roman" pitchFamily="18" charset="0"/>
                        <a:ea typeface="MS Mincho" charset="0"/>
                        <a:cs typeface="Times New Roman" pitchFamily="18" charset="0"/>
                        <a:sym typeface="+mn-ea"/>
                      </a:rPr>
                      <m:t>=</m:t>
                    </m:r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  <a:ea typeface="+mn-ea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itchFamily="18" charset="0"/>
                            <a:ea typeface="+mn-ea"/>
                            <a:cs typeface="Times New Roman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itchFamily="18" charset="0"/>
                            <a:ea typeface="+mn-ea"/>
                            <a:cs typeface="Times New Roman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altLang="zh-CN" sz="2400" b="1" i="1" dirty="0" smtClean="0">
                  <a:solidFill>
                    <a:srgbClr val="FF0000"/>
                  </a:solidFill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407035" y="2504440"/>
                <a:ext cx="1503045" cy="695960"/>
              </a:xfrm>
              <a:prstGeom prst="rect">
                <a:avLst/>
              </a:prstGeom>
              <a:blipFill rotWithShape="1">
                <a:blip r:embed="rId8"/>
                <a:stretch>
                  <a:fillRect b="-16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5"/>
              <p:cNvSpPr txBox="1">
                <a:spLocks noChangeArrowheads="1"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1894840" y="2504440"/>
                <a:ext cx="1503045" cy="695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68580" tIns="34290" rIns="68580" bIns="34290">
                <a:no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</a:pPr>
                <a:r>
                  <a:rPr lang="en-US" altLang="zh-CN" sz="2400" b="1" dirty="0">
                    <a:solidFill>
                      <a:srgbClr val="FF0000"/>
                    </a:solidFill>
                    <a:latin typeface="Times New Roman" pitchFamily="18" charset="0"/>
                    <a:ea typeface="+mn-ea"/>
                    <a:cs typeface="Times New Roman" pitchFamily="18" charset="0"/>
                  </a:rPr>
                  <a:t>1</a:t>
                </a:r>
                <a:r>
                  <a:rPr lang="zh-CN" altLang="en-US" sz="2400" b="1" dirty="0" smtClean="0">
                    <a:solidFill>
                      <a:srgbClr val="FF0000"/>
                    </a:solidFill>
                    <a:latin typeface="Times New Roman" pitchFamily="18" charset="0"/>
                    <a:ea typeface="+mn-ea"/>
                    <a:cs typeface="Times New Roman" pitchFamily="18" charset="0"/>
                  </a:rPr>
                  <a:t>－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  <a:ea typeface="+mn-ea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itchFamily="18" charset="0"/>
                            <a:ea typeface="+mn-ea"/>
                            <a:cs typeface="Times New Roman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itchFamily="18" charset="0"/>
                            <a:ea typeface="+mn-ea"/>
                            <a:cs typeface="Times New Roman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altLang="zh-CN" sz="2400" b="1" i="1" dirty="0" smtClean="0">
                    <a:solidFill>
                      <a:srgbClr val="FF0000"/>
                    </a:solidFill>
                    <a:latin typeface="Times New Roman" pitchFamily="18" charset="0"/>
                    <a:ea typeface="+mn-ea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  <a:ea typeface="+mn-ea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itchFamily="18" charset="0"/>
                            <a:ea typeface="+mn-ea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itchFamily="18" charset="0"/>
                            <a:ea typeface="+mn-ea"/>
                            <a:cs typeface="Times New Roman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altLang="zh-CN" sz="2400" b="1" i="1" dirty="0" smtClean="0">
                  <a:solidFill>
                    <a:srgbClr val="FF0000"/>
                  </a:solidFill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1894840" y="2504440"/>
                <a:ext cx="1503045" cy="695960"/>
              </a:xfrm>
              <a:prstGeom prst="rect">
                <a:avLst/>
              </a:prstGeom>
              <a:blipFill rotWithShape="1">
                <a:blip r:embed="rId10"/>
                <a:stretch>
                  <a:fillRect l="-7724" b="-1842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3206115" y="2584597"/>
                <a:ext cx="5616000" cy="691856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r>
                  <a:rPr lang="zh-CN" altLang="en-US" sz="2400" b="1" dirty="0" smtClean="0">
                    <a:solidFill>
                      <a:srgbClr val="FF0000"/>
                    </a:solidFill>
                    <a:latin typeface="Times New Roman" pitchFamily="18" charset="0"/>
                    <a:ea typeface="楷体" panose="02010609060101010101" pitchFamily="49" charset="-122"/>
                    <a:cs typeface="Times New Roman" pitchFamily="18" charset="0"/>
                    <a:sym typeface="+mn-ea"/>
                  </a:rPr>
                  <a:t>答：他们一共用去这根彩带的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zh-CN" altLang="en-US" sz="2400" b="1" dirty="0" smtClean="0">
                    <a:solidFill>
                      <a:srgbClr val="FF0000"/>
                    </a:solidFill>
                    <a:latin typeface="Times New Roman" pitchFamily="18" charset="0"/>
                    <a:ea typeface="楷体" panose="02010609060101010101" pitchFamily="49" charset="-122"/>
                    <a:cs typeface="Times New Roman" pitchFamily="18" charset="0"/>
                    <a:sym typeface="+mn-ea"/>
                  </a:rPr>
                  <a:t>。还剩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zh-CN" altLang="en-US" sz="2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。</a:t>
                </a:r>
                <a:endParaRPr lang="zh-CN" alt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+mn-ea"/>
                </a:endParaRPr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6115" y="2584597"/>
                <a:ext cx="5616000" cy="691856"/>
              </a:xfrm>
              <a:prstGeom prst="rect">
                <a:avLst/>
              </a:prstGeom>
              <a:blipFill rotWithShape="1">
                <a:blip r:embed="rId11"/>
                <a:stretch>
                  <a:fillRect l="-1737" r="-7058" b="-79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15"/>
              <p:cNvSpPr txBox="1">
                <a:spLocks noChangeArrowheads="1"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1454785" y="3686175"/>
                <a:ext cx="1503045" cy="737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68580" tIns="34290" rIns="68580" bIns="34290">
                <a:no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  <a:ea typeface="+mn-ea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itchFamily="18" charset="0"/>
                            <a:ea typeface="+mn-ea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itchFamily="18" charset="0"/>
                            <a:ea typeface="+mn-ea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zh-CN" altLang="en-US" sz="2400" b="1" dirty="0">
                    <a:solidFill>
                      <a:srgbClr val="FF0000"/>
                    </a:solidFill>
                    <a:latin typeface="Times New Roman" pitchFamily="18" charset="0"/>
                    <a:ea typeface="+mn-ea"/>
                    <a:cs typeface="Times New Roman" pitchFamily="18" charset="0"/>
                  </a:rPr>
                  <a:t>－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  <a:ea typeface="+mn-ea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itchFamily="18" charset="0"/>
                            <a:ea typeface="+mn-ea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itchFamily="18" charset="0"/>
                            <a:ea typeface="+mn-ea"/>
                            <a:cs typeface="Times New Roman" pitchFamily="18" charset="0"/>
                          </a:rPr>
                          <m:t>3</m:t>
                        </m:r>
                      </m:den>
                    </m:f>
                    <m:r>
                      <m:rPr>
                        <m:nor/>
                      </m:rPr>
                      <a:rPr lang="en-US" altLang="zh-CN" sz="2400" b="1" i="0" smtClean="0">
                        <a:solidFill>
                          <a:srgbClr val="FF0000"/>
                        </a:solidFill>
                        <a:latin typeface="Times New Roman" pitchFamily="18" charset="0"/>
                        <a:ea typeface="MS Mincho" charset="0"/>
                        <a:cs typeface="Times New Roman" pitchFamily="18" charset="0"/>
                        <a:sym typeface="+mn-ea"/>
                      </a:rPr>
                      <m:t>=</m:t>
                    </m:r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  <a:ea typeface="+mn-ea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itchFamily="18" charset="0"/>
                            <a:ea typeface="+mn-ea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itchFamily="18" charset="0"/>
                            <a:ea typeface="+mn-ea"/>
                            <a:cs typeface="Times New Roman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altLang="zh-CN" sz="2400" b="1" i="1" dirty="0" smtClean="0">
                  <a:solidFill>
                    <a:srgbClr val="FF0000"/>
                  </a:solidFill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1454785" y="3686175"/>
                <a:ext cx="1503045" cy="737235"/>
              </a:xfrm>
              <a:prstGeom prst="rect">
                <a:avLst/>
              </a:prstGeom>
              <a:blipFill rotWithShape="1">
                <a:blip r:embed="rId13"/>
                <a:stretch>
                  <a:fillRect b="-1157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2887345" y="3899218"/>
                <a:ext cx="6033770" cy="684483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r>
                  <a:rPr lang="zh-CN" altLang="en-US" sz="2400" b="1" dirty="0" smtClean="0">
                    <a:solidFill>
                      <a:srgbClr val="FF0000"/>
                    </a:solidFill>
                    <a:latin typeface="Times New Roman" pitchFamily="18" charset="0"/>
                    <a:ea typeface="楷体" panose="02010609060101010101" pitchFamily="49" charset="-122"/>
                    <a:cs typeface="Times New Roman" pitchFamily="18" charset="0"/>
                    <a:sym typeface="+mn-ea"/>
                  </a:rPr>
                  <a:t>答：</a:t>
                </a:r>
                <a:r>
                  <a:rPr lang="zh-CN" sz="2400" b="1" dirty="0" smtClean="0">
                    <a:solidFill>
                      <a:srgbClr val="FF0000"/>
                    </a:solidFill>
                    <a:latin typeface="Times New Roman" pitchFamily="18" charset="0"/>
                    <a:ea typeface="楷体" panose="02010609060101010101" pitchFamily="49" charset="-122"/>
                    <a:cs typeface="Times New Roman" pitchFamily="18" charset="0"/>
                    <a:sym typeface="+mn-ea"/>
                  </a:rPr>
                  <a:t>淘气比笑笑多用去这根彩带的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zh-CN" altLang="en-US" sz="2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。</a:t>
                </a:r>
                <a:endParaRPr lang="zh-CN" alt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+mn-ea"/>
                </a:endParaRPr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7345" y="3899218"/>
                <a:ext cx="6033770" cy="684483"/>
              </a:xfrm>
              <a:prstGeom prst="rect">
                <a:avLst/>
              </a:prstGeom>
              <a:blipFill rotWithShape="1">
                <a:blip r:embed="rId14"/>
                <a:stretch>
                  <a:fillRect l="-1618" b="-89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30225" y="848360"/>
            <a:ext cx="7596000" cy="1440000"/>
          </a:xfrm>
          <a:prstGeom prst="verticalScroll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lIns="68580" tIns="34290" rIns="68580" bIns="3429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720000" eaLnBrk="1" hangingPunct="1"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7030A0"/>
                </a:solidFill>
                <a:latin typeface="宋体" panose="02010600030101010101" pitchFamily="2" charset="-122"/>
              </a:rPr>
              <a:t>举例说明如何计算分数的加减法、乘除法，并进行整理。</a:t>
            </a:r>
          </a:p>
        </p:txBody>
      </p:sp>
      <p:pic>
        <p:nvPicPr>
          <p:cNvPr id="2" name="图片 1" descr="女老师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88505" y="1243330"/>
            <a:ext cx="1507490" cy="358076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459281" y="2751932"/>
            <a:ext cx="6786893" cy="2300843"/>
            <a:chOff x="811706" y="2751932"/>
            <a:chExt cx="6786893" cy="2300843"/>
          </a:xfrm>
        </p:grpSpPr>
        <p:sp>
          <p:nvSpPr>
            <p:cNvPr id="4" name="任意多边形: 形状 19"/>
            <p:cNvSpPr/>
            <p:nvPr/>
          </p:nvSpPr>
          <p:spPr>
            <a:xfrm flipH="1">
              <a:off x="811706" y="2751932"/>
              <a:ext cx="6472838" cy="1963737"/>
            </a:xfrm>
            <a:custGeom>
              <a:avLst/>
              <a:gdLst>
                <a:gd name="connsiteX0" fmla="*/ 0 w 9318171"/>
                <a:gd name="connsiteY0" fmla="*/ 1670130 h 2762743"/>
                <a:gd name="connsiteX1" fmla="*/ 1364343 w 9318171"/>
                <a:gd name="connsiteY1" fmla="*/ 2439387 h 2762743"/>
                <a:gd name="connsiteX2" fmla="*/ 3526971 w 9318171"/>
                <a:gd name="connsiteY2" fmla="*/ 1046016 h 2762743"/>
                <a:gd name="connsiteX3" fmla="*/ 5660571 w 9318171"/>
                <a:gd name="connsiteY3" fmla="*/ 2758702 h 2762743"/>
                <a:gd name="connsiteX4" fmla="*/ 7765143 w 9318171"/>
                <a:gd name="connsiteY4" fmla="*/ 450930 h 2762743"/>
                <a:gd name="connsiteX5" fmla="*/ 9318171 w 9318171"/>
                <a:gd name="connsiteY5" fmla="*/ 987 h 2762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318171" h="2762743">
                  <a:moveTo>
                    <a:pt x="0" y="1670130"/>
                  </a:moveTo>
                  <a:cubicBezTo>
                    <a:pt x="388257" y="2106768"/>
                    <a:pt x="776515" y="2543406"/>
                    <a:pt x="1364343" y="2439387"/>
                  </a:cubicBezTo>
                  <a:cubicBezTo>
                    <a:pt x="1952171" y="2335368"/>
                    <a:pt x="2810933" y="992797"/>
                    <a:pt x="3526971" y="1046016"/>
                  </a:cubicBezTo>
                  <a:cubicBezTo>
                    <a:pt x="4243009" y="1099235"/>
                    <a:pt x="4954209" y="2857883"/>
                    <a:pt x="5660571" y="2758702"/>
                  </a:cubicBezTo>
                  <a:cubicBezTo>
                    <a:pt x="6366933" y="2659521"/>
                    <a:pt x="7155543" y="910549"/>
                    <a:pt x="7765143" y="450930"/>
                  </a:cubicBezTo>
                  <a:cubicBezTo>
                    <a:pt x="8374743" y="-8689"/>
                    <a:pt x="8846457" y="-3851"/>
                    <a:pt x="9318171" y="987"/>
                  </a:cubicBezTo>
                </a:path>
              </a:pathLst>
            </a:cu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5" name="组合 4"/>
            <p:cNvGrpSpPr>
              <a:grpSpLocks/>
            </p:cNvGrpSpPr>
            <p:nvPr/>
          </p:nvGrpSpPr>
          <p:grpSpPr bwMode="auto">
            <a:xfrm>
              <a:off x="2996407" y="4322760"/>
              <a:ext cx="1080000" cy="576000"/>
              <a:chOff x="1346443" y="3569553"/>
              <a:chExt cx="1079048" cy="576002"/>
            </a:xfrm>
          </p:grpSpPr>
          <p:sp>
            <p:nvSpPr>
              <p:cNvPr id="12" name="等腰三角形 11"/>
              <p:cNvSpPr/>
              <p:nvPr/>
            </p:nvSpPr>
            <p:spPr>
              <a:xfrm rot="1704730">
                <a:off x="1592298" y="3610828"/>
                <a:ext cx="471072" cy="492126"/>
              </a:xfrm>
              <a:prstGeom prst="triangle">
                <a:avLst/>
              </a:prstGeom>
              <a:solidFill>
                <a:srgbClr val="00B0F0"/>
              </a:solidFill>
              <a:ln w="19050">
                <a:solidFill>
                  <a:srgbClr val="97E4FF"/>
                </a:solidFill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 dirty="0">
                  <a:solidFill>
                    <a:schemeClr val="accent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矩形 12"/>
              <p:cNvSpPr>
                <a:spLocks noChangeArrowheads="1"/>
              </p:cNvSpPr>
              <p:nvPr/>
            </p:nvSpPr>
            <p:spPr bwMode="auto">
              <a:xfrm>
                <a:off x="1346443" y="3569553"/>
                <a:ext cx="1079048" cy="5760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  <a:defRPr/>
                </a:pPr>
                <a:r>
                  <a:rPr lang="zh-CN" altLang="en-US" sz="2400" b="1" dirty="0" smtClean="0">
                    <a:solidFill>
                      <a:schemeClr val="accent1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＋－</a:t>
                </a:r>
                <a:endParaRPr lang="zh-CN" altLang="en-US" sz="2400" b="1" spc="600" dirty="0">
                  <a:solidFill>
                    <a:schemeClr val="accent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" name="组合 5"/>
            <p:cNvGrpSpPr>
              <a:grpSpLocks/>
            </p:cNvGrpSpPr>
            <p:nvPr/>
          </p:nvGrpSpPr>
          <p:grpSpPr bwMode="auto">
            <a:xfrm>
              <a:off x="4582996" y="3162440"/>
              <a:ext cx="864000" cy="531813"/>
              <a:chOff x="3344908" y="2657376"/>
              <a:chExt cx="863875" cy="531861"/>
            </a:xfrm>
          </p:grpSpPr>
          <p:sp>
            <p:nvSpPr>
              <p:cNvPr id="10" name="等腰三角形 9"/>
              <p:cNvSpPr/>
              <p:nvPr/>
            </p:nvSpPr>
            <p:spPr>
              <a:xfrm>
                <a:off x="3478245" y="2697068"/>
                <a:ext cx="471418" cy="492169"/>
              </a:xfrm>
              <a:prstGeom prst="triangle">
                <a:avLst/>
              </a:prstGeom>
              <a:solidFill>
                <a:srgbClr val="00B0F0"/>
              </a:solidFill>
              <a:ln w="19050">
                <a:solidFill>
                  <a:srgbClr val="97E4FF"/>
                </a:solidFill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 dirty="0">
                  <a:solidFill>
                    <a:schemeClr val="accent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+mn-ea"/>
                  <a:sym typeface="+mn-lt"/>
                </a:endParaRPr>
              </a:p>
            </p:txBody>
          </p:sp>
          <p:sp>
            <p:nvSpPr>
              <p:cNvPr id="11" name="矩形 10"/>
              <p:cNvSpPr>
                <a:spLocks noChangeArrowheads="1"/>
              </p:cNvSpPr>
              <p:nvPr/>
            </p:nvSpPr>
            <p:spPr bwMode="auto">
              <a:xfrm>
                <a:off x="3344908" y="2657376"/>
                <a:ext cx="863875" cy="4921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  <a:defRPr/>
                </a:pPr>
                <a:r>
                  <a:rPr lang="en-US" altLang="zh-CN" sz="2400" b="1" dirty="0" smtClean="0">
                    <a:solidFill>
                      <a:schemeClr val="accent1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×÷</a:t>
                </a:r>
                <a:endParaRPr lang="zh-CN" altLang="en-US" sz="2400" b="1" spc="600" dirty="0">
                  <a:solidFill>
                    <a:schemeClr val="accent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" name="组合 6"/>
            <p:cNvGrpSpPr>
              <a:grpSpLocks/>
            </p:cNvGrpSpPr>
            <p:nvPr/>
          </p:nvGrpSpPr>
          <p:grpSpPr bwMode="auto">
            <a:xfrm>
              <a:off x="6288872" y="4083609"/>
              <a:ext cx="668337" cy="801686"/>
              <a:chOff x="5007123" y="3804785"/>
              <a:chExt cx="667791" cy="801688"/>
            </a:xfrm>
          </p:grpSpPr>
          <p:sp>
            <p:nvSpPr>
              <p:cNvPr id="8" name="等腰三角形 7"/>
              <p:cNvSpPr/>
              <p:nvPr/>
            </p:nvSpPr>
            <p:spPr>
              <a:xfrm rot="5400000">
                <a:off x="5029137" y="3939923"/>
                <a:ext cx="471489" cy="490137"/>
              </a:xfrm>
              <a:prstGeom prst="triangle">
                <a:avLst/>
              </a:prstGeom>
              <a:solidFill>
                <a:srgbClr val="00B0F0"/>
              </a:solidFill>
              <a:ln w="19050">
                <a:solidFill>
                  <a:srgbClr val="97E4FF"/>
                </a:solidFill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 dirty="0">
                  <a:latin typeface="楷体" panose="02010609060101010101" pitchFamily="49" charset="-122"/>
                  <a:ea typeface="楷体" panose="02010609060101010101" pitchFamily="49" charset="-122"/>
                  <a:cs typeface="+mn-ea"/>
                  <a:sym typeface="+mn-lt"/>
                </a:endParaRPr>
              </a:p>
            </p:txBody>
          </p:sp>
          <p:sp>
            <p:nvSpPr>
              <p:cNvPr id="9" name="矩形 8"/>
              <p:cNvSpPr>
                <a:spLocks noChangeArrowheads="1"/>
              </p:cNvSpPr>
              <p:nvPr/>
            </p:nvSpPr>
            <p:spPr bwMode="auto">
              <a:xfrm>
                <a:off x="5007123" y="3804785"/>
                <a:ext cx="667791" cy="8016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  <a:defRPr/>
                </a:pPr>
                <a:endParaRPr lang="zh-CN" altLang="en-US" sz="24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5" name="矩形 14"/>
            <p:cNvSpPr>
              <a:spLocks noChangeArrowheads="1"/>
            </p:cNvSpPr>
            <p:nvPr/>
          </p:nvSpPr>
          <p:spPr bwMode="auto">
            <a:xfrm>
              <a:off x="2328419" y="3171430"/>
              <a:ext cx="224452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32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同分母分数</a:t>
              </a:r>
              <a:endPara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6" name="矩形 15"/>
            <p:cNvSpPr>
              <a:spLocks noChangeArrowheads="1"/>
            </p:cNvSpPr>
            <p:nvPr/>
          </p:nvSpPr>
          <p:spPr bwMode="auto">
            <a:xfrm>
              <a:off x="3892733" y="4238295"/>
              <a:ext cx="224452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3200" b="1" dirty="0">
                  <a:solidFill>
                    <a:srgbClr val="0066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异</a:t>
              </a:r>
              <a:r>
                <a:rPr lang="zh-CN" altLang="en-US" sz="3200" b="1" dirty="0" smtClean="0">
                  <a:solidFill>
                    <a:srgbClr val="0066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分母分数</a:t>
              </a:r>
              <a:endParaRPr lang="zh-CN" altLang="en-US" sz="3200" b="1" dirty="0">
                <a:solidFill>
                  <a:srgbClr val="0066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7" name="矩形 16"/>
            <p:cNvSpPr>
              <a:spLocks noChangeArrowheads="1"/>
            </p:cNvSpPr>
            <p:nvPr/>
          </p:nvSpPr>
          <p:spPr bwMode="auto">
            <a:xfrm>
              <a:off x="6376502" y="3483115"/>
              <a:ext cx="1222097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3200" b="1" dirty="0" smtClean="0">
                  <a:solidFill>
                    <a:srgbClr val="FF66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通分</a:t>
              </a:r>
              <a:endParaRPr lang="en-US" altLang="zh-CN" sz="3200" b="1" dirty="0" smtClean="0">
                <a:solidFill>
                  <a:srgbClr val="FF66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endParaRPr lang="en-US" altLang="zh-CN" sz="3200" b="1" dirty="0" smtClean="0">
                <a:solidFill>
                  <a:srgbClr val="FF66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r>
                <a:rPr lang="zh-CN" altLang="en-US" sz="3200" b="1" dirty="0">
                  <a:solidFill>
                    <a:srgbClr val="FF66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约分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15"/>
              <p:cNvSpPr txBox="1">
                <a:spLocks noChangeArrowheads="1"/>
              </p:cNvSpPr>
              <p:nvPr/>
            </p:nvSpPr>
            <p:spPr bwMode="auto">
              <a:xfrm>
                <a:off x="612775" y="657860"/>
                <a:ext cx="7955915" cy="1659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68580" tIns="34290" rIns="68580" bIns="3429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</a:pPr>
                <a:r>
                  <a:rPr lang="en-US" altLang="zh-CN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4.</a:t>
                </a:r>
                <a:r>
                  <a:rPr lang="zh-CN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某</a:t>
                </a:r>
                <a:r>
                  <a:rPr lang="zh-CN" sz="2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花乡示范区菊花的种植面积是</a:t>
                </a:r>
                <a:r>
                  <a:rPr lang="en-US" altLang="zh-CN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</a:t>
                </a:r>
                <a:r>
                  <a:rPr lang="zh-CN" altLang="en-US" sz="2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公顷，玫瑰的种植面积是菊花的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chemeClr val="tx1"/>
                            </a:solidFill>
                            <a:latin typeface="Cambria Math"/>
                            <a:ea typeface="+mn-ea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+mn-ea"/>
                            <a:cs typeface="Times New Roman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+mn-ea"/>
                            <a:cs typeface="Times New Roman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zh-CN" altLang="en-US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。玫瑰的种植面积是多少公顷？</a:t>
                </a:r>
              </a:p>
            </p:txBody>
          </p:sp>
        </mc:Choice>
        <mc:Fallback xmlns="">
          <p:sp>
            <p:nvSpPr>
              <p:cNvPr id="43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2775" y="657860"/>
                <a:ext cx="7955915" cy="1659172"/>
              </a:xfrm>
              <a:prstGeom prst="rect">
                <a:avLst/>
              </a:prstGeom>
              <a:blipFill rotWithShape="1">
                <a:blip r:embed="rId3"/>
                <a:stretch>
                  <a:fillRect l="-1916" r="-6284" b="-257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组合 13"/>
          <p:cNvGrpSpPr/>
          <p:nvPr/>
        </p:nvGrpSpPr>
        <p:grpSpPr>
          <a:xfrm>
            <a:off x="2775598" y="199405"/>
            <a:ext cx="4812317" cy="429232"/>
            <a:chOff x="5304502" y="544377"/>
            <a:chExt cx="4812317" cy="429232"/>
          </a:xfrm>
        </p:grpSpPr>
        <p:sp>
          <p:nvSpPr>
            <p:cNvPr id="15" name="文本框 5"/>
            <p:cNvSpPr txBox="1"/>
            <p:nvPr/>
          </p:nvSpPr>
          <p:spPr>
            <a:xfrm>
              <a:off x="5690816" y="666904"/>
              <a:ext cx="4426003" cy="306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选自教材第</a:t>
              </a:r>
              <a:r>
                <a:rPr lang="en-US" altLang="zh-CN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94</a:t>
              </a:r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页总复习第</a:t>
              </a:r>
              <a:r>
                <a:rPr lang="en-US" altLang="zh-CN" sz="1400" spc="300" dirty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6</a:t>
              </a:r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题</a:t>
              </a:r>
              <a:endParaRPr kumimoji="1" lang="en-US" sz="14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pic>
          <p:nvPicPr>
            <p:cNvPr id="16" name="图片 1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15"/>
              <p:cNvSpPr txBox="1">
                <a:spLocks noChangeArrowheads="1"/>
              </p:cNvSpPr>
              <p:nvPr>
                <p:custDataLst>
                  <p:tags r:id="rId1"/>
                </p:custDataLst>
              </p:nvPr>
            </p:nvSpPr>
            <p:spPr bwMode="auto">
              <a:xfrm>
                <a:off x="1786255" y="2824480"/>
                <a:ext cx="2683510" cy="695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68580" tIns="34290" rIns="68580" bIns="34290">
                <a:no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800" b="1" i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m:t>30</m:t>
                    </m:r>
                  </m:oMath>
                </a14:m>
                <a:r>
                  <a:rPr lang="zh-CN" altLang="en-US" sz="2800" b="1" dirty="0">
                    <a:solidFill>
                      <a:srgbClr val="FF0000"/>
                    </a:solidFill>
                    <a:latin typeface="Times New Roman" pitchFamily="18" charset="0"/>
                    <a:ea typeface="+mn-ea"/>
                    <a:cs typeface="Times New Roman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/>
                            <a:ea typeface="+mn-ea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itchFamily="18" charset="0"/>
                            <a:ea typeface="+mn-ea"/>
                            <a:cs typeface="Times New Roman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itchFamily="18" charset="0"/>
                            <a:ea typeface="+mn-ea"/>
                            <a:cs typeface="Times New Roman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altLang="zh-CN" sz="2800" b="1" dirty="0" smtClean="0">
                    <a:solidFill>
                      <a:srgbClr val="FF0000"/>
                    </a:solidFill>
                    <a:latin typeface="Times New Roman" pitchFamily="18" charset="0"/>
                    <a:ea typeface="+mn-ea"/>
                    <a:cs typeface="Times New Roman" pitchFamily="18" charset="0"/>
                  </a:rPr>
                  <a:t>=25</a:t>
                </a:r>
                <a:r>
                  <a:rPr lang="zh-CN" alt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ea typeface="楷体" panose="02010609060101010101" pitchFamily="49" charset="-122"/>
                    <a:cs typeface="Times New Roman" pitchFamily="18" charset="0"/>
                  </a:rPr>
                  <a:t>（公顷）</a:t>
                </a:r>
              </a:p>
            </p:txBody>
          </p:sp>
        </mc:Choice>
        <mc:Fallback xmlns="">
          <p:sp>
            <p:nvSpPr>
              <p:cNvPr id="5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1786255" y="2824480"/>
                <a:ext cx="2683510" cy="695960"/>
              </a:xfrm>
              <a:prstGeom prst="rect">
                <a:avLst/>
              </a:prstGeom>
              <a:blipFill rotWithShape="1">
                <a:blip r:embed="rId6"/>
                <a:stretch>
                  <a:fillRect r="-18864" b="-3391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/>
          <p:cNvSpPr txBox="1"/>
          <p:nvPr/>
        </p:nvSpPr>
        <p:spPr>
          <a:xfrm>
            <a:off x="1699894" y="3771900"/>
            <a:ext cx="5400000" cy="6120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答：</a:t>
            </a:r>
            <a:r>
              <a:rPr 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玫瑰的种植面积是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25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公顷。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371600" y="2317032"/>
            <a:ext cx="7272000" cy="6120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sz="2800" b="1" dirty="0" smtClean="0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求一个数的几分之几是多少，用乘法解答。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15"/>
              <p:cNvSpPr txBox="1">
                <a:spLocks noChangeArrowheads="1"/>
              </p:cNvSpPr>
              <p:nvPr/>
            </p:nvSpPr>
            <p:spPr bwMode="auto">
              <a:xfrm>
                <a:off x="79374" y="657860"/>
                <a:ext cx="8892000" cy="1752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68580" tIns="34290" rIns="68580" bIns="3429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</a:pPr>
                <a:r>
                  <a:rPr lang="en-US" altLang="zh-CN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5.</a:t>
                </a:r>
                <a:r>
                  <a:rPr lang="zh-CN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某</a:t>
                </a:r>
                <a:r>
                  <a:rPr lang="zh-CN" sz="2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书店上半年销售</a:t>
                </a:r>
                <a:r>
                  <a:rPr lang="zh-CN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儿</a:t>
                </a:r>
                <a:r>
                  <a:rPr lang="zh-CN" altLang="en-US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童</a:t>
                </a:r>
                <a:r>
                  <a:rPr lang="zh-CN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图书</a:t>
                </a:r>
                <a:r>
                  <a:rPr lang="en-US" altLang="zh-CN" sz="2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3600</a:t>
                </a:r>
                <a:r>
                  <a:rPr lang="zh-CN" altLang="en-US" sz="2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册，下半年的销售量比上半年增加了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chemeClr val="tx1"/>
                            </a:solidFill>
                            <a:latin typeface="Cambria Math"/>
                            <a:ea typeface="+mn-ea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+mn-ea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+mn-ea"/>
                            <a:cs typeface="Times New Roman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zh-CN" altLang="en-US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。下半年销售量比上半年增加了多少册？</a:t>
                </a:r>
              </a:p>
            </p:txBody>
          </p:sp>
        </mc:Choice>
        <mc:Fallback xmlns="">
          <p:sp>
            <p:nvSpPr>
              <p:cNvPr id="43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374" y="657860"/>
                <a:ext cx="8892000" cy="1752211"/>
              </a:xfrm>
              <a:prstGeom prst="rect">
                <a:avLst/>
              </a:prstGeom>
              <a:blipFill rotWithShape="1">
                <a:blip r:embed="rId3"/>
                <a:stretch>
                  <a:fillRect l="-1645" r="-562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组合 13"/>
          <p:cNvGrpSpPr/>
          <p:nvPr/>
        </p:nvGrpSpPr>
        <p:grpSpPr>
          <a:xfrm>
            <a:off x="2775598" y="199405"/>
            <a:ext cx="4812317" cy="429232"/>
            <a:chOff x="5304502" y="544377"/>
            <a:chExt cx="4812317" cy="429232"/>
          </a:xfrm>
        </p:grpSpPr>
        <p:sp>
          <p:nvSpPr>
            <p:cNvPr id="15" name="文本框 5"/>
            <p:cNvSpPr txBox="1"/>
            <p:nvPr/>
          </p:nvSpPr>
          <p:spPr>
            <a:xfrm>
              <a:off x="5690816" y="666904"/>
              <a:ext cx="4426003" cy="306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选自教材第</a:t>
              </a:r>
              <a:r>
                <a:rPr lang="en-US" altLang="zh-CN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95</a:t>
              </a:r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页总复习第</a:t>
              </a:r>
              <a:r>
                <a:rPr lang="en-US" altLang="zh-CN" sz="1400" spc="300" dirty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7</a:t>
              </a:r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题</a:t>
              </a:r>
              <a:endParaRPr kumimoji="1" lang="en-US" sz="14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pic>
          <p:nvPicPr>
            <p:cNvPr id="16" name="图片 1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15"/>
              <p:cNvSpPr txBox="1">
                <a:spLocks noChangeArrowheads="1"/>
              </p:cNvSpPr>
              <p:nvPr>
                <p:custDataLst>
                  <p:tags r:id="rId1"/>
                </p:custDataLst>
              </p:nvPr>
            </p:nvSpPr>
            <p:spPr bwMode="auto">
              <a:xfrm>
                <a:off x="1786255" y="2748280"/>
                <a:ext cx="2844000" cy="118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68580" tIns="34290" rIns="68580" bIns="34290">
                <a:no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800" b="1" i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m:t>3600</m:t>
                    </m:r>
                  </m:oMath>
                </a14:m>
                <a:r>
                  <a:rPr lang="zh-CN" altLang="en-US" sz="2800" b="1" dirty="0">
                    <a:solidFill>
                      <a:srgbClr val="FF0000"/>
                    </a:solidFill>
                    <a:latin typeface="Times New Roman" pitchFamily="18" charset="0"/>
                    <a:ea typeface="+mn-ea"/>
                    <a:cs typeface="Times New Roman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/>
                            <a:ea typeface="+mn-ea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itchFamily="18" charset="0"/>
                            <a:ea typeface="+mn-ea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itchFamily="18" charset="0"/>
                            <a:ea typeface="+mn-ea"/>
                            <a:cs typeface="Times New Roman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altLang="zh-CN" sz="2800" b="1" dirty="0" smtClean="0">
                    <a:solidFill>
                      <a:srgbClr val="FF0000"/>
                    </a:solidFill>
                    <a:latin typeface="Times New Roman" pitchFamily="18" charset="0"/>
                    <a:ea typeface="+mn-ea"/>
                    <a:cs typeface="Times New Roman" pitchFamily="18" charset="0"/>
                  </a:rPr>
                  <a:t>=600</a:t>
                </a:r>
                <a:r>
                  <a:rPr lang="zh-CN" alt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ea typeface="楷体" panose="02010609060101010101" pitchFamily="49" charset="-122"/>
                    <a:cs typeface="Times New Roman" pitchFamily="18" charset="0"/>
                  </a:rPr>
                  <a:t>（册）</a:t>
                </a:r>
              </a:p>
            </p:txBody>
          </p:sp>
        </mc:Choice>
        <mc:Fallback xmlns="">
          <p:sp>
            <p:nvSpPr>
              <p:cNvPr id="5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1786255" y="2748280"/>
                <a:ext cx="2844000" cy="1188000"/>
              </a:xfrm>
              <a:prstGeom prst="rect">
                <a:avLst/>
              </a:prstGeom>
              <a:blipFill rotWithShape="1">
                <a:blip r:embed="rId6"/>
                <a:stretch>
                  <a:fillRect r="-1777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/>
          <p:cNvSpPr txBox="1"/>
          <p:nvPr/>
        </p:nvSpPr>
        <p:spPr>
          <a:xfrm>
            <a:off x="1404525" y="3978975"/>
            <a:ext cx="6696000" cy="7560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答：</a:t>
            </a:r>
            <a:r>
              <a:rPr 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下半年销售量比上半年增加了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600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册。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52525" y="2311718"/>
            <a:ext cx="7200000" cy="7560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sz="2800" b="1" dirty="0" smtClean="0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求一个数的几分之几是多少，用乘法解答。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15"/>
              <p:cNvSpPr txBox="1">
                <a:spLocks noChangeArrowheads="1"/>
              </p:cNvSpPr>
              <p:nvPr/>
            </p:nvSpPr>
            <p:spPr bwMode="auto">
              <a:xfrm>
                <a:off x="98424" y="657860"/>
                <a:ext cx="8820000" cy="14155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68580" tIns="34290" rIns="68580" bIns="3429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</a:pPr>
                <a:r>
                  <a:rPr lang="en-US" altLang="zh-CN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6.</a:t>
                </a:r>
                <a:r>
                  <a:rPr lang="zh-CN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月亮</a:t>
                </a:r>
                <a:r>
                  <a:rPr lang="zh-CN" sz="2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湾小学成立</a:t>
                </a:r>
                <a:r>
                  <a:rPr lang="zh-CN" sz="28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了</a:t>
                </a:r>
                <a:r>
                  <a:rPr lang="zh-CN" sz="2800" b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合唱</a:t>
                </a:r>
                <a:r>
                  <a:rPr lang="zh-CN" altLang="en-US" sz="2800" b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队</a:t>
                </a:r>
                <a:r>
                  <a:rPr lang="zh-CN" sz="2800" b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和</a:t>
                </a:r>
                <a:r>
                  <a:rPr lang="zh-CN" sz="2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腰鼓队。其中参加腰鼓队的有</a:t>
                </a:r>
                <a:r>
                  <a:rPr lang="en-US" altLang="zh-CN" sz="2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20</a:t>
                </a:r>
                <a:r>
                  <a:rPr lang="zh-CN" altLang="en-US" sz="2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人，是合唱队人数的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chemeClr val="tx1"/>
                            </a:solidFill>
                            <a:latin typeface="Cambria Math"/>
                            <a:ea typeface="+mn-ea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+mn-ea"/>
                            <a:cs typeface="Times New Roman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+mn-ea"/>
                            <a:cs typeface="Times New Roman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zh-CN" altLang="en-US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，参加合唱队的有多少人？</a:t>
                </a:r>
              </a:p>
            </p:txBody>
          </p:sp>
        </mc:Choice>
        <mc:Fallback>
          <p:sp>
            <p:nvSpPr>
              <p:cNvPr id="43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8424" y="657860"/>
                <a:ext cx="8820000" cy="1415516"/>
              </a:xfrm>
              <a:prstGeom prst="rect">
                <a:avLst/>
              </a:prstGeom>
              <a:blipFill rotWithShape="1">
                <a:blip r:embed="rId4"/>
                <a:stretch>
                  <a:fillRect l="-1659" t="-3879" r="-5667" b="-258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组合 13"/>
          <p:cNvGrpSpPr/>
          <p:nvPr/>
        </p:nvGrpSpPr>
        <p:grpSpPr>
          <a:xfrm>
            <a:off x="2775598" y="199405"/>
            <a:ext cx="4812317" cy="429232"/>
            <a:chOff x="5304502" y="544377"/>
            <a:chExt cx="4812317" cy="429232"/>
          </a:xfrm>
        </p:grpSpPr>
        <p:sp>
          <p:nvSpPr>
            <p:cNvPr id="15" name="文本框 5"/>
            <p:cNvSpPr txBox="1"/>
            <p:nvPr/>
          </p:nvSpPr>
          <p:spPr>
            <a:xfrm>
              <a:off x="5690816" y="666904"/>
              <a:ext cx="4426003" cy="306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选自教材第</a:t>
              </a:r>
              <a:r>
                <a:rPr lang="en-US" altLang="zh-CN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95</a:t>
              </a:r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页总复习第</a:t>
              </a:r>
              <a:r>
                <a:rPr lang="en-US" altLang="zh-CN" sz="1400" spc="300" dirty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8</a:t>
              </a:r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题</a:t>
              </a:r>
              <a:endParaRPr kumimoji="1" lang="en-US" sz="14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pic>
          <p:nvPicPr>
            <p:cNvPr id="16" name="图片 1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15"/>
              <p:cNvSpPr txBox="1">
                <a:spLocks noChangeArrowheads="1"/>
              </p:cNvSpPr>
              <p:nvPr>
                <p:custDataLst>
                  <p:tags r:id="rId1"/>
                </p:custDataLst>
              </p:nvPr>
            </p:nvSpPr>
            <p:spPr bwMode="auto">
              <a:xfrm>
                <a:off x="3011805" y="3624580"/>
                <a:ext cx="2683510" cy="695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68580" tIns="34290" rIns="68580" bIns="34290">
                <a:no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800" b="1" i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m:t>20</m:t>
                    </m:r>
                  </m:oMath>
                </a14:m>
                <a:r>
                  <a:rPr lang="zh-CN" altLang="en-US" sz="2800" b="1" dirty="0">
                    <a:solidFill>
                      <a:srgbClr val="FF0000"/>
                    </a:solidFill>
                    <a:latin typeface="Times New Roman" pitchFamily="18" charset="0"/>
                    <a:ea typeface="+mn-ea"/>
                    <a:cs typeface="Times New Roman" pitchFamily="18" charset="0"/>
                  </a:rPr>
                  <a:t>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/>
                            <a:ea typeface="+mn-ea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itchFamily="18" charset="0"/>
                            <a:ea typeface="+mn-ea"/>
                            <a:cs typeface="Times New Roman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itchFamily="18" charset="0"/>
                            <a:ea typeface="+mn-ea"/>
                            <a:cs typeface="Times New Roman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zh-CN" sz="2800" b="1" dirty="0" smtClean="0">
                    <a:solidFill>
                      <a:srgbClr val="FF0000"/>
                    </a:solidFill>
                    <a:latin typeface="Times New Roman" pitchFamily="18" charset="0"/>
                    <a:ea typeface="+mn-ea"/>
                    <a:cs typeface="Times New Roman" pitchFamily="18" charset="0"/>
                  </a:rPr>
                  <a:t>=50</a:t>
                </a:r>
                <a:r>
                  <a:rPr lang="zh-CN" alt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ea typeface="楷体" panose="02010609060101010101" pitchFamily="49" charset="-122"/>
                    <a:cs typeface="Times New Roman" pitchFamily="18" charset="0"/>
                  </a:rPr>
                  <a:t>（人）</a:t>
                </a:r>
              </a:p>
            </p:txBody>
          </p:sp>
        </mc:Choice>
        <mc:Fallback xmlns="">
          <p:sp>
            <p:nvSpPr>
              <p:cNvPr id="5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3011805" y="3624580"/>
                <a:ext cx="2683510" cy="695960"/>
              </a:xfrm>
              <a:prstGeom prst="rect">
                <a:avLst/>
              </a:prstGeom>
              <a:blipFill rotWithShape="1">
                <a:blip r:embed="rId7"/>
                <a:stretch>
                  <a:fillRect r="-455" b="-3596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/>
          <p:cNvSpPr txBox="1"/>
          <p:nvPr/>
        </p:nvSpPr>
        <p:spPr>
          <a:xfrm>
            <a:off x="2962910" y="4436745"/>
            <a:ext cx="4523105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答：</a:t>
            </a:r>
            <a:r>
              <a:rPr 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参加合唱队的有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50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人。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4274424" y="2058793"/>
                <a:ext cx="4644000" cy="1214243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r>
                  <a:rPr lang="zh-CN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已知合唱队</a:t>
                </a:r>
                <a:r>
                  <a:rPr lang="zh-CN" alt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人数</a:t>
                </a:r>
                <a:r>
                  <a:rPr lang="zh-CN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zh-CN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是</a:t>
                </a:r>
                <a:r>
                  <a:rPr lang="en-US" altLang="zh-CN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20</a:t>
                </a:r>
                <a:r>
                  <a:rPr lang="zh-CN" alt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人</a:t>
                </a:r>
                <a:r>
                  <a:rPr lang="zh-CN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，求合唱队人数，用除法解决。</a:t>
                </a:r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4424" y="2058793"/>
                <a:ext cx="4644000" cy="1214243"/>
              </a:xfrm>
              <a:prstGeom prst="rect">
                <a:avLst/>
              </a:prstGeom>
              <a:blipFill rotWithShape="1">
                <a:blip r:embed="rId8"/>
                <a:stretch>
                  <a:fillRect l="-2625" r="-10367" b="-115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6695" y="2221230"/>
            <a:ext cx="4151630" cy="12966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15"/>
              <p:cNvSpPr txBox="1">
                <a:spLocks noChangeArrowheads="1"/>
              </p:cNvSpPr>
              <p:nvPr/>
            </p:nvSpPr>
            <p:spPr bwMode="auto">
              <a:xfrm>
                <a:off x="393700" y="478155"/>
                <a:ext cx="8676000" cy="3457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68580" tIns="34290" rIns="68580" bIns="3429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en-US" altLang="zh-CN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7.</a:t>
                </a:r>
                <a:r>
                  <a:rPr lang="zh-CN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奇</a:t>
                </a:r>
                <a:r>
                  <a:rPr lang="zh-CN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思和爸爸爬香山，用</a:t>
                </a:r>
                <a:r>
                  <a:rPr lang="en-US" altLang="zh-CN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25</a:t>
                </a:r>
                <a:r>
                  <a:rPr lang="zh-CN" alt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分走了全程的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/>
                            <a:ea typeface="+mn-ea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+mn-ea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+mn-ea"/>
                            <a:cs typeface="Times New Roman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zh-CN" alt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，接着又用</a:t>
                </a:r>
                <a:r>
                  <a:rPr lang="en-US" altLang="zh-CN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</a:t>
                </a:r>
                <a:r>
                  <a:rPr lang="zh-CN" alt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分走了全程的一半，最后用</a:t>
                </a:r>
                <a:r>
                  <a:rPr lang="en-US" altLang="zh-CN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zh-CN" alt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分登上了山顶。</a:t>
                </a:r>
              </a:p>
              <a:p>
                <a:pPr eaLnBrk="1" hangingPunct="1"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zh-CN" alt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）请你用画图的方法表示奇思的爬山过程。</a:t>
                </a:r>
              </a:p>
              <a:p>
                <a:pPr eaLnBrk="1" hangingPunct="1"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zh-CN" alt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）最后</a:t>
                </a:r>
                <a:r>
                  <a:rPr lang="en-US" altLang="zh-CN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zh-CN" alt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分时间走的路程是全程的几分之几？</a:t>
                </a:r>
              </a:p>
              <a:p>
                <a:pPr eaLnBrk="1" hangingPunct="1"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zh-CN" alt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zh-CN" alt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）分别计算前</a:t>
                </a:r>
                <a:r>
                  <a:rPr lang="en-US" altLang="zh-CN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25</a:t>
                </a:r>
                <a:r>
                  <a:rPr lang="zh-CN" alt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分、中间</a:t>
                </a:r>
                <a:r>
                  <a:rPr lang="en-US" altLang="zh-CN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</a:t>
                </a:r>
                <a:r>
                  <a:rPr lang="zh-CN" alt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分和最后</a:t>
                </a:r>
                <a:r>
                  <a:rPr lang="en-US" altLang="zh-CN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zh-CN" alt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分三段时间内，平均每分走了全程的几分之几。比一比，哪段时间内走得最快？</a:t>
                </a:r>
              </a:p>
            </p:txBody>
          </p:sp>
        </mc:Choice>
        <mc:Fallback xmlns="">
          <p:sp>
            <p:nvSpPr>
              <p:cNvPr id="43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3700" y="478155"/>
                <a:ext cx="8676000" cy="3457998"/>
              </a:xfrm>
              <a:prstGeom prst="rect">
                <a:avLst/>
              </a:prstGeom>
              <a:blipFill rotWithShape="1">
                <a:blip r:embed="rId3"/>
                <a:stretch>
                  <a:fillRect l="-1405" b="-176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组合 13"/>
          <p:cNvGrpSpPr/>
          <p:nvPr/>
        </p:nvGrpSpPr>
        <p:grpSpPr>
          <a:xfrm>
            <a:off x="2775598" y="199405"/>
            <a:ext cx="4812317" cy="429232"/>
            <a:chOff x="5304502" y="544377"/>
            <a:chExt cx="4812317" cy="429232"/>
          </a:xfrm>
        </p:grpSpPr>
        <p:sp>
          <p:nvSpPr>
            <p:cNvPr id="15" name="文本框 5"/>
            <p:cNvSpPr txBox="1"/>
            <p:nvPr/>
          </p:nvSpPr>
          <p:spPr>
            <a:xfrm>
              <a:off x="5690816" y="666904"/>
              <a:ext cx="4426003" cy="306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选自教材第</a:t>
              </a:r>
              <a:r>
                <a:rPr lang="en-US" altLang="zh-CN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95</a:t>
              </a:r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页总复习第</a:t>
              </a:r>
              <a:r>
                <a:rPr lang="en-US" altLang="zh-CN" sz="1400" spc="300" dirty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11</a:t>
              </a:r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题</a:t>
              </a:r>
              <a:endParaRPr kumimoji="1" lang="en-US" sz="14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pic>
          <p:nvPicPr>
            <p:cNvPr id="16" name="图片 1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sp>
        <p:nvSpPr>
          <p:cNvPr id="4" name="左中括号 3"/>
          <p:cNvSpPr/>
          <p:nvPr/>
        </p:nvSpPr>
        <p:spPr>
          <a:xfrm rot="16200000">
            <a:off x="4323715" y="2323465"/>
            <a:ext cx="109220" cy="4319905"/>
          </a:xfrm>
          <a:prstGeom prst="leftBracket">
            <a:avLst>
              <a:gd name="adj" fmla="val 0"/>
            </a:avLst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7" name="左中括号 6"/>
          <p:cNvSpPr/>
          <p:nvPr/>
        </p:nvSpPr>
        <p:spPr>
          <a:xfrm rot="16200000">
            <a:off x="4323942" y="3763418"/>
            <a:ext cx="109220" cy="1440000"/>
          </a:xfrm>
          <a:prstGeom prst="leftBracke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526665" y="4630420"/>
            <a:ext cx="72898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000" b="1" smtClean="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25</a:t>
            </a:r>
            <a:r>
              <a:rPr lang="zh-CN" altLang="en-US" sz="2000" b="1" smtClean="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分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/>
              <p:cNvSpPr txBox="1"/>
              <p:nvPr/>
            </p:nvSpPr>
            <p:spPr>
              <a:xfrm>
                <a:off x="2595245" y="3887470"/>
                <a:ext cx="591820" cy="672556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000" b="1" i="1">
                              <a:solidFill>
                                <a:schemeClr val="tx1"/>
                              </a:solidFill>
                              <a:latin typeface="Cambria Math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000" b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宋体" pitchFamily="2" charset="-122"/>
                              <a:cs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000" b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宋体" pitchFamily="2" charset="-122"/>
                              <a:cs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altLang="zh-CN" sz="2000" b="1" dirty="0" smtClean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5245" y="3887470"/>
                <a:ext cx="591820" cy="67255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接连接符 12"/>
          <p:cNvCxnSpPr/>
          <p:nvPr/>
        </p:nvCxnSpPr>
        <p:spPr>
          <a:xfrm>
            <a:off x="3658870" y="4418965"/>
            <a:ext cx="0" cy="108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0" name="左中括号 19"/>
          <p:cNvSpPr/>
          <p:nvPr/>
        </p:nvSpPr>
        <p:spPr>
          <a:xfrm rot="16200000">
            <a:off x="3244397" y="3408498"/>
            <a:ext cx="109220" cy="2160000"/>
          </a:xfrm>
          <a:prstGeom prst="leftBracke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21" name="左中括号 20"/>
          <p:cNvSpPr/>
          <p:nvPr>
            <p:custDataLst>
              <p:tags r:id="rId1"/>
            </p:custDataLst>
          </p:nvPr>
        </p:nvSpPr>
        <p:spPr>
          <a:xfrm rot="16200000">
            <a:off x="4684577" y="3403418"/>
            <a:ext cx="109220" cy="2160000"/>
          </a:xfrm>
          <a:prstGeom prst="leftBracket">
            <a:avLst>
              <a:gd name="adj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/>
              <p:cNvSpPr txBox="1"/>
              <p:nvPr/>
            </p:nvSpPr>
            <p:spPr>
              <a:xfrm>
                <a:off x="4379007" y="3837694"/>
                <a:ext cx="591820" cy="668901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000" b="1" i="1">
                              <a:solidFill>
                                <a:schemeClr val="tx1"/>
                              </a:solidFill>
                              <a:latin typeface="Cambria Math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000" b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宋体" pitchFamily="2" charset="-122"/>
                              <a:cs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000" b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宋体" pitchFamily="2" charset="-122"/>
                              <a:cs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altLang="zh-CN" sz="2000" b="1" dirty="0" smtClean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2" name="文本框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9007" y="3837694"/>
                <a:ext cx="591820" cy="66890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/>
              <p:cNvSpPr txBox="1"/>
              <p:nvPr/>
            </p:nvSpPr>
            <p:spPr>
              <a:xfrm>
                <a:off x="5840095" y="3896995"/>
                <a:ext cx="591820" cy="672428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000" b="1" i="1">
                              <a:solidFill>
                                <a:schemeClr val="tx1"/>
                              </a:solidFill>
                              <a:latin typeface="Cambria Math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000" b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宋体" pitchFamily="2" charset="-122"/>
                              <a:cs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000" b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宋体" pitchFamily="2" charset="-122"/>
                              <a:cs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altLang="zh-CN" sz="2000" b="1" dirty="0" smtClean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3" name="文本框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0095" y="3896995"/>
                <a:ext cx="591820" cy="67242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文本框 23"/>
          <p:cNvSpPr txBox="1"/>
          <p:nvPr/>
        </p:nvSpPr>
        <p:spPr>
          <a:xfrm>
            <a:off x="4455795" y="4580890"/>
            <a:ext cx="72898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000" b="1" dirty="0" smtClean="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30</a:t>
            </a:r>
            <a:r>
              <a:rPr lang="zh-CN" altLang="en-US" sz="2000" b="1" dirty="0" smtClean="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分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5840095" y="4573270"/>
            <a:ext cx="72898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000" b="1" smtClean="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5</a:t>
            </a:r>
            <a:r>
              <a:rPr lang="zh-CN" altLang="en-US" sz="2000" b="1" smtClean="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分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1012825" y="4184650"/>
            <a:ext cx="828040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）</a:t>
            </a: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xit" presetSubtype="8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animEffect transition="out" filter="wipe(left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7" grpId="1"/>
      <p:bldP spid="10" grpId="0"/>
      <p:bldP spid="12" grpId="0"/>
      <p:bldP spid="20" grpId="0" bldLvl="0"/>
      <p:bldP spid="20" grpId="1"/>
      <p:bldP spid="21" grpId="0" bldLvl="0" animBg="1"/>
      <p:bldP spid="22" grpId="0"/>
      <p:bldP spid="23" grpId="0"/>
      <p:bldP spid="24" grpId="0"/>
      <p:bldP spid="25" grpId="0"/>
      <p:bldP spid="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2775598" y="199405"/>
            <a:ext cx="4812317" cy="429232"/>
            <a:chOff x="5304502" y="544377"/>
            <a:chExt cx="4812317" cy="429232"/>
          </a:xfrm>
        </p:grpSpPr>
        <p:sp>
          <p:nvSpPr>
            <p:cNvPr id="15" name="文本框 5"/>
            <p:cNvSpPr txBox="1"/>
            <p:nvPr/>
          </p:nvSpPr>
          <p:spPr>
            <a:xfrm>
              <a:off x="5690816" y="666904"/>
              <a:ext cx="4426003" cy="306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选自教材第</a:t>
              </a:r>
              <a:r>
                <a:rPr lang="en-US" altLang="zh-CN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95</a:t>
              </a:r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页总复习第</a:t>
              </a:r>
              <a:r>
                <a:rPr lang="en-US" altLang="zh-CN" sz="1400" spc="300" dirty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11</a:t>
              </a:r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题</a:t>
              </a:r>
              <a:endParaRPr kumimoji="1" lang="en-US" sz="14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pic>
          <p:nvPicPr>
            <p:cNvPr id="16" name="图片 1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15"/>
              <p:cNvSpPr txBox="1">
                <a:spLocks noChangeArrowheads="1"/>
              </p:cNvSpPr>
              <p:nvPr>
                <p:custDataLst>
                  <p:tags r:id="rId1"/>
                </p:custDataLst>
              </p:nvPr>
            </p:nvSpPr>
            <p:spPr bwMode="auto">
              <a:xfrm>
                <a:off x="1348105" y="3807460"/>
                <a:ext cx="2683510" cy="695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68580" tIns="34290" rIns="68580" bIns="34290">
                <a:no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</a:pPr>
                <a:r>
                  <a:rPr lang="zh-CN" alt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+mn-ea"/>
                  </a:rPr>
                  <a:t>（</a:t>
                </a:r>
                <a:r>
                  <a:rPr lang="en-US" altLang="zh-CN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+mn-ea"/>
                  </a:rPr>
                  <a:t>2</a:t>
                </a:r>
                <a:r>
                  <a:rPr lang="zh-CN" alt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+mn-ea"/>
                  </a:rPr>
                  <a:t>）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+mn-ea"/>
                  </a:rPr>
                  <a:t>1</a:t>
                </a:r>
                <a:r>
                  <a:rPr lang="zh-CN" altLang="en-US" sz="2400" b="1" dirty="0">
                    <a:solidFill>
                      <a:srgbClr val="FF0000"/>
                    </a:solidFill>
                    <a:latin typeface="Times New Roman" pitchFamily="18" charset="0"/>
                    <a:ea typeface="+mn-ea"/>
                    <a:cs typeface="Times New Roman" pitchFamily="18" charset="0"/>
                  </a:rPr>
                  <a:t>－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  <a:ea typeface="+mn-ea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itchFamily="18" charset="0"/>
                            <a:ea typeface="+mn-ea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itchFamily="18" charset="0"/>
                            <a:ea typeface="+mn-ea"/>
                            <a:cs typeface="Times New Roman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zh-CN" altLang="en-US" sz="2400" b="1" dirty="0" smtClean="0">
                    <a:solidFill>
                      <a:srgbClr val="FF0000"/>
                    </a:solidFill>
                    <a:latin typeface="Times New Roman" pitchFamily="18" charset="0"/>
                    <a:ea typeface="+mn-ea"/>
                    <a:cs typeface="Times New Roman" pitchFamily="18" charset="0"/>
                  </a:rPr>
                  <a:t>－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  <a:ea typeface="+mn-ea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itchFamily="18" charset="0"/>
                            <a:ea typeface="+mn-ea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itchFamily="18" charset="0"/>
                            <a:ea typeface="+mn-ea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itchFamily="18" charset="0"/>
                    <a:ea typeface="+mn-ea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  <a:ea typeface="+mn-ea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itchFamily="18" charset="0"/>
                            <a:ea typeface="+mn-ea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itchFamily="18" charset="0"/>
                            <a:ea typeface="+mn-ea"/>
                            <a:cs typeface="Times New Roman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zh-CN" altLang="en-US" sz="2400" b="1" dirty="0" smtClean="0">
                  <a:solidFill>
                    <a:srgbClr val="FF0000"/>
                  </a:solidFill>
                  <a:latin typeface="Times New Roman" pitchFamily="18" charset="0"/>
                  <a:ea typeface="楷体" panose="02010609060101010101" pitchFamily="49" charset="-122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1348105" y="3807460"/>
                <a:ext cx="2683510" cy="695960"/>
              </a:xfrm>
              <a:prstGeom prst="rect">
                <a:avLst/>
              </a:prstGeom>
              <a:blipFill rotWithShape="1">
                <a:blip r:embed="rId5"/>
                <a:stretch>
                  <a:fillRect l="-4318" b="-1842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1247138" y="4458761"/>
                <a:ext cx="7160895" cy="684739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r>
                  <a:rPr lang="zh-CN" alt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答：</a:t>
                </a:r>
                <a:r>
                  <a:rPr 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最后</a:t>
                </a:r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5</a:t>
                </a:r>
                <a:r>
                  <a:rPr lang="zh-CN" alt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分时间走的路程是全程的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zh-CN" alt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。</a:t>
                </a:r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7138" y="4458761"/>
                <a:ext cx="7160895" cy="684739"/>
              </a:xfrm>
              <a:prstGeom prst="rect">
                <a:avLst/>
              </a:prstGeom>
              <a:blipFill rotWithShape="1">
                <a:blip r:embed="rId6"/>
                <a:stretch>
                  <a:fillRect l="-1363" b="-61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5"/>
              <p:cNvSpPr txBox="1">
                <a:spLocks noChangeArrowheads="1"/>
              </p:cNvSpPr>
              <p:nvPr/>
            </p:nvSpPr>
            <p:spPr bwMode="auto">
              <a:xfrm>
                <a:off x="393700" y="478155"/>
                <a:ext cx="8676000" cy="3457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68580" tIns="34290" rIns="68580" bIns="3429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en-US" altLang="zh-CN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7.</a:t>
                </a:r>
                <a:r>
                  <a:rPr lang="zh-CN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奇</a:t>
                </a:r>
                <a:r>
                  <a:rPr lang="zh-CN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思和爸爸爬香山，用</a:t>
                </a:r>
                <a:r>
                  <a:rPr lang="en-US" altLang="zh-CN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25</a:t>
                </a:r>
                <a:r>
                  <a:rPr lang="zh-CN" alt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分走了全程的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/>
                            <a:ea typeface="+mn-ea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+mn-ea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+mn-ea"/>
                            <a:cs typeface="Times New Roman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zh-CN" alt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，接着又用</a:t>
                </a:r>
                <a:r>
                  <a:rPr lang="en-US" altLang="zh-CN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</a:t>
                </a:r>
                <a:r>
                  <a:rPr lang="zh-CN" alt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分走了全程的一半，最后用</a:t>
                </a:r>
                <a:r>
                  <a:rPr lang="en-US" altLang="zh-CN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zh-CN" alt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分登上了山顶。</a:t>
                </a:r>
              </a:p>
              <a:p>
                <a:pPr eaLnBrk="1" hangingPunct="1"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zh-CN" alt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）请你用画图的方法表示奇思的爬山过程。</a:t>
                </a:r>
              </a:p>
              <a:p>
                <a:pPr eaLnBrk="1" hangingPunct="1"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zh-CN" alt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）最后</a:t>
                </a:r>
                <a:r>
                  <a:rPr lang="en-US" altLang="zh-CN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zh-CN" alt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分时间走的路程是全程的几分之几？</a:t>
                </a:r>
              </a:p>
              <a:p>
                <a:pPr eaLnBrk="1" hangingPunct="1"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zh-CN" alt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zh-CN" alt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）分别计算前</a:t>
                </a:r>
                <a:r>
                  <a:rPr lang="en-US" altLang="zh-CN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25</a:t>
                </a:r>
                <a:r>
                  <a:rPr lang="zh-CN" alt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分、中间</a:t>
                </a:r>
                <a:r>
                  <a:rPr lang="en-US" altLang="zh-CN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</a:t>
                </a:r>
                <a:r>
                  <a:rPr lang="zh-CN" alt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分和最后</a:t>
                </a:r>
                <a:r>
                  <a:rPr lang="en-US" altLang="zh-CN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zh-CN" alt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分三段时间内，平均每分走了全程的几分之几。比一比，哪段时间内走得最快？</a:t>
                </a:r>
              </a:p>
            </p:txBody>
          </p:sp>
        </mc:Choice>
        <mc:Fallback xmlns="">
          <p:sp>
            <p:nvSpPr>
              <p:cNvPr id="11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3700" y="478155"/>
                <a:ext cx="8676000" cy="3457998"/>
              </a:xfrm>
              <a:prstGeom prst="rect">
                <a:avLst/>
              </a:prstGeom>
              <a:blipFill rotWithShape="1">
                <a:blip r:embed="rId7"/>
                <a:stretch>
                  <a:fillRect l="-1405" b="-176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2775598" y="199405"/>
            <a:ext cx="4812317" cy="429232"/>
            <a:chOff x="5304502" y="544377"/>
            <a:chExt cx="4812317" cy="429232"/>
          </a:xfrm>
        </p:grpSpPr>
        <p:sp>
          <p:nvSpPr>
            <p:cNvPr id="15" name="文本框 5"/>
            <p:cNvSpPr txBox="1"/>
            <p:nvPr/>
          </p:nvSpPr>
          <p:spPr>
            <a:xfrm>
              <a:off x="5690816" y="666904"/>
              <a:ext cx="4426003" cy="306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选自教材第</a:t>
              </a:r>
              <a:r>
                <a:rPr lang="en-US" altLang="zh-CN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95</a:t>
              </a:r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页总复习第</a:t>
              </a:r>
              <a:r>
                <a:rPr lang="en-US" altLang="zh-CN" sz="1400" spc="300" dirty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11</a:t>
              </a:r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题</a:t>
              </a:r>
              <a:endParaRPr kumimoji="1" lang="en-US" sz="14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pic>
          <p:nvPicPr>
            <p:cNvPr id="16" name="图片 1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15"/>
              <p:cNvSpPr txBox="1">
                <a:spLocks noChangeArrowheads="1"/>
              </p:cNvSpPr>
              <p:nvPr>
                <p:custDataLst>
                  <p:tags r:id="rId1"/>
                </p:custDataLst>
              </p:nvPr>
            </p:nvSpPr>
            <p:spPr bwMode="auto">
              <a:xfrm>
                <a:off x="955040" y="3760470"/>
                <a:ext cx="2124075" cy="695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68580" tIns="34290" rIns="68580" bIns="34290">
                <a:no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</a:pPr>
                <a:r>
                  <a:rPr lang="zh-CN" alt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3</a:t>
                </a:r>
                <a:r>
                  <a:rPr lang="zh-CN" alt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）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  <a:ea typeface="+mn-ea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itchFamily="18" charset="0"/>
                            <a:ea typeface="MS Mincho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itchFamily="18" charset="0"/>
                            <a:ea typeface="MS Mincho" charset="0"/>
                            <a:cs typeface="Times New Roman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zh-CN" alt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÷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400" b="1" i="0">
                        <a:solidFill>
                          <a:srgbClr val="FF0000"/>
                        </a:solidFill>
                        <a:latin typeface="Times New Roman" pitchFamily="18" charset="0"/>
                        <a:ea typeface="MS Mincho" charset="0"/>
                        <a:cs typeface="Times New Roman" pitchFamily="18" charset="0"/>
                      </a:rPr>
                      <m:t>25</m:t>
                    </m:r>
                  </m:oMath>
                </a14:m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  <a:ea typeface="+mn-ea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itchFamily="18" charset="0"/>
                            <a:ea typeface="MS Mincho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itchFamily="18" charset="0"/>
                            <a:ea typeface="MS Mincho" charset="0"/>
                            <a:cs typeface="Times New Roman" pitchFamily="18" charset="0"/>
                          </a:rPr>
                          <m:t>75</m:t>
                        </m:r>
                      </m:den>
                    </m:f>
                  </m:oMath>
                </a14:m>
                <a:endParaRPr lang="zh-CN" alt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955040" y="3760470"/>
                <a:ext cx="2124075" cy="695960"/>
              </a:xfrm>
              <a:prstGeom prst="rect">
                <a:avLst/>
              </a:prstGeom>
              <a:blipFill rotWithShape="1">
                <a:blip r:embed="rId7"/>
                <a:stretch>
                  <a:fillRect l="-5747" b="-1842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955040" y="4469765"/>
                <a:ext cx="8017510" cy="684931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r>
                  <a:rPr lang="zh-CN" altLang="en-US" sz="2400" b="1" dirty="0" smtClean="0">
                    <a:solidFill>
                      <a:srgbClr val="FF0000"/>
                    </a:solidFill>
                    <a:latin typeface="Times New Roman" pitchFamily="18" charset="0"/>
                    <a:ea typeface="楷体" panose="02010609060101010101" pitchFamily="49" charset="-122"/>
                    <a:cs typeface="Times New Roman" pitchFamily="18" charset="0"/>
                    <a:sym typeface="+mn-ea"/>
                  </a:rPr>
                  <a:t>答：</a:t>
                </a:r>
                <a:r>
                  <a:rPr lang="zh-CN" sz="2400" b="1" dirty="0" smtClean="0">
                    <a:solidFill>
                      <a:srgbClr val="FF0000"/>
                    </a:solidFill>
                    <a:latin typeface="Times New Roman" pitchFamily="18" charset="0"/>
                    <a:ea typeface="楷体" panose="02010609060101010101" pitchFamily="49" charset="-122"/>
                    <a:cs typeface="Times New Roman" pitchFamily="18" charset="0"/>
                    <a:sym typeface="+mn-ea"/>
                  </a:rPr>
                  <a:t>平均每分走了全程的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itchFamily="18" charset="0"/>
                            <a:ea typeface="MS Mincho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itchFamily="18" charset="0"/>
                            <a:ea typeface="MS Mincho" charset="0"/>
                            <a:cs typeface="Times New Roman" pitchFamily="18" charset="0"/>
                          </a:rPr>
                          <m:t>75</m:t>
                        </m:r>
                      </m:den>
                    </m:f>
                  </m:oMath>
                </a14:m>
                <a:r>
                  <a:rPr lang="zh-CN" altLang="en-US" sz="2400" b="1" dirty="0" smtClean="0">
                    <a:solidFill>
                      <a:srgbClr val="FF0000"/>
                    </a:solidFill>
                    <a:latin typeface="Times New Roman" pitchFamily="18" charset="0"/>
                    <a:ea typeface="楷体" panose="02010609060101010101" pitchFamily="49" charset="-122"/>
                    <a:cs typeface="Times New Roman" pitchFamily="18" charset="0"/>
                  </a:rPr>
                  <a:t>、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itchFamily="18" charset="0"/>
                            <a:ea typeface="MS Mincho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itchFamily="18" charset="0"/>
                            <a:ea typeface="MS Mincho" charset="0"/>
                            <a:cs typeface="Times New Roman" pitchFamily="18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lang="zh-CN" altLang="en-US" sz="2400" b="1" dirty="0" smtClean="0">
                    <a:solidFill>
                      <a:srgbClr val="FF0000"/>
                    </a:solidFill>
                    <a:latin typeface="Times New Roman" pitchFamily="18" charset="0"/>
                    <a:ea typeface="楷体" panose="02010609060101010101" pitchFamily="49" charset="-122"/>
                    <a:cs typeface="Times New Roman" pitchFamily="18" charset="0"/>
                  </a:rPr>
                  <a:t>、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itchFamily="18" charset="0"/>
                            <a:ea typeface="MS Mincho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itchFamily="18" charset="0"/>
                            <a:ea typeface="MS Mincho" charset="0"/>
                            <a:cs typeface="Times New Roman" pitchFamily="18" charset="0"/>
                          </a:rPr>
                          <m:t>30</m:t>
                        </m:r>
                      </m:den>
                    </m:f>
                  </m:oMath>
                </a14:m>
                <a:r>
                  <a:rPr lang="zh-CN" altLang="en-US" sz="2400" b="1" dirty="0" smtClean="0">
                    <a:solidFill>
                      <a:srgbClr val="FF0000"/>
                    </a:solidFill>
                    <a:latin typeface="Times New Roman" pitchFamily="18" charset="0"/>
                    <a:ea typeface="楷体" panose="02010609060101010101" pitchFamily="49" charset="-122"/>
                    <a:cs typeface="Times New Roman" pitchFamily="18" charset="0"/>
                  </a:rPr>
                  <a:t>，最后</a:t>
                </a:r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5</a:t>
                </a:r>
                <a:r>
                  <a:rPr lang="zh-CN" altLang="en-US" sz="2400" b="1" dirty="0" smtClean="0">
                    <a:solidFill>
                      <a:srgbClr val="FF0000"/>
                    </a:solidFill>
                    <a:latin typeface="Times New Roman" pitchFamily="18" charset="0"/>
                    <a:ea typeface="楷体" panose="02010609060101010101" pitchFamily="49" charset="-122"/>
                    <a:cs typeface="Times New Roman" pitchFamily="18" charset="0"/>
                  </a:rPr>
                  <a:t>分走得最快。</a:t>
                </a:r>
                <a:endParaRPr lang="zh-CN" altLang="en-US" sz="2400" b="1" dirty="0" smtClean="0">
                  <a:solidFill>
                    <a:srgbClr val="FF0000"/>
                  </a:solidFill>
                  <a:latin typeface="Times New Roman" pitchFamily="18" charset="0"/>
                  <a:ea typeface="楷体" panose="02010609060101010101" pitchFamily="49" charset="-122"/>
                  <a:cs typeface="Times New Roman" pitchFamily="18" charset="0"/>
                  <a:sym typeface="+mn-ea"/>
                </a:endParaRPr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040" y="4469765"/>
                <a:ext cx="8017510" cy="684931"/>
              </a:xfrm>
              <a:prstGeom prst="rect">
                <a:avLst/>
              </a:prstGeom>
              <a:blipFill rotWithShape="1">
                <a:blip r:embed="rId8"/>
                <a:stretch>
                  <a:fillRect l="-1217" r="-1065" b="-61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5"/>
              <p:cNvSpPr txBox="1">
                <a:spLocks noChangeArrowheads="1"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3237230" y="3754755"/>
                <a:ext cx="1310005" cy="695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68580" tIns="34290" rIns="68580" bIns="34290">
                <a:no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  <a:ea typeface="+mn-ea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itchFamily="18" charset="0"/>
                            <a:ea typeface="MS Mincho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itchFamily="18" charset="0"/>
                            <a:ea typeface="MS Mincho" charset="0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zh-CN" alt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÷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400" b="1" i="0">
                        <a:solidFill>
                          <a:srgbClr val="FF0000"/>
                        </a:solidFill>
                        <a:latin typeface="Times New Roman" pitchFamily="18" charset="0"/>
                        <a:ea typeface="MS Mincho" charset="0"/>
                        <a:cs typeface="Times New Roman" pitchFamily="18" charset="0"/>
                      </a:rPr>
                      <m:t>30</m:t>
                    </m:r>
                  </m:oMath>
                </a14:m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  <a:ea typeface="+mn-ea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itchFamily="18" charset="0"/>
                            <a:ea typeface="MS Mincho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itchFamily="18" charset="0"/>
                            <a:ea typeface="MS Mincho" charset="0"/>
                            <a:cs typeface="Times New Roman" pitchFamily="18" charset="0"/>
                          </a:rPr>
                          <m:t>60</m:t>
                        </m:r>
                      </m:den>
                    </m:f>
                  </m:oMath>
                </a14:m>
                <a:endParaRPr lang="zh-CN" alt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3237230" y="3754755"/>
                <a:ext cx="1310005" cy="695960"/>
              </a:xfrm>
              <a:prstGeom prst="rect">
                <a:avLst/>
              </a:prstGeom>
              <a:blipFill rotWithShape="1">
                <a:blip r:embed="rId10"/>
                <a:stretch>
                  <a:fillRect b="-1842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15"/>
              <p:cNvSpPr txBox="1">
                <a:spLocks noChangeArrowheads="1"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4894580" y="3754755"/>
                <a:ext cx="1288415" cy="695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68580" tIns="34290" rIns="68580" bIns="34290">
                <a:no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  <a:ea typeface="+mn-ea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itchFamily="18" charset="0"/>
                            <a:ea typeface="MS Mincho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itchFamily="18" charset="0"/>
                            <a:ea typeface="MS Mincho" charset="0"/>
                            <a:cs typeface="Times New Roman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zh-CN" alt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÷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400" b="1" i="0">
                        <a:solidFill>
                          <a:srgbClr val="FF0000"/>
                        </a:solidFill>
                        <a:latin typeface="Times New Roman" pitchFamily="18" charset="0"/>
                        <a:ea typeface="MS Mincho" charset="0"/>
                        <a:cs typeface="Times New Roman" pitchFamily="18" charset="0"/>
                      </a:rPr>
                      <m:t>5</m:t>
                    </m:r>
                  </m:oMath>
                </a14:m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  <a:ea typeface="+mn-ea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itchFamily="18" charset="0"/>
                            <a:ea typeface="MS Mincho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itchFamily="18" charset="0"/>
                            <a:ea typeface="MS Mincho" charset="0"/>
                            <a:cs typeface="Times New Roman" pitchFamily="18" charset="0"/>
                          </a:rPr>
                          <m:t>30</m:t>
                        </m:r>
                      </m:den>
                    </m:f>
                  </m:oMath>
                </a14:m>
                <a:endParaRPr lang="zh-CN" alt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894580" y="3754755"/>
                <a:ext cx="1288415" cy="695960"/>
              </a:xfrm>
              <a:prstGeom prst="rect">
                <a:avLst/>
              </a:prstGeom>
              <a:blipFill rotWithShape="1">
                <a:blip r:embed="rId12"/>
                <a:stretch>
                  <a:fillRect b="-1842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6182995" y="3818255"/>
                <a:ext cx="2065655" cy="684931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itchFamily="18" charset="0"/>
                            <a:ea typeface="MS Mincho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itchFamily="18" charset="0"/>
                            <a:ea typeface="MS Mincho" charset="0"/>
                            <a:cs typeface="Times New Roman" pitchFamily="18" charset="0"/>
                          </a:rPr>
                          <m:t>75</m:t>
                        </m:r>
                      </m:den>
                    </m:f>
                  </m:oMath>
                </a14:m>
                <a:r>
                  <a:rPr lang="zh-CN" altLang="en-US" sz="2400" b="1" dirty="0" smtClean="0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＜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>
                            <a:solidFill>
                              <a:srgbClr val="FF00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>
                            <a:solidFill>
                              <a:srgbClr val="FF00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lang="zh-CN" altLang="en-US" sz="2400" b="1" dirty="0" smtClean="0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＜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itchFamily="18" charset="0"/>
                            <a:ea typeface="MS Mincho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itchFamily="18" charset="0"/>
                            <a:ea typeface="MS Mincho" charset="0"/>
                            <a:cs typeface="Times New Roman" pitchFamily="18" charset="0"/>
                          </a:rPr>
                          <m:t>30</m:t>
                        </m:r>
                      </m:den>
                    </m:f>
                  </m:oMath>
                </a14:m>
                <a:endParaRPr lang="en-US" altLang="zh-CN" sz="2400" b="1" dirty="0" smtClean="0">
                  <a:solidFill>
                    <a:srgbClr val="FF0000"/>
                  </a:solidFill>
                  <a:latin typeface="Times New Roman" pitchFamily="18" charset="0"/>
                  <a:ea typeface="MS Mincho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2995" y="3818255"/>
                <a:ext cx="2065655" cy="684931"/>
              </a:xfrm>
              <a:prstGeom prst="rect">
                <a:avLst/>
              </a:prstGeom>
              <a:blipFill rotWithShape="1">
                <a:blip r:embed="rId13"/>
                <a:stretch>
                  <a:fillRect b="-26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5"/>
              <p:cNvSpPr txBox="1">
                <a:spLocks noChangeArrowheads="1"/>
              </p:cNvSpPr>
              <p:nvPr/>
            </p:nvSpPr>
            <p:spPr bwMode="auto">
              <a:xfrm>
                <a:off x="393700" y="478155"/>
                <a:ext cx="8676000" cy="3457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68580" tIns="34290" rIns="68580" bIns="3429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en-US" altLang="zh-CN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7.</a:t>
                </a:r>
                <a:r>
                  <a:rPr lang="zh-CN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奇</a:t>
                </a:r>
                <a:r>
                  <a:rPr lang="zh-CN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思和爸爸爬香山，用</a:t>
                </a:r>
                <a:r>
                  <a:rPr lang="en-US" altLang="zh-CN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25</a:t>
                </a:r>
                <a:r>
                  <a:rPr lang="zh-CN" alt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分走了全程的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/>
                            <a:ea typeface="+mn-ea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+mn-ea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+mn-ea"/>
                            <a:cs typeface="Times New Roman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zh-CN" alt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，接着又用</a:t>
                </a:r>
                <a:r>
                  <a:rPr lang="en-US" altLang="zh-CN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</a:t>
                </a:r>
                <a:r>
                  <a:rPr lang="zh-CN" alt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分走了全程的一半，最后用</a:t>
                </a:r>
                <a:r>
                  <a:rPr lang="en-US" altLang="zh-CN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zh-CN" alt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分登上了山顶。</a:t>
                </a:r>
              </a:p>
              <a:p>
                <a:pPr eaLnBrk="1" hangingPunct="1"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zh-CN" alt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）请你用画图的方法表示奇思的爬山过程。</a:t>
                </a:r>
              </a:p>
              <a:p>
                <a:pPr eaLnBrk="1" hangingPunct="1"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zh-CN" alt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）最后</a:t>
                </a:r>
                <a:r>
                  <a:rPr lang="en-US" altLang="zh-CN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zh-CN" alt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分时间走的路程是全程的几分之几？</a:t>
                </a:r>
              </a:p>
              <a:p>
                <a:pPr eaLnBrk="1" hangingPunct="1"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zh-CN" alt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zh-CN" alt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）分别计算前</a:t>
                </a:r>
                <a:r>
                  <a:rPr lang="en-US" altLang="zh-CN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25</a:t>
                </a:r>
                <a:r>
                  <a:rPr lang="zh-CN" alt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分、中间</a:t>
                </a:r>
                <a:r>
                  <a:rPr lang="en-US" altLang="zh-CN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</a:t>
                </a:r>
                <a:r>
                  <a:rPr lang="zh-CN" alt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分和最后</a:t>
                </a:r>
                <a:r>
                  <a:rPr lang="en-US" altLang="zh-CN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zh-CN" alt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分三段时间内，平均每分走了全程的几分之几。比一比，哪段时间内走得最快？</a:t>
                </a:r>
              </a:p>
            </p:txBody>
          </p:sp>
        </mc:Choice>
        <mc:Fallback xmlns="">
          <p:sp>
            <p:nvSpPr>
              <p:cNvPr id="20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3700" y="478155"/>
                <a:ext cx="8676000" cy="3457998"/>
              </a:xfrm>
              <a:prstGeom prst="rect">
                <a:avLst/>
              </a:prstGeom>
              <a:blipFill rotWithShape="1">
                <a:blip r:embed="rId14"/>
                <a:stretch>
                  <a:fillRect l="-1405" b="-176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2" grpId="0"/>
      <p:bldP spid="3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4"/>
          <p:cNvSpPr>
            <a:spLocks noChangeArrowheads="1"/>
          </p:cNvSpPr>
          <p:nvPr/>
        </p:nvSpPr>
        <p:spPr bwMode="auto">
          <a:xfrm>
            <a:off x="1684870" y="1530889"/>
            <a:ext cx="4680520" cy="1674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从</a:t>
            </a:r>
            <a:r>
              <a:rPr lang="zh-CN" altLang="en-US" sz="32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教材总复习中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选取；</a:t>
            </a:r>
          </a:p>
          <a:p>
            <a:pPr>
              <a:lnSpc>
                <a:spcPct val="150000"/>
              </a:lnSpc>
              <a:buNone/>
            </a:pPr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从课时练中选取。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3507600" y="214556"/>
            <a:ext cx="4748126" cy="1677808"/>
            <a:chOff x="307200" y="2052974"/>
            <a:chExt cx="4748126" cy="1677808"/>
          </a:xfrm>
        </p:grpSpPr>
        <p:sp>
          <p:nvSpPr>
            <p:cNvPr id="5" name="矩形 4"/>
            <p:cNvSpPr/>
            <p:nvPr/>
          </p:nvSpPr>
          <p:spPr>
            <a:xfrm>
              <a:off x="307200" y="2668200"/>
              <a:ext cx="2104469" cy="461665"/>
            </a:xfrm>
            <a:prstGeom prst="rect">
              <a:avLst/>
            </a:prstGeom>
            <a:noFill/>
            <a:effec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rgbClr val="FCFCFC"/>
                  </a:solidFill>
                  <a:latin typeface="楷体" pitchFamily="49" charset="-122"/>
                  <a:ea typeface="楷体" pitchFamily="49" charset="-122"/>
                </a:rPr>
                <a:t>分数加减法</a:t>
              </a:r>
            </a:p>
          </p:txBody>
        </p:sp>
        <p:sp>
          <p:nvSpPr>
            <p:cNvPr id="6" name="矩形 5"/>
            <p:cNvSpPr/>
            <p:nvPr/>
          </p:nvSpPr>
          <p:spPr>
            <a:xfrm>
              <a:off x="2357025" y="2052974"/>
              <a:ext cx="2659703" cy="461665"/>
            </a:xfrm>
            <a:prstGeom prst="rect">
              <a:avLst/>
            </a:prstGeom>
            <a:noFill/>
            <a:effec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rgbClr val="FCFCFC"/>
                  </a:solidFill>
                  <a:latin typeface="楷体" pitchFamily="49" charset="-122"/>
                  <a:ea typeface="楷体" pitchFamily="49" charset="-122"/>
                </a:rPr>
                <a:t>异分母分数加减法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2395623" y="2668200"/>
              <a:ext cx="2659703" cy="461665"/>
            </a:xfrm>
            <a:prstGeom prst="rect">
              <a:avLst/>
            </a:prstGeom>
            <a:noFill/>
            <a:effec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zh-CN" sz="2400" b="1" dirty="0">
                  <a:solidFill>
                    <a:srgbClr val="FCFCFC"/>
                  </a:solidFill>
                  <a:latin typeface="楷体" pitchFamily="49" charset="-122"/>
                  <a:ea typeface="楷体" pitchFamily="49" charset="-122"/>
                </a:rPr>
                <a:t>分数加减混合运算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2395622" y="3269117"/>
              <a:ext cx="2659703" cy="461665"/>
            </a:xfrm>
            <a:prstGeom prst="rect">
              <a:avLst/>
            </a:prstGeom>
            <a:noFill/>
            <a:effec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rgbClr val="FCFCFC"/>
                  </a:solidFill>
                  <a:latin typeface="楷体" pitchFamily="49" charset="-122"/>
                  <a:ea typeface="楷体" pitchFamily="49" charset="-122"/>
                </a:rPr>
                <a:t>分数和小数的互化</a:t>
              </a:r>
            </a:p>
          </p:txBody>
        </p:sp>
        <p:sp>
          <p:nvSpPr>
            <p:cNvPr id="4" name="左大括号 3"/>
            <p:cNvSpPr/>
            <p:nvPr/>
          </p:nvSpPr>
          <p:spPr>
            <a:xfrm>
              <a:off x="2200275" y="2179032"/>
              <a:ext cx="252000" cy="1440000"/>
            </a:xfrm>
            <a:prstGeom prst="leftBrace">
              <a:avLst>
                <a:gd name="adj1" fmla="val 40083"/>
                <a:gd name="adj2" fmla="val 50000"/>
              </a:avLst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555225" y="1793700"/>
            <a:ext cx="4751674" cy="1867753"/>
            <a:chOff x="-673878" y="1601925"/>
            <a:chExt cx="4751674" cy="1867753"/>
          </a:xfrm>
        </p:grpSpPr>
        <p:sp>
          <p:nvSpPr>
            <p:cNvPr id="12" name="圆角矩形 11"/>
            <p:cNvSpPr/>
            <p:nvPr/>
          </p:nvSpPr>
          <p:spPr>
            <a:xfrm>
              <a:off x="-673878" y="2325314"/>
              <a:ext cx="1836000" cy="510778"/>
            </a:xfrm>
            <a:prstGeom prst="roundRect">
              <a:avLst/>
            </a:prstGeom>
            <a:noFill/>
            <a:effectLst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rgbClr val="FCFCFC"/>
                  </a:solidFill>
                  <a:latin typeface="楷体" pitchFamily="49" charset="-122"/>
                  <a:ea typeface="楷体" pitchFamily="49" charset="-122"/>
                </a:rPr>
                <a:t>分数乘法</a:t>
              </a:r>
            </a:p>
          </p:txBody>
        </p:sp>
        <p:sp>
          <p:nvSpPr>
            <p:cNvPr id="13" name="圆角矩形 12"/>
            <p:cNvSpPr/>
            <p:nvPr/>
          </p:nvSpPr>
          <p:spPr>
            <a:xfrm>
              <a:off x="1080000" y="1601925"/>
              <a:ext cx="1765057" cy="510778"/>
            </a:xfrm>
            <a:prstGeom prst="roundRect">
              <a:avLst/>
            </a:prstGeom>
            <a:noFill/>
            <a:effectLst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rgbClr val="FCFCFC"/>
                  </a:solidFill>
                  <a:latin typeface="楷体" pitchFamily="49" charset="-122"/>
                  <a:ea typeface="楷体" pitchFamily="49" charset="-122"/>
                </a:rPr>
                <a:t>分数乘整数</a:t>
              </a:r>
              <a:endParaRPr lang="en-US" altLang="zh-CN" sz="2400" b="1" dirty="0">
                <a:solidFill>
                  <a:srgbClr val="FCFCFC"/>
                </a:solidFill>
                <a:latin typeface="楷体" pitchFamily="49" charset="-122"/>
                <a:ea typeface="楷体" pitchFamily="49" charset="-122"/>
              </a:endParaRPr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1080000" y="2101875"/>
              <a:ext cx="1765057" cy="510778"/>
            </a:xfrm>
            <a:prstGeom prst="roundRect">
              <a:avLst/>
            </a:prstGeom>
            <a:noFill/>
            <a:effectLst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zh-CN" sz="2400" b="1" dirty="0">
                  <a:solidFill>
                    <a:srgbClr val="FCFCFC"/>
                  </a:solidFill>
                  <a:latin typeface="楷体" pitchFamily="49" charset="-122"/>
                  <a:ea typeface="楷体" pitchFamily="49" charset="-122"/>
                </a:rPr>
                <a:t>分数乘分数</a:t>
              </a:r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1080000" y="2544675"/>
              <a:ext cx="850045" cy="510778"/>
            </a:xfrm>
            <a:prstGeom prst="roundRect">
              <a:avLst/>
            </a:prstGeom>
            <a:noFill/>
            <a:effectLst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rgbClr val="FCFCFC"/>
                  </a:solidFill>
                  <a:latin typeface="楷体" pitchFamily="49" charset="-122"/>
                  <a:ea typeface="楷体" pitchFamily="49" charset="-122"/>
                </a:rPr>
                <a:t>倒数</a:t>
              </a:r>
            </a:p>
          </p:txBody>
        </p:sp>
        <p:sp>
          <p:nvSpPr>
            <p:cNvPr id="17" name="圆角矩形 16"/>
            <p:cNvSpPr/>
            <p:nvPr/>
          </p:nvSpPr>
          <p:spPr>
            <a:xfrm>
              <a:off x="1080000" y="2958900"/>
              <a:ext cx="2997796" cy="510778"/>
            </a:xfrm>
            <a:prstGeom prst="roundRect">
              <a:avLst/>
            </a:prstGeom>
            <a:noFill/>
            <a:effectLst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rgbClr val="FCFCFC"/>
                  </a:solidFill>
                  <a:latin typeface="楷体" pitchFamily="49" charset="-122"/>
                  <a:ea typeface="楷体" pitchFamily="49" charset="-122"/>
                </a:rPr>
                <a:t>用分数乘法解决问题</a:t>
              </a:r>
            </a:p>
          </p:txBody>
        </p:sp>
        <p:sp>
          <p:nvSpPr>
            <p:cNvPr id="18" name="左大括号 17"/>
            <p:cNvSpPr/>
            <p:nvPr/>
          </p:nvSpPr>
          <p:spPr>
            <a:xfrm>
              <a:off x="943163" y="1861632"/>
              <a:ext cx="252000" cy="1440000"/>
            </a:xfrm>
            <a:prstGeom prst="leftBrace">
              <a:avLst>
                <a:gd name="adj1" fmla="val 40083"/>
                <a:gd name="adj2" fmla="val 50000"/>
              </a:avLst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592175" y="3570619"/>
            <a:ext cx="5449440" cy="1443787"/>
            <a:chOff x="-646975" y="1645566"/>
            <a:chExt cx="5449440" cy="1443787"/>
          </a:xfrm>
        </p:grpSpPr>
        <p:sp>
          <p:nvSpPr>
            <p:cNvPr id="20" name="圆角矩形 19"/>
            <p:cNvSpPr/>
            <p:nvPr/>
          </p:nvSpPr>
          <p:spPr>
            <a:xfrm>
              <a:off x="-646975" y="2149566"/>
              <a:ext cx="1728000" cy="510778"/>
            </a:xfrm>
            <a:prstGeom prst="roundRect">
              <a:avLst/>
            </a:prstGeom>
            <a:noFill/>
            <a:effec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zh-CN" altLang="en-US" sz="2400" b="1" dirty="0">
                  <a:solidFill>
                    <a:srgbClr val="FCFCFC"/>
                  </a:solidFill>
                  <a:latin typeface="楷体" pitchFamily="49" charset="-122"/>
                  <a:ea typeface="楷体" pitchFamily="49" charset="-122"/>
                </a:rPr>
                <a:t>分数除法</a:t>
              </a:r>
            </a:p>
          </p:txBody>
        </p:sp>
        <p:sp>
          <p:nvSpPr>
            <p:cNvPr id="21" name="圆角矩形 20"/>
            <p:cNvSpPr/>
            <p:nvPr/>
          </p:nvSpPr>
          <p:spPr>
            <a:xfrm>
              <a:off x="867554" y="1645566"/>
              <a:ext cx="3934911" cy="510778"/>
            </a:xfrm>
            <a:prstGeom prst="roundRect">
              <a:avLst/>
            </a:prstGeom>
            <a:noFill/>
            <a:effec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r>
                <a:rPr lang="zh-CN" altLang="en-US" sz="2400" b="1" dirty="0">
                  <a:solidFill>
                    <a:srgbClr val="FCFCFC"/>
                  </a:solidFill>
                  <a:latin typeface="楷体" pitchFamily="49" charset="-122"/>
                  <a:ea typeface="楷体" pitchFamily="49" charset="-122"/>
                </a:rPr>
                <a:t>分数除法的</a:t>
              </a:r>
              <a:r>
                <a:rPr lang="zh-CN" altLang="en-US" sz="2400" b="1" dirty="0" smtClean="0">
                  <a:solidFill>
                    <a:srgbClr val="FCFCFC"/>
                  </a:solidFill>
                  <a:latin typeface="楷体" pitchFamily="49" charset="-122"/>
                  <a:ea typeface="楷体" pitchFamily="49" charset="-122"/>
                </a:rPr>
                <a:t>意义及</a:t>
              </a:r>
              <a:r>
                <a:rPr lang="zh-CN" sz="2400" b="1" dirty="0" smtClean="0">
                  <a:solidFill>
                    <a:srgbClr val="FCFCFC"/>
                  </a:solidFill>
                  <a:latin typeface="楷体" pitchFamily="49" charset="-122"/>
                  <a:ea typeface="楷体" pitchFamily="49" charset="-122"/>
                  <a:sym typeface="+mn-ea"/>
                </a:rPr>
                <a:t>计算方法</a:t>
              </a:r>
              <a:endParaRPr lang="en-US" altLang="zh-CN" sz="2400" b="1" dirty="0">
                <a:solidFill>
                  <a:srgbClr val="FCFCFC"/>
                </a:solidFill>
                <a:latin typeface="楷体" pitchFamily="49" charset="-122"/>
                <a:ea typeface="楷体" pitchFamily="49" charset="-122"/>
              </a:endParaRPr>
            </a:p>
          </p:txBody>
        </p:sp>
        <p:sp>
          <p:nvSpPr>
            <p:cNvPr id="23" name="圆角矩形 22"/>
            <p:cNvSpPr/>
            <p:nvPr/>
          </p:nvSpPr>
          <p:spPr>
            <a:xfrm>
              <a:off x="927600" y="2105100"/>
              <a:ext cx="3310168" cy="510778"/>
            </a:xfrm>
            <a:prstGeom prst="roundRect">
              <a:avLst/>
            </a:prstGeom>
            <a:noFill/>
            <a:effec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r>
                <a:rPr lang="zh-CN" altLang="en-US" sz="2400" b="1" dirty="0">
                  <a:solidFill>
                    <a:srgbClr val="FCFCFC"/>
                  </a:solidFill>
                  <a:latin typeface="楷体" pitchFamily="49" charset="-122"/>
                  <a:ea typeface="楷体" pitchFamily="49" charset="-122"/>
                </a:rPr>
                <a:t>商与被除数的大小关系</a:t>
              </a:r>
            </a:p>
          </p:txBody>
        </p:sp>
        <p:sp>
          <p:nvSpPr>
            <p:cNvPr id="24" name="圆角矩形 23"/>
            <p:cNvSpPr/>
            <p:nvPr/>
          </p:nvSpPr>
          <p:spPr>
            <a:xfrm>
              <a:off x="940300" y="2578575"/>
              <a:ext cx="2997796" cy="510778"/>
            </a:xfrm>
            <a:prstGeom prst="roundRect">
              <a:avLst/>
            </a:prstGeom>
            <a:noFill/>
            <a:effec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r>
                <a:rPr lang="zh-CN" altLang="en-US" sz="2400" b="1" dirty="0">
                  <a:solidFill>
                    <a:srgbClr val="FCFCFC"/>
                  </a:solidFill>
                  <a:latin typeface="楷体" pitchFamily="49" charset="-122"/>
                  <a:ea typeface="楷体" pitchFamily="49" charset="-122"/>
                </a:rPr>
                <a:t>用分数除法解决问题</a:t>
              </a:r>
            </a:p>
          </p:txBody>
        </p:sp>
        <p:sp>
          <p:nvSpPr>
            <p:cNvPr id="25" name="左大括号 24"/>
            <p:cNvSpPr/>
            <p:nvPr/>
          </p:nvSpPr>
          <p:spPr>
            <a:xfrm>
              <a:off x="741554" y="1947311"/>
              <a:ext cx="252000" cy="1008000"/>
            </a:xfrm>
            <a:prstGeom prst="leftBrace">
              <a:avLst>
                <a:gd name="adj1" fmla="val 40083"/>
                <a:gd name="adj2" fmla="val 50000"/>
              </a:avLst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左大括号 26"/>
          <p:cNvSpPr/>
          <p:nvPr/>
        </p:nvSpPr>
        <p:spPr>
          <a:xfrm>
            <a:off x="3252450" y="1172364"/>
            <a:ext cx="432000" cy="3204000"/>
          </a:xfrm>
          <a:prstGeom prst="leftBrace">
            <a:avLst>
              <a:gd name="adj1" fmla="val 40083"/>
              <a:gd name="adj2" fmla="val 50000"/>
            </a:avLst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888225" y="2286356"/>
            <a:ext cx="2104469" cy="954107"/>
          </a:xfrm>
          <a:prstGeom prst="rect">
            <a:avLst/>
          </a:prstGeom>
          <a:noFill/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FCFCFC"/>
                </a:solidFill>
                <a:latin typeface="楷体" pitchFamily="49" charset="-122"/>
                <a:ea typeface="楷体" pitchFamily="49" charset="-122"/>
              </a:rPr>
              <a:t>分数的加减乘除</a:t>
            </a:r>
            <a:endParaRPr lang="zh-CN" altLang="en-US" sz="2800" b="1" dirty="0">
              <a:solidFill>
                <a:srgbClr val="FCFCFC"/>
              </a:solidFill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组合 4"/>
          <p:cNvGrpSpPr/>
          <p:nvPr/>
        </p:nvGrpSpPr>
        <p:grpSpPr bwMode="auto">
          <a:xfrm>
            <a:off x="2629968" y="351662"/>
            <a:ext cx="5112000" cy="1224000"/>
            <a:chOff x="1048745" y="1207613"/>
            <a:chExt cx="6158285" cy="78632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5" name="云形标注 82"/>
            <p:cNvSpPr>
              <a:spLocks noChangeArrowheads="1"/>
            </p:cNvSpPr>
            <p:nvPr/>
          </p:nvSpPr>
          <p:spPr bwMode="auto">
            <a:xfrm>
              <a:off x="1048745" y="1207613"/>
              <a:ext cx="6158285" cy="786322"/>
            </a:xfrm>
            <a:prstGeom prst="cloudCallout">
              <a:avLst>
                <a:gd name="adj1" fmla="val 34303"/>
                <a:gd name="adj2" fmla="val 69696"/>
              </a:avLst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56" name="矩形 4"/>
            <p:cNvSpPr>
              <a:spLocks noChangeArrowheads="1"/>
            </p:cNvSpPr>
            <p:nvPr/>
          </p:nvSpPr>
          <p:spPr bwMode="auto">
            <a:xfrm>
              <a:off x="1607933" y="1296138"/>
              <a:ext cx="5551131" cy="60130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关于</a:t>
              </a:r>
              <a:r>
                <a:rPr lang="zh-CN" altLang="en-US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分数加减法我都学习了哪些知识。</a:t>
              </a:r>
              <a:endParaRPr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80" name="圆角矩形 79"/>
          <p:cNvSpPr/>
          <p:nvPr/>
        </p:nvSpPr>
        <p:spPr>
          <a:xfrm>
            <a:off x="211950" y="2772975"/>
            <a:ext cx="2104469" cy="648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分数加减法</a:t>
            </a:r>
          </a:p>
        </p:txBody>
      </p:sp>
      <p:sp>
        <p:nvSpPr>
          <p:cNvPr id="81" name="圆角矩形 80"/>
          <p:cNvSpPr/>
          <p:nvPr/>
        </p:nvSpPr>
        <p:spPr>
          <a:xfrm>
            <a:off x="2875950" y="1728975"/>
            <a:ext cx="3204000" cy="648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异分母分数加减法</a:t>
            </a:r>
          </a:p>
        </p:txBody>
      </p:sp>
      <p:sp>
        <p:nvSpPr>
          <p:cNvPr id="82" name="圆角矩形 81"/>
          <p:cNvSpPr/>
          <p:nvPr/>
        </p:nvSpPr>
        <p:spPr>
          <a:xfrm>
            <a:off x="2875950" y="2772975"/>
            <a:ext cx="3204000" cy="648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zh-CN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分数加减混合运算</a:t>
            </a:r>
          </a:p>
        </p:txBody>
      </p:sp>
      <p:sp>
        <p:nvSpPr>
          <p:cNvPr id="83" name="左大括号 82"/>
          <p:cNvSpPr/>
          <p:nvPr/>
        </p:nvSpPr>
        <p:spPr>
          <a:xfrm>
            <a:off x="2593150" y="2076684"/>
            <a:ext cx="216000" cy="2016000"/>
          </a:xfrm>
          <a:prstGeom prst="leftBrace">
            <a:avLst>
              <a:gd name="adj1" fmla="val 39598"/>
              <a:gd name="adj2" fmla="val 50000"/>
            </a:avLst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400" b="1">
              <a:solidFill>
                <a:srgbClr val="7030A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4" name="圆角矩形 83"/>
          <p:cNvSpPr/>
          <p:nvPr/>
        </p:nvSpPr>
        <p:spPr>
          <a:xfrm>
            <a:off x="2875950" y="3816975"/>
            <a:ext cx="3204000" cy="648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分数和小数的互化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390" y="1879766"/>
            <a:ext cx="1080000" cy="1149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1" grpId="0" animBg="1"/>
      <p:bldP spid="82" grpId="0" animBg="1"/>
      <p:bldP spid="83" grpId="0" bldLvl="0" animBg="1"/>
      <p:bldP spid="8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1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40000" y="920750"/>
            <a:ext cx="5240655" cy="517642"/>
          </a:xfrm>
          <a:prstGeom prst="homePlate">
            <a:avLst/>
          </a:prstGeom>
          <a:gradFill>
            <a:gsLst>
              <a:gs pos="0">
                <a:schemeClr val="accent5">
                  <a:satMod val="103000"/>
                  <a:lumMod val="102000"/>
                  <a:tint val="94000"/>
                  <a:alpha val="50000"/>
                </a:schemeClr>
              </a:gs>
              <a:gs pos="50000">
                <a:schemeClr val="accent5">
                  <a:satMod val="110000"/>
                  <a:lumMod val="100000"/>
                  <a:shade val="100000"/>
                  <a:alpha val="50000"/>
                </a:schemeClr>
              </a:gs>
              <a:gs pos="100000">
                <a:schemeClr val="accent5">
                  <a:lumMod val="99000"/>
                  <a:satMod val="120000"/>
                  <a:shade val="78000"/>
                  <a:alpha val="50000"/>
                </a:schemeClr>
              </a:gs>
            </a:gsLst>
          </a:gradFill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异分母分数加减法的计算方法</a:t>
            </a:r>
            <a:r>
              <a:rPr lang="en-US" altLang="zh-CN" sz="2800" b="1" dirty="0">
                <a:solidFill>
                  <a:schemeClr val="bg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:</a:t>
            </a:r>
          </a:p>
        </p:txBody>
      </p:sp>
      <p:sp>
        <p:nvSpPr>
          <p:cNvPr id="56" name="TextBox 1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40000" y="1817055"/>
            <a:ext cx="8316000" cy="105731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612000" eaLnBrk="1" hangingPunct="1">
              <a:lnSpc>
                <a:spcPct val="120000"/>
              </a:lnSpc>
            </a:pPr>
            <a:r>
              <a:rPr lang="zh-CN" altLang="en-US" sz="2400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先</a:t>
            </a:r>
            <a:r>
              <a:rPr lang="zh-CN" altLang="en-US" sz="2400" b="1" dirty="0">
                <a:latin typeface="宋体" panose="02010600030101010101" pitchFamily="2" charset="-122"/>
                <a:cs typeface="宋体" panose="02010600030101010101" pitchFamily="2" charset="-122"/>
              </a:rPr>
              <a:t>通分，化成同分母分数</a:t>
            </a:r>
            <a:r>
              <a:rPr lang="zh-CN" altLang="en-US" sz="2400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，再按照</a:t>
            </a:r>
            <a:r>
              <a:rPr lang="zh-CN" altLang="en-US" sz="2400" b="1" dirty="0">
                <a:latin typeface="宋体" panose="02010600030101010101" pitchFamily="2" charset="-122"/>
                <a:cs typeface="宋体" panose="02010600030101010101" pitchFamily="2" charset="-122"/>
              </a:rPr>
              <a:t>同分母分数加减法的计算方法进行</a:t>
            </a:r>
            <a:r>
              <a:rPr lang="zh-CN" altLang="en-US" sz="2400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计算</a:t>
            </a:r>
            <a:r>
              <a:rPr lang="zh-CN" altLang="en-US" sz="2400" b="1" dirty="0">
                <a:latin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zh-CN" altLang="en-US" sz="2400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计算</a:t>
            </a:r>
            <a:r>
              <a:rPr lang="zh-CN" altLang="en-US" sz="2400" b="1" dirty="0">
                <a:latin typeface="宋体" panose="02010600030101010101" pitchFamily="2" charset="-122"/>
                <a:cs typeface="宋体" panose="02010600030101010101" pitchFamily="2" charset="-122"/>
              </a:rPr>
              <a:t>结果能约分的要约成最简分数。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616340" y="2901341"/>
            <a:ext cx="3838880" cy="1044000"/>
            <a:chOff x="606815" y="2901341"/>
            <a:chExt cx="3838880" cy="1044000"/>
          </a:xfrm>
        </p:grpSpPr>
        <p:grpSp>
          <p:nvGrpSpPr>
            <p:cNvPr id="9" name="组合 8"/>
            <p:cNvGrpSpPr>
              <a:grpSpLocks/>
            </p:cNvGrpSpPr>
            <p:nvPr/>
          </p:nvGrpSpPr>
          <p:grpSpPr bwMode="auto">
            <a:xfrm>
              <a:off x="745305" y="2901341"/>
              <a:ext cx="3600000" cy="1044000"/>
              <a:chOff x="2777398" y="708451"/>
              <a:chExt cx="3584491" cy="858901"/>
            </a:xfrm>
          </p:grpSpPr>
          <p:sp>
            <p:nvSpPr>
              <p:cNvPr id="10" name="梯形 3"/>
              <p:cNvSpPr/>
              <p:nvPr/>
            </p:nvSpPr>
            <p:spPr>
              <a:xfrm rot="296516" flipH="1">
                <a:off x="2777398" y="708451"/>
                <a:ext cx="3046341" cy="858901"/>
              </a:xfrm>
              <a:custGeom>
                <a:avLst/>
                <a:gdLst>
                  <a:gd name="connsiteX0" fmla="*/ 0 w 3550595"/>
                  <a:gd name="connsiteY0" fmla="*/ 651754 h 651754"/>
                  <a:gd name="connsiteX1" fmla="*/ 162939 w 3550595"/>
                  <a:gd name="connsiteY1" fmla="*/ 0 h 651754"/>
                  <a:gd name="connsiteX2" fmla="*/ 3387657 w 3550595"/>
                  <a:gd name="connsiteY2" fmla="*/ 0 h 651754"/>
                  <a:gd name="connsiteX3" fmla="*/ 3550595 w 3550595"/>
                  <a:gd name="connsiteY3" fmla="*/ 651754 h 651754"/>
                  <a:gd name="connsiteX4" fmla="*/ 0 w 3550595"/>
                  <a:gd name="connsiteY4" fmla="*/ 651754 h 651754"/>
                  <a:gd name="connsiteX0" fmla="*/ 0 w 3550595"/>
                  <a:gd name="connsiteY0" fmla="*/ 651754 h 651754"/>
                  <a:gd name="connsiteX1" fmla="*/ 162939 w 3550595"/>
                  <a:gd name="connsiteY1" fmla="*/ 0 h 651754"/>
                  <a:gd name="connsiteX2" fmla="*/ 3397385 w 3550595"/>
                  <a:gd name="connsiteY2" fmla="*/ 107004 h 651754"/>
                  <a:gd name="connsiteX3" fmla="*/ 3550595 w 3550595"/>
                  <a:gd name="connsiteY3" fmla="*/ 651754 h 651754"/>
                  <a:gd name="connsiteX4" fmla="*/ 0 w 3550595"/>
                  <a:gd name="connsiteY4" fmla="*/ 651754 h 651754"/>
                  <a:gd name="connsiteX0" fmla="*/ 0 w 3550595"/>
                  <a:gd name="connsiteY0" fmla="*/ 651754 h 651754"/>
                  <a:gd name="connsiteX1" fmla="*/ 162939 w 3550595"/>
                  <a:gd name="connsiteY1" fmla="*/ 0 h 651754"/>
                  <a:gd name="connsiteX2" fmla="*/ 3405965 w 3550595"/>
                  <a:gd name="connsiteY2" fmla="*/ 315796 h 651754"/>
                  <a:gd name="connsiteX3" fmla="*/ 3550595 w 3550595"/>
                  <a:gd name="connsiteY3" fmla="*/ 651754 h 651754"/>
                  <a:gd name="connsiteX4" fmla="*/ 0 w 3550595"/>
                  <a:gd name="connsiteY4" fmla="*/ 651754 h 651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50595" h="651754">
                    <a:moveTo>
                      <a:pt x="0" y="651754"/>
                    </a:moveTo>
                    <a:lnTo>
                      <a:pt x="162939" y="0"/>
                    </a:lnTo>
                    <a:lnTo>
                      <a:pt x="3405965" y="315796"/>
                    </a:lnTo>
                    <a:lnTo>
                      <a:pt x="3550595" y="651754"/>
                    </a:lnTo>
                    <a:lnTo>
                      <a:pt x="0" y="651754"/>
                    </a:lnTo>
                    <a:close/>
                  </a:path>
                </a:pathLst>
              </a:custGeom>
              <a:noFill/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1" name="梯形 3"/>
              <p:cNvSpPr/>
              <p:nvPr/>
            </p:nvSpPr>
            <p:spPr>
              <a:xfrm>
                <a:off x="2810734" y="846573"/>
                <a:ext cx="3551155" cy="650924"/>
              </a:xfrm>
              <a:custGeom>
                <a:avLst/>
                <a:gdLst>
                  <a:gd name="connsiteX0" fmla="*/ 0 w 3550595"/>
                  <a:gd name="connsiteY0" fmla="*/ 651754 h 651754"/>
                  <a:gd name="connsiteX1" fmla="*/ 162939 w 3550595"/>
                  <a:gd name="connsiteY1" fmla="*/ 0 h 651754"/>
                  <a:gd name="connsiteX2" fmla="*/ 3387657 w 3550595"/>
                  <a:gd name="connsiteY2" fmla="*/ 0 h 651754"/>
                  <a:gd name="connsiteX3" fmla="*/ 3550595 w 3550595"/>
                  <a:gd name="connsiteY3" fmla="*/ 651754 h 651754"/>
                  <a:gd name="connsiteX4" fmla="*/ 0 w 3550595"/>
                  <a:gd name="connsiteY4" fmla="*/ 651754 h 651754"/>
                  <a:gd name="connsiteX0" fmla="*/ 0 w 3550595"/>
                  <a:gd name="connsiteY0" fmla="*/ 651754 h 651754"/>
                  <a:gd name="connsiteX1" fmla="*/ 162939 w 3550595"/>
                  <a:gd name="connsiteY1" fmla="*/ 0 h 651754"/>
                  <a:gd name="connsiteX2" fmla="*/ 3397385 w 3550595"/>
                  <a:gd name="connsiteY2" fmla="*/ 107004 h 651754"/>
                  <a:gd name="connsiteX3" fmla="*/ 3550595 w 3550595"/>
                  <a:gd name="connsiteY3" fmla="*/ 651754 h 651754"/>
                  <a:gd name="connsiteX4" fmla="*/ 0 w 3550595"/>
                  <a:gd name="connsiteY4" fmla="*/ 651754 h 651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50595" h="651754">
                    <a:moveTo>
                      <a:pt x="0" y="651754"/>
                    </a:moveTo>
                    <a:lnTo>
                      <a:pt x="162939" y="0"/>
                    </a:lnTo>
                    <a:lnTo>
                      <a:pt x="3397385" y="107004"/>
                    </a:lnTo>
                    <a:lnTo>
                      <a:pt x="3550595" y="651754"/>
                    </a:lnTo>
                    <a:lnTo>
                      <a:pt x="0" y="651754"/>
                    </a:lnTo>
                    <a:close/>
                  </a:path>
                </a:pathLst>
              </a:custGeom>
              <a:solidFill>
                <a:schemeClr val="accent5">
                  <a:alpha val="98000"/>
                </a:schemeClr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5"/>
                <p:cNvSpPr txBox="1">
                  <a:spLocks noChangeArrowheads="1"/>
                </p:cNvSpPr>
                <p:nvPr>
                  <p:custDataLst>
                    <p:tags r:id="rId4"/>
                  </p:custDataLst>
                </p:nvPr>
              </p:nvSpPr>
              <p:spPr bwMode="auto">
                <a:xfrm>
                  <a:off x="606815" y="2982675"/>
                  <a:ext cx="3838880" cy="881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68580" tIns="34290" rIns="68580" bIns="3429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zh-CN" sz="2800" b="1" i="1" smtClean="0">
                                <a:latin typeface="Cambria Math"/>
                                <a:ea typeface="+mn-ea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latin typeface="Times New Roman" pitchFamily="18" charset="0"/>
                                <a:ea typeface="+mn-ea"/>
                                <a:cs typeface="Times New Roman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latin typeface="Times New Roman" pitchFamily="18" charset="0"/>
                                <a:ea typeface="+mn-ea"/>
                                <a:cs typeface="Times New Roman" pitchFamily="18" charset="0"/>
                              </a:rPr>
                              <m:t>12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itchFamily="18" charset="0"/>
                            <a:ea typeface="+mn-ea"/>
                            <a:cs typeface="Times New Roman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altLang="zh-CN" sz="2800" b="1" i="1">
                                <a:latin typeface="Cambria Math"/>
                                <a:ea typeface="+mn-ea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latin typeface="Times New Roman" pitchFamily="18" charset="0"/>
                                <a:ea typeface="+mn-ea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latin typeface="Times New Roman" pitchFamily="18" charset="0"/>
                                <a:ea typeface="+mn-ea"/>
                                <a:cs typeface="Times New Roman" pitchFamily="18" charset="0"/>
                              </a:rPr>
                              <m:t>6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itchFamily="18" charset="0"/>
                            <a:ea typeface="+mn-ea"/>
                            <a:cs typeface="Times New Roman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zh-CN" sz="2800" b="1" i="1">
                                <a:latin typeface="Cambria Math"/>
                                <a:ea typeface="+mn-ea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latin typeface="Times New Roman" pitchFamily="18" charset="0"/>
                                <a:ea typeface="+mn-ea"/>
                                <a:cs typeface="Times New Roman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800" b="1" i="0">
                                <a:latin typeface="Times New Roman" pitchFamily="18" charset="0"/>
                                <a:ea typeface="+mn-ea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latin typeface="Times New Roman" pitchFamily="18" charset="0"/>
                                <a:ea typeface="+mn-ea"/>
                                <a:cs typeface="Times New Roman" pitchFamily="18" charset="0"/>
                              </a:rPr>
                              <m:t>2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altLang="zh-CN" sz="2800" b="1" i="0">
                            <a:latin typeface="Times New Roman" pitchFamily="18" charset="0"/>
                            <a:ea typeface="+mn-ea"/>
                            <a:cs typeface="Times New Roman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altLang="zh-CN" sz="2800" b="1" i="1">
                                <a:latin typeface="Cambria Math"/>
                                <a:ea typeface="+mn-ea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800" b="1" i="0">
                                <a:latin typeface="Times New Roman" pitchFamily="18" charset="0"/>
                                <a:ea typeface="+mn-ea"/>
                                <a:cs typeface="Times New Roman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latin typeface="Times New Roman" pitchFamily="18" charset="0"/>
                                <a:ea typeface="+mn-ea"/>
                                <a:cs typeface="Times New Roman" pitchFamily="18" charset="0"/>
                              </a:rPr>
                              <m:t>12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itchFamily="18" charset="0"/>
                            <a:ea typeface="+mn-ea"/>
                            <a:cs typeface="Times New Roman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zh-CN" sz="2800" b="1" i="1">
                                <a:latin typeface="Cambria Math"/>
                                <a:ea typeface="+mn-ea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latin typeface="Times New Roman" pitchFamily="18" charset="0"/>
                                <a:ea typeface="+mn-ea"/>
                                <a:cs typeface="Times New Roman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800" b="1" i="0">
                                <a:latin typeface="Times New Roman" pitchFamily="18" charset="0"/>
                                <a:ea typeface="+mn-ea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latin typeface="Times New Roman" pitchFamily="18" charset="0"/>
                                <a:ea typeface="+mn-ea"/>
                                <a:cs typeface="Times New Roman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zh-CN" altLang="en-US" sz="2800" b="1" dirty="0">
                    <a:latin typeface="Times New Roman" pitchFamily="18" charset="0"/>
                    <a:ea typeface="+mn-ea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6"/>
                  </p:custDataLst>
                </p:nvPr>
              </p:nvSpPr>
              <p:spPr bwMode="auto">
                <a:xfrm>
                  <a:off x="606815" y="2982675"/>
                  <a:ext cx="3838880" cy="881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组合 3"/>
          <p:cNvGrpSpPr/>
          <p:nvPr/>
        </p:nvGrpSpPr>
        <p:grpSpPr>
          <a:xfrm>
            <a:off x="4761076" y="2942830"/>
            <a:ext cx="3838880" cy="1044000"/>
            <a:chOff x="4237201" y="2942830"/>
            <a:chExt cx="3838880" cy="1044000"/>
          </a:xfrm>
        </p:grpSpPr>
        <p:grpSp>
          <p:nvGrpSpPr>
            <p:cNvPr id="17" name="组合 16"/>
            <p:cNvGrpSpPr>
              <a:grpSpLocks/>
            </p:cNvGrpSpPr>
            <p:nvPr/>
          </p:nvGrpSpPr>
          <p:grpSpPr bwMode="auto">
            <a:xfrm>
              <a:off x="4347116" y="2942830"/>
              <a:ext cx="3600000" cy="1044000"/>
              <a:chOff x="2777398" y="708451"/>
              <a:chExt cx="3584491" cy="858901"/>
            </a:xfrm>
          </p:grpSpPr>
          <p:sp>
            <p:nvSpPr>
              <p:cNvPr id="19" name="梯形 3"/>
              <p:cNvSpPr/>
              <p:nvPr/>
            </p:nvSpPr>
            <p:spPr>
              <a:xfrm rot="296516" flipH="1">
                <a:off x="2777398" y="708451"/>
                <a:ext cx="3046341" cy="858901"/>
              </a:xfrm>
              <a:custGeom>
                <a:avLst/>
                <a:gdLst>
                  <a:gd name="connsiteX0" fmla="*/ 0 w 3550595"/>
                  <a:gd name="connsiteY0" fmla="*/ 651754 h 651754"/>
                  <a:gd name="connsiteX1" fmla="*/ 162939 w 3550595"/>
                  <a:gd name="connsiteY1" fmla="*/ 0 h 651754"/>
                  <a:gd name="connsiteX2" fmla="*/ 3387657 w 3550595"/>
                  <a:gd name="connsiteY2" fmla="*/ 0 h 651754"/>
                  <a:gd name="connsiteX3" fmla="*/ 3550595 w 3550595"/>
                  <a:gd name="connsiteY3" fmla="*/ 651754 h 651754"/>
                  <a:gd name="connsiteX4" fmla="*/ 0 w 3550595"/>
                  <a:gd name="connsiteY4" fmla="*/ 651754 h 651754"/>
                  <a:gd name="connsiteX0" fmla="*/ 0 w 3550595"/>
                  <a:gd name="connsiteY0" fmla="*/ 651754 h 651754"/>
                  <a:gd name="connsiteX1" fmla="*/ 162939 w 3550595"/>
                  <a:gd name="connsiteY1" fmla="*/ 0 h 651754"/>
                  <a:gd name="connsiteX2" fmla="*/ 3397385 w 3550595"/>
                  <a:gd name="connsiteY2" fmla="*/ 107004 h 651754"/>
                  <a:gd name="connsiteX3" fmla="*/ 3550595 w 3550595"/>
                  <a:gd name="connsiteY3" fmla="*/ 651754 h 651754"/>
                  <a:gd name="connsiteX4" fmla="*/ 0 w 3550595"/>
                  <a:gd name="connsiteY4" fmla="*/ 651754 h 651754"/>
                  <a:gd name="connsiteX0" fmla="*/ 0 w 3550595"/>
                  <a:gd name="connsiteY0" fmla="*/ 651754 h 651754"/>
                  <a:gd name="connsiteX1" fmla="*/ 162939 w 3550595"/>
                  <a:gd name="connsiteY1" fmla="*/ 0 h 651754"/>
                  <a:gd name="connsiteX2" fmla="*/ 3405965 w 3550595"/>
                  <a:gd name="connsiteY2" fmla="*/ 315796 h 651754"/>
                  <a:gd name="connsiteX3" fmla="*/ 3550595 w 3550595"/>
                  <a:gd name="connsiteY3" fmla="*/ 651754 h 651754"/>
                  <a:gd name="connsiteX4" fmla="*/ 0 w 3550595"/>
                  <a:gd name="connsiteY4" fmla="*/ 651754 h 651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50595" h="651754">
                    <a:moveTo>
                      <a:pt x="0" y="651754"/>
                    </a:moveTo>
                    <a:lnTo>
                      <a:pt x="162939" y="0"/>
                    </a:lnTo>
                    <a:lnTo>
                      <a:pt x="3405965" y="315796"/>
                    </a:lnTo>
                    <a:lnTo>
                      <a:pt x="3550595" y="651754"/>
                    </a:lnTo>
                    <a:lnTo>
                      <a:pt x="0" y="651754"/>
                    </a:lnTo>
                    <a:close/>
                  </a:path>
                </a:pathLst>
              </a:custGeom>
              <a:noFill/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20" name="梯形 3"/>
              <p:cNvSpPr/>
              <p:nvPr/>
            </p:nvSpPr>
            <p:spPr>
              <a:xfrm>
                <a:off x="2810734" y="846573"/>
                <a:ext cx="3551155" cy="650924"/>
              </a:xfrm>
              <a:custGeom>
                <a:avLst/>
                <a:gdLst>
                  <a:gd name="connsiteX0" fmla="*/ 0 w 3550595"/>
                  <a:gd name="connsiteY0" fmla="*/ 651754 h 651754"/>
                  <a:gd name="connsiteX1" fmla="*/ 162939 w 3550595"/>
                  <a:gd name="connsiteY1" fmla="*/ 0 h 651754"/>
                  <a:gd name="connsiteX2" fmla="*/ 3387657 w 3550595"/>
                  <a:gd name="connsiteY2" fmla="*/ 0 h 651754"/>
                  <a:gd name="connsiteX3" fmla="*/ 3550595 w 3550595"/>
                  <a:gd name="connsiteY3" fmla="*/ 651754 h 651754"/>
                  <a:gd name="connsiteX4" fmla="*/ 0 w 3550595"/>
                  <a:gd name="connsiteY4" fmla="*/ 651754 h 651754"/>
                  <a:gd name="connsiteX0" fmla="*/ 0 w 3550595"/>
                  <a:gd name="connsiteY0" fmla="*/ 651754 h 651754"/>
                  <a:gd name="connsiteX1" fmla="*/ 162939 w 3550595"/>
                  <a:gd name="connsiteY1" fmla="*/ 0 h 651754"/>
                  <a:gd name="connsiteX2" fmla="*/ 3397385 w 3550595"/>
                  <a:gd name="connsiteY2" fmla="*/ 107004 h 651754"/>
                  <a:gd name="connsiteX3" fmla="*/ 3550595 w 3550595"/>
                  <a:gd name="connsiteY3" fmla="*/ 651754 h 651754"/>
                  <a:gd name="connsiteX4" fmla="*/ 0 w 3550595"/>
                  <a:gd name="connsiteY4" fmla="*/ 651754 h 651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50595" h="651754">
                    <a:moveTo>
                      <a:pt x="0" y="651754"/>
                    </a:moveTo>
                    <a:lnTo>
                      <a:pt x="162939" y="0"/>
                    </a:lnTo>
                    <a:lnTo>
                      <a:pt x="3397385" y="107004"/>
                    </a:lnTo>
                    <a:lnTo>
                      <a:pt x="3550595" y="651754"/>
                    </a:lnTo>
                    <a:lnTo>
                      <a:pt x="0" y="651754"/>
                    </a:lnTo>
                    <a:close/>
                  </a:path>
                </a:pathLst>
              </a:custGeom>
              <a:solidFill>
                <a:schemeClr val="accent5">
                  <a:alpha val="98000"/>
                </a:schemeClr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5"/>
                <p:cNvSpPr txBox="1">
                  <a:spLocks noChangeArrowheads="1"/>
                </p:cNvSpPr>
                <p:nvPr>
                  <p:custDataLst>
                    <p:tags r:id="rId3"/>
                  </p:custDataLst>
                </p:nvPr>
              </p:nvSpPr>
              <p:spPr bwMode="auto">
                <a:xfrm>
                  <a:off x="4237201" y="2982675"/>
                  <a:ext cx="3838880" cy="881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68580" tIns="34290" rIns="68580" bIns="3429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zh-CN" sz="2800" b="1" i="1" smtClean="0">
                                <a:latin typeface="Cambria Math"/>
                                <a:ea typeface="+mn-ea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latin typeface="Times New Roman" pitchFamily="18" charset="0"/>
                                <a:ea typeface="+mn-ea"/>
                                <a:cs typeface="Times New Roman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latin typeface="Times New Roman" pitchFamily="18" charset="0"/>
                                <a:ea typeface="+mn-ea"/>
                                <a:cs typeface="Times New Roman" pitchFamily="18" charset="0"/>
                              </a:rPr>
                              <m:t>12</m:t>
                            </m:r>
                          </m:den>
                        </m:f>
                        <m:r>
                          <a:rPr lang="zh-CN" altLang="en-US" sz="2800" b="1" i="1" smtClean="0">
                            <a:latin typeface="Cambria Math"/>
                            <a:ea typeface="+mn-ea"/>
                          </a:rPr>
                          <m:t>−</m:t>
                        </m:r>
                        <m:f>
                          <m:fPr>
                            <m:ctrlPr>
                              <a:rPr lang="en-US" altLang="zh-CN" sz="2800" b="1" i="1">
                                <a:latin typeface="Cambria Math"/>
                                <a:ea typeface="+mn-ea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latin typeface="Times New Roman" pitchFamily="18" charset="0"/>
                                <a:ea typeface="+mn-ea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latin typeface="Times New Roman" pitchFamily="18" charset="0"/>
                                <a:ea typeface="+mn-ea"/>
                                <a:cs typeface="Times New Roman" pitchFamily="18" charset="0"/>
                              </a:rPr>
                              <m:t>6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itchFamily="18" charset="0"/>
                            <a:ea typeface="+mn-ea"/>
                            <a:cs typeface="Times New Roman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zh-CN" sz="2800" b="1" i="1">
                                <a:latin typeface="Cambria Math"/>
                                <a:ea typeface="+mn-ea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800" b="1" i="0">
                                <a:latin typeface="Times New Roman" pitchFamily="18" charset="0"/>
                                <a:ea typeface="+mn-ea"/>
                                <a:cs typeface="Times New Roman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800" b="1" i="0">
                                <a:latin typeface="Times New Roman" pitchFamily="18" charset="0"/>
                                <a:ea typeface="+mn-ea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latin typeface="Times New Roman" pitchFamily="18" charset="0"/>
                                <a:ea typeface="+mn-ea"/>
                                <a:cs typeface="Times New Roman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zh-CN" altLang="en-US" sz="2800" b="1" i="1" smtClean="0">
                            <a:latin typeface="Cambria Math"/>
                            <a:ea typeface="+mn-ea"/>
                          </a:rPr>
                          <m:t>−</m:t>
                        </m:r>
                        <m:f>
                          <m:fPr>
                            <m:ctrlPr>
                              <a:rPr lang="en-US" altLang="zh-CN" sz="2800" b="1" i="1">
                                <a:latin typeface="Cambria Math"/>
                                <a:ea typeface="+mn-ea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latin typeface="Times New Roman" pitchFamily="18" charset="0"/>
                                <a:ea typeface="+mn-ea"/>
                                <a:cs typeface="Times New Roman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latin typeface="Times New Roman" pitchFamily="18" charset="0"/>
                                <a:ea typeface="+mn-ea"/>
                                <a:cs typeface="Times New Roman" pitchFamily="18" charset="0"/>
                              </a:rPr>
                              <m:t>12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itchFamily="18" charset="0"/>
                            <a:ea typeface="+mn-ea"/>
                            <a:cs typeface="Times New Roman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zh-CN" sz="2800" b="1" i="1">
                                <a:latin typeface="Cambria Math"/>
                                <a:ea typeface="+mn-ea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latin typeface="Times New Roman" pitchFamily="18" charset="0"/>
                                <a:ea typeface="+mn-ea"/>
                                <a:cs typeface="Times New Roman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800" b="1" i="0">
                                <a:latin typeface="Times New Roman" pitchFamily="18" charset="0"/>
                                <a:ea typeface="+mn-ea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latin typeface="Times New Roman" pitchFamily="18" charset="0"/>
                                <a:ea typeface="+mn-ea"/>
                                <a:cs typeface="Times New Roman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zh-CN" altLang="en-US" sz="2800" b="1" dirty="0">
                    <a:latin typeface="Times New Roman" pitchFamily="18" charset="0"/>
                    <a:ea typeface="+mn-ea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3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8"/>
                  </p:custDataLst>
                </p:nvPr>
              </p:nvSpPr>
              <p:spPr bwMode="auto">
                <a:xfrm>
                  <a:off x="4237201" y="2982675"/>
                  <a:ext cx="3838880" cy="881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5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40000" y="780415"/>
            <a:ext cx="8316000" cy="1840504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Aft>
                <a:spcPts val="1200"/>
              </a:spcAft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400" b="1" dirty="0">
                <a:latin typeface="宋体" panose="02010600030101010101" pitchFamily="2" charset="-122"/>
              </a:rPr>
              <a:t>.</a:t>
            </a:r>
            <a:r>
              <a:rPr lang="zh-CN" altLang="en-US" sz="2400" b="1" dirty="0">
                <a:latin typeface="宋体" panose="02010600030101010101" pitchFamily="2" charset="-122"/>
              </a:rPr>
              <a:t>分数加减混合运算顺序与整数加减混合运算顺序相同。</a:t>
            </a:r>
          </a:p>
          <a:p>
            <a:pPr eaLnBrk="1" hangingPunct="1">
              <a:lnSpc>
                <a:spcPct val="130000"/>
              </a:lnSpc>
              <a:spcAft>
                <a:spcPts val="1200"/>
              </a:spcAft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b="1" dirty="0">
                <a:latin typeface="宋体" panose="02010600030101010101" pitchFamily="2" charset="-122"/>
              </a:rPr>
              <a:t>.</a:t>
            </a:r>
            <a:r>
              <a:rPr lang="zh-CN" altLang="en-US" sz="2400" b="1" dirty="0">
                <a:latin typeface="宋体" panose="02010600030101010101" pitchFamily="2" charset="-122"/>
                <a:sym typeface="+mn-ea"/>
              </a:rPr>
              <a:t>整数加法的运算律和减法的运算性质在分数加减法中</a:t>
            </a:r>
            <a:r>
              <a:rPr lang="zh-CN" altLang="en-US" sz="2400" b="1" dirty="0" smtClean="0">
                <a:latin typeface="宋体" panose="02010600030101010101" pitchFamily="2" charset="-122"/>
                <a:sym typeface="+mn-ea"/>
              </a:rPr>
              <a:t>同样</a:t>
            </a:r>
            <a:r>
              <a:rPr lang="zh-CN" altLang="en-US" sz="2400" b="1" dirty="0">
                <a:latin typeface="宋体" panose="02010600030101010101" pitchFamily="2" charset="-122"/>
                <a:sym typeface="+mn-ea"/>
              </a:rPr>
              <a:t>适用。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="" xmlns:a16="http://schemas.microsoft.com/office/drawing/2014/main" xmlns:lc="http://schemas.openxmlformats.org/drawingml/2006/lockedCanvas" id="{28AF81C3-E782-BBE3-3B29-D7C0BCDC89D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7200"/>
                    </a14:imgEffect>
                    <a14:imgEffect>
                      <a14:saturation sat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188" y="2097045"/>
            <a:ext cx="3484733" cy="2844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28AF81C3-E782-BBE3-3B29-D7C0BCDC89D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7200"/>
                    </a14:imgEffect>
                    <a14:imgEffect>
                      <a14:saturation sat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38" y="2097045"/>
            <a:ext cx="3484733" cy="2844000"/>
          </a:xfrm>
          <a:prstGeom prst="rect">
            <a:avLst/>
          </a:prstGeom>
        </p:spPr>
      </p:pic>
      <p:sp>
        <p:nvSpPr>
          <p:cNvPr id="25" name="TextBox 1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40000" y="195570"/>
            <a:ext cx="3276000" cy="517642"/>
          </a:xfrm>
          <a:prstGeom prst="homePlate">
            <a:avLst/>
          </a:prstGeom>
          <a:gradFill>
            <a:gsLst>
              <a:gs pos="0">
                <a:schemeClr val="accent1">
                  <a:satMod val="103000"/>
                  <a:lumMod val="102000"/>
                  <a:tint val="94000"/>
                  <a:alpha val="50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  <a:alpha val="5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  <a:alpha val="50000"/>
                </a:schemeClr>
              </a:gs>
            </a:gsLst>
          </a:gradFill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宋体" panose="02010600030101010101" pitchFamily="2" charset="-122"/>
              </a:rPr>
              <a:t>分数加减混合运算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5"/>
              <p:cNvSpPr txBox="1">
                <a:spLocks noChangeArrowheads="1"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1678241" y="2609050"/>
                <a:ext cx="1740781" cy="9046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68580" tIns="34290" rIns="68580" bIns="3429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l" eaLnBrk="1" hangingPunct="1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400" b="1" i="1" smtClean="0">
                              <a:latin typeface="Cambria Math"/>
                              <a:ea typeface="+mn-ea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m:t>4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zh-CN" sz="2400" b="1" i="0" smtClean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sz="2400" b="1" i="1">
                              <a:latin typeface="Cambria Math"/>
                              <a:ea typeface="+mn-ea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m:t>4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zh-CN" sz="2400" b="1" i="0" smtClean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sz="2400" b="1" i="1">
                              <a:latin typeface="Cambria Math"/>
                              <a:ea typeface="+mn-ea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altLang="zh-CN" sz="2400" b="1" i="1" dirty="0" smtClean="0"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1678241" y="2609050"/>
                <a:ext cx="1740781" cy="904607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5"/>
              <p:cNvSpPr txBox="1"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1141594" y="3278250"/>
                <a:ext cx="2140832" cy="9046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68580" tIns="34290" rIns="68580" bIns="3429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l" eaLnBrk="1" hangingPunct="1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1" i="1" smtClean="0">
                              <a:latin typeface="Cambria Math"/>
                              <a:ea typeface="+mn-ea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m:t>4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zh-CN" sz="2400" b="1" i="0" smtClean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sz="2400" b="1" i="1">
                              <a:latin typeface="Cambria Math"/>
                              <a:ea typeface="+mn-ea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altLang="zh-CN" sz="2400" b="1" i="1" dirty="0" smtClean="0"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1141594" y="3278250"/>
                <a:ext cx="2140832" cy="904607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5"/>
              <p:cNvSpPr txBox="1"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1028195" y="3962250"/>
                <a:ext cx="2140832" cy="9046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68580" tIns="34290" rIns="68580" bIns="3429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l" eaLnBrk="1" hangingPunct="1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1" i="1">
                              <a:latin typeface="Cambria Math"/>
                              <a:ea typeface="+mn-ea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m:t>13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altLang="zh-CN" sz="2400" b="1" i="1" dirty="0" smtClean="0"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028195" y="3962250"/>
                <a:ext cx="2140832" cy="904607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5"/>
              <p:cNvSpPr txBox="1"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5451751" y="2615400"/>
                <a:ext cx="1740781" cy="9047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68580" tIns="34290" rIns="68580" bIns="3429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l" eaLnBrk="1" hangingPunct="1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400" b="1" i="1" smtClean="0">
                              <a:latin typeface="Cambria Math"/>
                              <a:ea typeface="+mn-ea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m:t>8</m:t>
                          </m:r>
                        </m:den>
                      </m:f>
                      <m:r>
                        <a:rPr lang="zh-CN" altLang="en-US" sz="2400" b="1" i="1" smtClean="0">
                          <a:latin typeface="Cambria Math"/>
                          <a:ea typeface="+mn-ea"/>
                        </a:rPr>
                        <m:t>−</m:t>
                      </m:r>
                      <m:f>
                        <m:fPr>
                          <m:ctrlPr>
                            <a:rPr lang="en-US" altLang="zh-CN" sz="2400" b="1" i="1">
                              <a:latin typeface="Cambria Math"/>
                              <a:ea typeface="+mn-ea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m:t>3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zh-CN" sz="2400" b="1" i="0" smtClean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sz="2400" b="1" i="1">
                              <a:latin typeface="Cambria Math"/>
                              <a:ea typeface="+mn-ea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altLang="zh-CN" sz="2400" b="1" i="1" dirty="0" smtClean="0"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5451751" y="2615400"/>
                <a:ext cx="1740781" cy="904799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5156213" y="3278250"/>
                <a:ext cx="2140832" cy="9047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68580" tIns="34290" rIns="68580" bIns="3429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l" eaLnBrk="1" hangingPunct="1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1" i="1" smtClean="0">
                              <a:latin typeface="Cambria Math"/>
                              <a:ea typeface="+mn-ea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m:t>8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zh-CN" sz="2400" b="1" i="0" smtClean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sz="2400" b="1" i="1">
                              <a:latin typeface="Cambria Math"/>
                              <a:ea typeface="+mn-ea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m:t>8</m:t>
                          </m:r>
                        </m:den>
                      </m:f>
                      <m:r>
                        <a:rPr lang="zh-CN" altLang="en-US" sz="2400" b="1" i="1" smtClean="0">
                          <a:latin typeface="Cambria Math"/>
                          <a:ea typeface="+mn-ea"/>
                        </a:rPr>
                        <m:t>−</m:t>
                      </m:r>
                      <m:f>
                        <m:fPr>
                          <m:ctrlPr>
                            <a:rPr lang="en-US" altLang="zh-CN" sz="2400" b="1" i="1">
                              <a:latin typeface="Cambria Math"/>
                              <a:ea typeface="+mn-ea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altLang="zh-CN" sz="2400" b="1" i="1" dirty="0"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5156213" y="3278250"/>
                <a:ext cx="2140832" cy="904799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15"/>
              <p:cNvSpPr txBox="1"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4688934" y="3962250"/>
                <a:ext cx="2140832" cy="9047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68580" tIns="34290" rIns="68580" bIns="3429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l" eaLnBrk="1" hangingPunct="1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1" i="1">
                              <a:latin typeface="Cambria Math"/>
                              <a:ea typeface="+mn-ea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altLang="zh-CN" sz="2400" b="1" i="1" dirty="0"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1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688934" y="3962250"/>
                <a:ext cx="2140832" cy="904799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5" grpId="0" animBg="1"/>
      <p:bldP spid="11" grpId="0"/>
      <p:bldP spid="13" grpId="0"/>
      <p:bldP spid="14" grpId="0"/>
      <p:bldP spid="15" grpId="0"/>
      <p:bldP spid="16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1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32000" y="353695"/>
            <a:ext cx="5148000" cy="720000"/>
          </a:xfrm>
          <a:prstGeom prst="round2DiagRect">
            <a:avLst>
              <a:gd name="adj1" fmla="val 50000"/>
              <a:gd name="adj2" fmla="val 0"/>
            </a:avLst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 dirty="0">
                <a:latin typeface="宋体" panose="02010600030101010101" pitchFamily="2" charset="-122"/>
              </a:rPr>
              <a:t>分数、小数的互化和大小比较</a:t>
            </a:r>
          </a:p>
        </p:txBody>
      </p:sp>
      <p:sp>
        <p:nvSpPr>
          <p:cNvPr id="56" name="TextBox 1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31999" y="1217295"/>
            <a:ext cx="8388000" cy="1944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68580" tIns="34290" rIns="68580" bIns="3429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  <a:spcAft>
                <a:spcPts val="1200"/>
              </a:spcAft>
            </a:pP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zh-CN" altLang="en-US" sz="2400" b="1" dirty="0">
                <a:latin typeface="Times New Roman" pitchFamily="18" charset="0"/>
                <a:cs typeface="Times New Roman" pitchFamily="18" charset="0"/>
              </a:rPr>
              <a:t>分数化小数：用分子</a:t>
            </a:r>
            <a:r>
              <a:rPr lang="zh-CN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除以</a:t>
            </a:r>
            <a:r>
              <a:rPr lang="zh-CN" altLang="en-US" sz="2400" b="1" dirty="0" smtClean="0">
                <a:latin typeface="Times New Roman" pitchFamily="18" charset="0"/>
                <a:cs typeface="Times New Roman" pitchFamily="18" charset="0"/>
              </a:rPr>
              <a:t>分母。</a:t>
            </a:r>
            <a:endParaRPr lang="zh-CN" altLang="en-US" sz="24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40000"/>
              </a:lnSpc>
              <a:spcAft>
                <a:spcPts val="1200"/>
              </a:spcAft>
            </a:pPr>
            <a:r>
              <a:rPr lang="en-US" altLang="zh-CN" sz="2400" b="1" dirty="0">
                <a:latin typeface="Times New Roman" pitchFamily="18" charset="0"/>
                <a:cs typeface="Times New Roman" pitchFamily="18" charset="0"/>
                <a:sym typeface="+mn-ea"/>
              </a:rPr>
              <a:t>2.</a:t>
            </a:r>
            <a:r>
              <a:rPr lang="zh-CN" altLang="en-US" sz="2400" b="1" dirty="0">
                <a:latin typeface="Times New Roman" pitchFamily="18" charset="0"/>
                <a:cs typeface="Times New Roman" pitchFamily="18" charset="0"/>
                <a:sym typeface="+mn-ea"/>
              </a:rPr>
              <a:t>小数化分数：把小数写成分母是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  <a:sym typeface="+mn-ea"/>
              </a:rPr>
              <a:t>10</a:t>
            </a:r>
            <a:r>
              <a:rPr lang="zh-CN" altLang="en-US" sz="2400" b="1" dirty="0">
                <a:latin typeface="Times New Roman" pitchFamily="18" charset="0"/>
                <a:cs typeface="Times New Roman" pitchFamily="18" charset="0"/>
                <a:sym typeface="+mn-ea"/>
              </a:rPr>
              <a:t>、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  <a:sym typeface="+mn-ea"/>
              </a:rPr>
              <a:t>100</a:t>
            </a: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  <a:sym typeface="+mn-ea"/>
              </a:rPr>
              <a:t>……</a:t>
            </a:r>
            <a:r>
              <a:rPr lang="zh-CN" altLang="en-US" sz="2400" b="1" dirty="0" smtClean="0">
                <a:latin typeface="Times New Roman" pitchFamily="18" charset="0"/>
                <a:cs typeface="Times New Roman" pitchFamily="18" charset="0"/>
                <a:sym typeface="+mn-ea"/>
              </a:rPr>
              <a:t>的分数，再</a:t>
            </a:r>
            <a:r>
              <a:rPr lang="zh-CN" altLang="en-US" sz="2400" b="1" dirty="0">
                <a:latin typeface="Times New Roman" pitchFamily="18" charset="0"/>
                <a:cs typeface="Times New Roman" pitchFamily="18" charset="0"/>
                <a:sym typeface="+mn-ea"/>
              </a:rPr>
              <a:t>约分成最简分数。（一位小数是十分之几，以此类推）</a:t>
            </a:r>
            <a:endParaRPr lang="zh-CN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5"/>
              <p:cNvSpPr txBox="1">
                <a:spLocks noChangeArrowheads="1"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913519" y="3623200"/>
                <a:ext cx="1740781" cy="7768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68580" tIns="34290" rIns="68580" bIns="3429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zh-CN" alt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和</a:t>
                </a:r>
                <a:r>
                  <a:rPr lang="en-US" altLang="zh-CN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0.5</a:t>
                </a:r>
              </a:p>
            </p:txBody>
          </p:sp>
        </mc:Choice>
        <mc:Fallback xmlns="">
          <p:sp>
            <p:nvSpPr>
              <p:cNvPr id="13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913519" y="3623200"/>
                <a:ext cx="1740781" cy="776879"/>
              </a:xfrm>
              <a:prstGeom prst="rect">
                <a:avLst/>
              </a:prstGeom>
              <a:blipFill rotWithShape="1">
                <a:blip r:embed="rId13"/>
                <a:stretch>
                  <a:fillRect b="-390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5"/>
              <p:cNvSpPr txBox="1"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2654300" y="3600000"/>
                <a:ext cx="1151255" cy="72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68580" tIns="34290" rIns="68580" bIns="34290">
                <a:no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zh-CN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=0.75</a:t>
                </a:r>
              </a:p>
            </p:txBody>
          </p:sp>
        </mc:Choice>
        <mc:Fallback xmlns="">
          <p:sp>
            <p:nvSpPr>
              <p:cNvPr id="14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2654300" y="3600000"/>
                <a:ext cx="1151255" cy="720000"/>
              </a:xfrm>
              <a:prstGeom prst="rect">
                <a:avLst/>
              </a:prstGeom>
              <a:blipFill rotWithShape="1">
                <a:blip r:embed="rId15"/>
                <a:stretch>
                  <a:fillRect b="-1271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5"/>
              <p:cNvSpPr txBox="1"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900000" y="4392000"/>
                <a:ext cx="1740535" cy="6534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68580" tIns="34290" rIns="68580" bIns="34290">
                <a:no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zh-CN" alt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和</a:t>
                </a:r>
                <a:r>
                  <a:rPr lang="en-US" altLang="zh-CN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0.75</a:t>
                </a:r>
              </a:p>
            </p:txBody>
          </p:sp>
        </mc:Choice>
        <mc:Fallback xmlns="">
          <p:sp>
            <p:nvSpPr>
              <p:cNvPr id="15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900000" y="4392000"/>
                <a:ext cx="1740535" cy="653415"/>
              </a:xfrm>
              <a:prstGeom prst="rect">
                <a:avLst/>
              </a:prstGeom>
              <a:blipFill rotWithShape="1">
                <a:blip r:embed="rId17"/>
                <a:stretch>
                  <a:fillRect b="-2407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5"/>
              <p:cNvSpPr txBox="1"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2586990" y="4392000"/>
                <a:ext cx="1422400" cy="7457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68580" tIns="34290" rIns="68580" bIns="3429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</a:pPr>
                <a:r>
                  <a:rPr lang="en-US" altLang="zh-CN" sz="2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0.75=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>
                            <a:solidFill>
                              <a:srgbClr val="FF00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altLang="zh-CN" sz="24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2586990" y="4392000"/>
                <a:ext cx="1422400" cy="745782"/>
              </a:xfrm>
              <a:prstGeom prst="rect">
                <a:avLst/>
              </a:prstGeom>
              <a:blipFill rotWithShape="1">
                <a:blip r:embed="rId19"/>
                <a:stretch>
                  <a:fillRect l="-8120" b="-894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5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32000" y="3192779"/>
            <a:ext cx="2844000" cy="504000"/>
          </a:xfrm>
          <a:prstGeom prst="homePlate">
            <a:avLst/>
          </a:prstGeom>
          <a:ln/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latin typeface="Times New Roman" panose="02020603050405020304" pitchFamily="18" charset="0"/>
              </a:rPr>
              <a:t>比较两组数的大小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15"/>
              <p:cNvSpPr txBox="1"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5921567" y="3600000"/>
                <a:ext cx="1740781" cy="72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68580" tIns="34290" rIns="68580" bIns="3429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zh-CN" alt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＞</a:t>
                </a:r>
                <a:r>
                  <a:rPr lang="en-US" altLang="zh-CN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0.5</a:t>
                </a:r>
              </a:p>
            </p:txBody>
          </p:sp>
        </mc:Choice>
        <mc:Fallback xmlns="">
          <p:sp>
            <p:nvSpPr>
              <p:cNvPr id="3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5921567" y="3600000"/>
                <a:ext cx="1740781" cy="720000"/>
              </a:xfrm>
              <a:prstGeom prst="rect">
                <a:avLst/>
              </a:prstGeom>
              <a:blipFill rotWithShape="1">
                <a:blip r:embed="rId21"/>
                <a:stretch>
                  <a:fillRect b="-1271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15"/>
              <p:cNvSpPr txBox="1"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5872208" y="4392000"/>
                <a:ext cx="1740781" cy="7457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68580" tIns="34290" rIns="68580" bIns="3429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zh-CN" alt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＜</a:t>
                </a:r>
                <a:r>
                  <a:rPr lang="en-US" altLang="zh-CN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0.75</a:t>
                </a:r>
              </a:p>
            </p:txBody>
          </p:sp>
        </mc:Choice>
        <mc:Fallback xmlns="">
          <p:sp>
            <p:nvSpPr>
              <p:cNvPr id="4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5872208" y="4392000"/>
                <a:ext cx="1740781" cy="745782"/>
              </a:xfrm>
              <a:prstGeom prst="rect">
                <a:avLst/>
              </a:prstGeom>
              <a:blipFill rotWithShape="1">
                <a:blip r:embed="rId23"/>
                <a:stretch>
                  <a:fillRect b="-894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/>
          <p:cNvSpPr txBox="1"/>
          <p:nvPr/>
        </p:nvSpPr>
        <p:spPr>
          <a:xfrm>
            <a:off x="4009390" y="3782858"/>
            <a:ext cx="1572260" cy="7200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  <a:sym typeface="+mn-ea"/>
              </a:rPr>
              <a:t>0.75&gt;0.5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15"/>
              <p:cNvSpPr txBox="1"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4243202" y="4392000"/>
                <a:ext cx="992781" cy="7457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68580" tIns="34290" rIns="68580" bIns="3429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zh-CN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>
                            <a:solidFill>
                              <a:srgbClr val="FF00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altLang="zh-CN" sz="24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4243202" y="4392000"/>
                <a:ext cx="992781" cy="745782"/>
              </a:xfrm>
              <a:prstGeom prst="rect">
                <a:avLst/>
              </a:prstGeom>
              <a:blipFill rotWithShape="1">
                <a:blip r:embed="rId25"/>
                <a:stretch>
                  <a:fillRect b="-894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56" grpId="0" bldLvl="0" animBg="1"/>
      <p:bldP spid="13" grpId="0"/>
      <p:bldP spid="14" grpId="0"/>
      <p:bldP spid="15" grpId="0"/>
      <p:bldP spid="17" grpId="0"/>
      <p:bldP spid="2" grpId="0" animBg="1"/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组合 4"/>
          <p:cNvGrpSpPr/>
          <p:nvPr/>
        </p:nvGrpSpPr>
        <p:grpSpPr bwMode="auto">
          <a:xfrm>
            <a:off x="3824403" y="203736"/>
            <a:ext cx="3816000" cy="1188000"/>
            <a:chOff x="950065" y="1233309"/>
            <a:chExt cx="4597039" cy="76319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5" name="云形标注 82"/>
            <p:cNvSpPr>
              <a:spLocks noChangeArrowheads="1"/>
            </p:cNvSpPr>
            <p:nvPr/>
          </p:nvSpPr>
          <p:spPr bwMode="auto">
            <a:xfrm>
              <a:off x="950065" y="1233309"/>
              <a:ext cx="4597039" cy="763194"/>
            </a:xfrm>
            <a:prstGeom prst="cloudCallout">
              <a:avLst>
                <a:gd name="adj1" fmla="val 36577"/>
                <a:gd name="adj2" fmla="val 64886"/>
              </a:avLst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56" name="矩形 4"/>
            <p:cNvSpPr>
              <a:spLocks noChangeArrowheads="1"/>
            </p:cNvSpPr>
            <p:nvPr/>
          </p:nvSpPr>
          <p:spPr bwMode="auto">
            <a:xfrm>
              <a:off x="1475598" y="1288795"/>
              <a:ext cx="3859778" cy="624433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我</a:t>
              </a:r>
              <a:r>
                <a:rPr lang="zh-CN" altLang="en-US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整理了所学过的分数乘法的知识</a:t>
              </a:r>
              <a:r>
                <a:rPr lang="zh-CN" altLang="en-US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。</a:t>
              </a:r>
              <a:endParaRPr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80" name="圆角矩形 79"/>
          <p:cNvSpPr/>
          <p:nvPr/>
        </p:nvSpPr>
        <p:spPr>
          <a:xfrm>
            <a:off x="267638" y="2956640"/>
            <a:ext cx="1836000" cy="648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分数乘法</a:t>
            </a:r>
          </a:p>
        </p:txBody>
      </p:sp>
      <p:sp>
        <p:nvSpPr>
          <p:cNvPr id="81" name="圆角矩形 80"/>
          <p:cNvSpPr/>
          <p:nvPr/>
        </p:nvSpPr>
        <p:spPr>
          <a:xfrm>
            <a:off x="2786999" y="1601925"/>
            <a:ext cx="3456000" cy="648000"/>
          </a:xfrm>
          <a:prstGeom prst="roundRect">
            <a:avLst/>
          </a:prstGeom>
          <a:gradFill>
            <a:gsLst>
              <a:gs pos="0">
                <a:schemeClr val="accent4">
                  <a:lumMod val="70000"/>
                  <a:lumOff val="30000"/>
                </a:schemeClr>
              </a:gs>
              <a:gs pos="50000">
                <a:schemeClr val="accent4">
                  <a:lumMod val="90000"/>
                  <a:lumOff val="10000"/>
                </a:schemeClr>
              </a:gs>
              <a:gs pos="100000">
                <a:srgbClr val="FFC01A"/>
              </a:gs>
            </a:gsLst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分数乘整数</a:t>
            </a:r>
            <a:endParaRPr lang="en-US" altLang="zh-CN" sz="28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2" name="圆角矩形 81"/>
          <p:cNvSpPr/>
          <p:nvPr/>
        </p:nvSpPr>
        <p:spPr>
          <a:xfrm>
            <a:off x="2786999" y="2501925"/>
            <a:ext cx="3456000" cy="648000"/>
          </a:xfrm>
          <a:prstGeom prst="roundRect">
            <a:avLst/>
          </a:prstGeom>
          <a:gradFill>
            <a:gsLst>
              <a:gs pos="0">
                <a:schemeClr val="accent4">
                  <a:lumMod val="70000"/>
                  <a:lumOff val="30000"/>
                </a:schemeClr>
              </a:gs>
              <a:gs pos="50000">
                <a:schemeClr val="accent4">
                  <a:lumMod val="90000"/>
                  <a:lumOff val="10000"/>
                </a:schemeClr>
              </a:gs>
              <a:gs pos="100000">
                <a:srgbClr val="FFC01A"/>
              </a:gs>
            </a:gsLst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zh-CN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分数乘分数</a:t>
            </a:r>
          </a:p>
        </p:txBody>
      </p:sp>
      <p:sp>
        <p:nvSpPr>
          <p:cNvPr id="83" name="左大括号 82"/>
          <p:cNvSpPr/>
          <p:nvPr/>
        </p:nvSpPr>
        <p:spPr>
          <a:xfrm>
            <a:off x="2385884" y="1850165"/>
            <a:ext cx="360000" cy="2880000"/>
          </a:xfrm>
          <a:prstGeom prst="leftBrace">
            <a:avLst>
              <a:gd name="adj1" fmla="val 32983"/>
              <a:gd name="adj2" fmla="val 50000"/>
            </a:avLst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400" b="1">
              <a:solidFill>
                <a:srgbClr val="7030A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4" name="圆角矩形 83"/>
          <p:cNvSpPr/>
          <p:nvPr/>
        </p:nvSpPr>
        <p:spPr>
          <a:xfrm>
            <a:off x="2786999" y="3401925"/>
            <a:ext cx="3456000" cy="648000"/>
          </a:xfrm>
          <a:prstGeom prst="roundRect">
            <a:avLst/>
          </a:prstGeom>
          <a:gradFill>
            <a:gsLst>
              <a:gs pos="0">
                <a:schemeClr val="accent4">
                  <a:lumMod val="70000"/>
                  <a:lumOff val="30000"/>
                </a:schemeClr>
              </a:gs>
              <a:gs pos="50000">
                <a:schemeClr val="accent4">
                  <a:lumMod val="90000"/>
                  <a:lumOff val="10000"/>
                </a:schemeClr>
              </a:gs>
              <a:gs pos="100000">
                <a:srgbClr val="FFC01A"/>
              </a:gs>
            </a:gsLst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倒数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725" y="1312531"/>
            <a:ext cx="1080000" cy="1806128"/>
          </a:xfrm>
          <a:prstGeom prst="rect">
            <a:avLst/>
          </a:prstGeom>
        </p:spPr>
      </p:pic>
      <p:sp>
        <p:nvSpPr>
          <p:cNvPr id="2" name="圆角矩形 1"/>
          <p:cNvSpPr/>
          <p:nvPr/>
        </p:nvSpPr>
        <p:spPr>
          <a:xfrm>
            <a:off x="2787000" y="4301925"/>
            <a:ext cx="3456000" cy="648000"/>
          </a:xfrm>
          <a:prstGeom prst="roundRect">
            <a:avLst/>
          </a:prstGeom>
          <a:gradFill>
            <a:gsLst>
              <a:gs pos="0">
                <a:schemeClr val="accent4">
                  <a:lumMod val="70000"/>
                  <a:lumOff val="30000"/>
                </a:schemeClr>
              </a:gs>
              <a:gs pos="50000">
                <a:schemeClr val="accent4">
                  <a:lumMod val="90000"/>
                  <a:lumOff val="10000"/>
                </a:schemeClr>
              </a:gs>
              <a:gs pos="100000">
                <a:srgbClr val="FFC01A"/>
              </a:gs>
            </a:gsLst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用分数乘法解决问题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1" grpId="0" animBg="1"/>
      <p:bldP spid="82" grpId="0" animBg="1"/>
      <p:bldP spid="83" grpId="0" bldLvl="0" animBg="1"/>
      <p:bldP spid="84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12"/>
          <p:cNvSpPr txBox="1">
            <a:spLocks noChangeArrowheads="1"/>
          </p:cNvSpPr>
          <p:nvPr/>
        </p:nvSpPr>
        <p:spPr bwMode="auto">
          <a:xfrm>
            <a:off x="540000" y="663575"/>
            <a:ext cx="2952000" cy="540000"/>
          </a:xfrm>
          <a:prstGeom prst="homePlate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zh-CN" b="1" dirty="0">
                <a:solidFill>
                  <a:schemeClr val="bg1"/>
                </a:solidFill>
                <a:latin typeface="宋体" panose="02010600030101010101" pitchFamily="2" charset="-122"/>
              </a:rPr>
              <a:t>分数乘法的意义</a:t>
            </a:r>
            <a:endParaRPr lang="en-US" altLang="zh-CN" b="1" dirty="0">
              <a:solidFill>
                <a:schemeClr val="bg1"/>
              </a:solidFill>
              <a:latin typeface="宋体" panose="02010600030101010101" pitchFamily="2" charset="-122"/>
            </a:endParaRPr>
          </a:p>
        </p:txBody>
      </p:sp>
      <p:sp>
        <p:nvSpPr>
          <p:cNvPr id="56" name="TextBox 1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40000" y="1503045"/>
            <a:ext cx="7776000" cy="1765164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Aft>
                <a:spcPts val="1200"/>
              </a:spcAft>
            </a:pP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分数乘整数的意义</a:t>
            </a:r>
            <a:r>
              <a:rPr lang="zh-CN" altLang="en-US" sz="2400" b="1" dirty="0">
                <a:latin typeface="宋体" panose="02010600030101010101" pitchFamily="2" charset="-122"/>
              </a:rPr>
              <a:t>：</a:t>
            </a:r>
            <a:r>
              <a:rPr lang="zh-CN" altLang="en-US" sz="2400" b="1" dirty="0">
                <a:latin typeface="宋体" panose="02010600030101010101" pitchFamily="2" charset="-122"/>
                <a:sym typeface="+mn-ea"/>
              </a:rPr>
              <a:t>与整数乘法意义相同，求几个相同加数的和的简便运算。</a:t>
            </a:r>
          </a:p>
          <a:p>
            <a:pPr eaLnBrk="1" hangingPunct="1">
              <a:lnSpc>
                <a:spcPct val="130000"/>
              </a:lnSpc>
              <a:spcAft>
                <a:spcPts val="1200"/>
              </a:spcAft>
            </a:pP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分数乘分数的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意义</a:t>
            </a:r>
            <a:r>
              <a:rPr lang="zh-CN" altLang="en-US" sz="2400" b="1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：求这个分数的几分之几是多少。</a:t>
            </a:r>
            <a:endParaRPr lang="zh-CN" altLang="en-US" sz="2400" b="1" dirty="0">
              <a:latin typeface="宋体" panose="02010600030101010101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40000" y="3375345"/>
            <a:ext cx="4160358" cy="1193340"/>
            <a:chOff x="316474" y="3375345"/>
            <a:chExt cx="4160358" cy="119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5"/>
                <p:cNvSpPr txBox="1">
                  <a:spLocks noChangeArrowheads="1"/>
                </p:cNvSpPr>
                <p:nvPr>
                  <p:custDataLst>
                    <p:tags r:id="rId3"/>
                  </p:custDataLst>
                </p:nvPr>
              </p:nvSpPr>
              <p:spPr bwMode="auto">
                <a:xfrm>
                  <a:off x="540000" y="3488143"/>
                  <a:ext cx="3936832" cy="869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68580" tIns="34290" rIns="68580" bIns="3429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20000"/>
                    </a:lnSpc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sz="2800" b="1" i="1" smtClean="0">
                              <a:latin typeface="Cambria Math"/>
                              <a:ea typeface="+mn-ea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800" b="1" i="0" smtClean="0"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b="1" i="0" smtClean="0"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m:t>5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zh-CN" sz="2800" b="1" i="0" smtClean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sz="2800" b="1" i="1" smtClean="0">
                              <a:latin typeface="Cambria Math"/>
                              <a:ea typeface="+mn-ea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800" b="1" i="0" smtClean="0"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b="1" i="0" smtClean="0"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m:t>5</m:t>
                          </m:r>
                        </m:den>
                      </m:f>
                      <m:r>
                        <a:rPr lang="en-US" altLang="zh-CN" sz="2800" b="1" i="1" smtClean="0">
                          <a:latin typeface="Cambria Math"/>
                          <a:ea typeface="+mn-ea"/>
                        </a:rPr>
                        <m:t>+</m:t>
                      </m:r>
                      <m:f>
                        <m:fPr>
                          <m:ctrlPr>
                            <a:rPr lang="en-US" altLang="zh-CN" sz="2800" b="1" i="1">
                              <a:latin typeface="Cambria Math"/>
                              <a:ea typeface="+mn-ea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800" b="1" i="0" smtClean="0"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b="1" i="0" smtClean="0"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m:t>5</m:t>
                          </m:r>
                        </m:den>
                      </m:f>
                      <m:r>
                        <a:rPr lang="en-US" altLang="zh-CN" sz="2800" b="1" i="1" smtClean="0">
                          <a:latin typeface="Cambria Math"/>
                          <a:ea typeface="+mn-ea"/>
                        </a:rPr>
                        <m:t>+</m:t>
                      </m:r>
                      <m:f>
                        <m:fPr>
                          <m:ctrlPr>
                            <a:rPr lang="en-US" altLang="zh-CN" sz="2800" b="1" i="1">
                              <a:latin typeface="Cambria Math"/>
                              <a:ea typeface="+mn-ea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800" b="1" i="0" smtClean="0"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b="1" i="0" smtClean="0"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m:t>5</m:t>
                          </m:r>
                        </m:den>
                      </m:f>
                      <m:r>
                        <a:rPr lang="en-US" altLang="zh-CN" sz="2800" b="1" i="1" smtClean="0">
                          <a:latin typeface="Cambria Math"/>
                          <a:ea typeface="+mn-ea"/>
                        </a:rPr>
                        <m:t>+</m:t>
                      </m:r>
                      <m:f>
                        <m:fPr>
                          <m:ctrlPr>
                            <a:rPr lang="en-US" altLang="zh-CN" sz="2800" b="1" i="1">
                              <a:latin typeface="Cambria Math"/>
                              <a:ea typeface="+mn-ea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800" b="1" i="0" smtClean="0"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b="1" i="0" smtClean="0"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m:t>5</m:t>
                          </m:r>
                        </m:den>
                      </m:f>
                    </m:oMath>
                  </a14:m>
                  <a:r>
                    <a:rPr lang="en-US" altLang="zh-CN" sz="2800" b="1" dirty="0">
                      <a:latin typeface="Times New Roman" pitchFamily="18" charset="0"/>
                      <a:ea typeface="+mn-ea"/>
                      <a:cs typeface="Times New Roman" pitchFamily="18" charset="0"/>
                    </a:rPr>
                    <a:t>=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sz="2800" b="1" i="1">
                              <a:latin typeface="Cambria Math"/>
                              <a:ea typeface="+mn-ea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800" b="1" i="0" smtClean="0"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b="1" i="0" smtClean="0"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m:t>5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zh-CN" sz="2800" b="1" i="0" smtClean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m:t>×5</m:t>
                      </m:r>
                    </m:oMath>
                  </a14:m>
                  <a:endParaRPr lang="zh-CN" altLang="en-US" sz="2800" b="1" dirty="0">
                    <a:latin typeface="Times New Roman" pitchFamily="18" charset="0"/>
                    <a:ea typeface="+mn-ea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3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5"/>
                  </p:custDataLst>
                </p:nvPr>
              </p:nvSpPr>
              <p:spPr bwMode="auto">
                <a:xfrm>
                  <a:off x="540000" y="3488143"/>
                  <a:ext cx="3936832" cy="86921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7692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" name="组合 5"/>
            <p:cNvGrpSpPr>
              <a:grpSpLocks noChangeAspect="1"/>
            </p:cNvGrpSpPr>
            <p:nvPr/>
          </p:nvGrpSpPr>
          <p:grpSpPr bwMode="auto">
            <a:xfrm>
              <a:off x="316474" y="3375345"/>
              <a:ext cx="3924000" cy="1193340"/>
              <a:chOff x="591099" y="1690622"/>
              <a:chExt cx="7949787" cy="3024638"/>
            </a:xfrm>
          </p:grpSpPr>
          <p:sp>
            <p:nvSpPr>
              <p:cNvPr id="7" name="矩形: 圆角 45"/>
              <p:cNvSpPr/>
              <p:nvPr/>
            </p:nvSpPr>
            <p:spPr>
              <a:xfrm>
                <a:off x="962555" y="1838281"/>
                <a:ext cx="7189415" cy="2684863"/>
              </a:xfrm>
              <a:prstGeom prst="roundRect">
                <a:avLst>
                  <a:gd name="adj" fmla="val 7247"/>
                </a:avLst>
              </a:prstGeom>
              <a:noFill/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/>
              </a:p>
            </p:txBody>
          </p:sp>
          <p:cxnSp>
            <p:nvCxnSpPr>
              <p:cNvPr id="8" name="连接符: 肘形 47"/>
              <p:cNvCxnSpPr>
                <a:cxnSpLocks/>
              </p:cNvCxnSpPr>
              <p:nvPr/>
            </p:nvCxnSpPr>
            <p:spPr>
              <a:xfrm>
                <a:off x="3013440" y="1690622"/>
                <a:ext cx="5362077" cy="395516"/>
              </a:xfrm>
              <a:prstGeom prst="bentConnector3">
                <a:avLst>
                  <a:gd name="adj1" fmla="val 100244"/>
                </a:avLst>
              </a:prstGeom>
              <a:ln w="53975">
                <a:solidFill>
                  <a:srgbClr val="FFC000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连接符: 肘形 57"/>
              <p:cNvCxnSpPr>
                <a:cxnSpLocks/>
              </p:cNvCxnSpPr>
              <p:nvPr/>
            </p:nvCxnSpPr>
            <p:spPr>
              <a:xfrm flipH="1" flipV="1">
                <a:off x="759709" y="4319744"/>
                <a:ext cx="5362077" cy="395516"/>
              </a:xfrm>
              <a:prstGeom prst="bentConnector3">
                <a:avLst>
                  <a:gd name="adj1" fmla="val 99889"/>
                </a:avLst>
              </a:prstGeom>
              <a:ln w="53975">
                <a:solidFill>
                  <a:srgbClr val="FFC000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连接符: 肘形 58"/>
              <p:cNvCxnSpPr>
                <a:cxnSpLocks/>
              </p:cNvCxnSpPr>
              <p:nvPr/>
            </p:nvCxnSpPr>
            <p:spPr>
              <a:xfrm rot="10800000" flipV="1">
                <a:off x="786352" y="1706499"/>
                <a:ext cx="507974" cy="177827"/>
              </a:xfrm>
              <a:prstGeom prst="bentConnector3">
                <a:avLst>
                  <a:gd name="adj1" fmla="val 97861"/>
                </a:avLst>
              </a:prstGeom>
              <a:ln w="53975">
                <a:solidFill>
                  <a:srgbClr val="FFC000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连接符: 肘形 63"/>
              <p:cNvCxnSpPr>
                <a:cxnSpLocks/>
              </p:cNvCxnSpPr>
              <p:nvPr/>
            </p:nvCxnSpPr>
            <p:spPr>
              <a:xfrm rot="10800000" flipH="1">
                <a:off x="7893220" y="4534258"/>
                <a:ext cx="507974" cy="177827"/>
              </a:xfrm>
              <a:prstGeom prst="bentConnector3">
                <a:avLst>
                  <a:gd name="adj1" fmla="val 97861"/>
                </a:avLst>
              </a:prstGeom>
              <a:ln w="53975">
                <a:solidFill>
                  <a:srgbClr val="FFC000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>
                <a:cxnSpLocks/>
              </p:cNvCxnSpPr>
              <p:nvPr/>
            </p:nvCxnSpPr>
            <p:spPr>
              <a:xfrm>
                <a:off x="765587" y="2276262"/>
                <a:ext cx="0" cy="1313234"/>
              </a:xfrm>
              <a:prstGeom prst="line">
                <a:avLst/>
              </a:prstGeom>
              <a:ln w="5397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>
                <a:cxnSpLocks/>
              </p:cNvCxnSpPr>
              <p:nvPr/>
            </p:nvCxnSpPr>
            <p:spPr>
              <a:xfrm flipV="1">
                <a:off x="8391287" y="2856678"/>
                <a:ext cx="0" cy="1313234"/>
              </a:xfrm>
              <a:prstGeom prst="line">
                <a:avLst/>
              </a:prstGeom>
              <a:ln w="5397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星形: 五角 68"/>
              <p:cNvSpPr/>
              <p:nvPr/>
            </p:nvSpPr>
            <p:spPr>
              <a:xfrm>
                <a:off x="591099" y="3773684"/>
                <a:ext cx="330183" cy="450363"/>
              </a:xfrm>
              <a:prstGeom prst="star5">
                <a:avLst/>
              </a:prstGeom>
              <a:gradFill flip="none" rotWithShape="1"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46000">
                    <a:schemeClr val="accent4">
                      <a:lumMod val="95000"/>
                      <a:lumOff val="5000"/>
                    </a:schemeClr>
                  </a:gs>
                  <a:gs pos="100000">
                    <a:schemeClr val="accent4">
                      <a:lumMod val="60000"/>
                    </a:schemeClr>
                  </a:gs>
                </a:gsLst>
                <a:path path="rect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6" name="星形: 五角 69"/>
              <p:cNvSpPr/>
              <p:nvPr/>
            </p:nvSpPr>
            <p:spPr>
              <a:xfrm>
                <a:off x="8210703" y="2335274"/>
                <a:ext cx="330183" cy="405326"/>
              </a:xfrm>
              <a:prstGeom prst="star5">
                <a:avLst/>
              </a:prstGeom>
              <a:gradFill flip="none" rotWithShape="1"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46000">
                    <a:schemeClr val="accent4">
                      <a:lumMod val="95000"/>
                      <a:lumOff val="5000"/>
                    </a:schemeClr>
                  </a:gs>
                  <a:gs pos="100000">
                    <a:schemeClr val="accent4">
                      <a:lumMod val="60000"/>
                    </a:schemeClr>
                  </a:gs>
                </a:gsLst>
                <a:path path="rect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/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4608975" y="3366574"/>
            <a:ext cx="3924000" cy="1193340"/>
            <a:chOff x="4513725" y="3366574"/>
            <a:chExt cx="3924000" cy="119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15"/>
                <p:cNvSpPr txBox="1">
                  <a:spLocks noChangeArrowheads="1"/>
                </p:cNvSpPr>
                <p:nvPr>
                  <p:custDataLst>
                    <p:tags r:id="rId2"/>
                  </p:custDataLst>
                </p:nvPr>
              </p:nvSpPr>
              <p:spPr bwMode="auto">
                <a:xfrm>
                  <a:off x="5399405" y="3475492"/>
                  <a:ext cx="2894330" cy="8639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68580" tIns="34290" rIns="68580" bIns="3429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20000"/>
                    </a:lnSpc>
                  </a:pPr>
                  <a:r>
                    <a:rPr lang="en-US" altLang="zh-CN" sz="2800" b="1" dirty="0">
                      <a:latin typeface="Times New Roman" pitchFamily="18" charset="0"/>
                      <a:ea typeface="+mn-ea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sz="2800" b="1" i="1">
                              <a:latin typeface="Cambria Math"/>
                              <a:ea typeface="+mn-ea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800" b="1" i="0"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b="1" i="0"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m:t>5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zh-CN" sz="2800" b="1" i="0" smtClean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m:t>×5=</m:t>
                      </m:r>
                      <m:f>
                        <m:fPr>
                          <m:ctrlPr>
                            <a:rPr lang="en-US" altLang="zh-CN" sz="2800" b="1" i="1">
                              <a:latin typeface="Cambria Math"/>
                              <a:ea typeface="+mn-ea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800" b="1" i="0"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m:t>15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b="1" i="0"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m:t>5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zh-CN" sz="2800" b="1" i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m:t>=3</m:t>
                      </m:r>
                    </m:oMath>
                  </a14:m>
                  <a:endParaRPr lang="zh-CN" altLang="en-US" sz="2800" b="1" dirty="0">
                    <a:latin typeface="Times New Roman" pitchFamily="18" charset="0"/>
                    <a:ea typeface="+mn-ea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3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7"/>
                  </p:custDataLst>
                </p:nvPr>
              </p:nvSpPr>
              <p:spPr bwMode="auto">
                <a:xfrm>
                  <a:off x="5399405" y="3475492"/>
                  <a:ext cx="2894330" cy="863954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7" name="组合 16"/>
            <p:cNvGrpSpPr>
              <a:grpSpLocks noChangeAspect="1"/>
            </p:cNvGrpSpPr>
            <p:nvPr/>
          </p:nvGrpSpPr>
          <p:grpSpPr bwMode="auto">
            <a:xfrm>
              <a:off x="4513725" y="3366574"/>
              <a:ext cx="3924000" cy="1193340"/>
              <a:chOff x="591099" y="1690622"/>
              <a:chExt cx="7949787" cy="3024638"/>
            </a:xfrm>
          </p:grpSpPr>
          <p:sp>
            <p:nvSpPr>
              <p:cNvPr id="18" name="矩形: 圆角 45"/>
              <p:cNvSpPr/>
              <p:nvPr/>
            </p:nvSpPr>
            <p:spPr>
              <a:xfrm>
                <a:off x="962555" y="1838281"/>
                <a:ext cx="7189415" cy="2684863"/>
              </a:xfrm>
              <a:prstGeom prst="roundRect">
                <a:avLst>
                  <a:gd name="adj" fmla="val 7247"/>
                </a:avLst>
              </a:prstGeom>
              <a:noFill/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/>
              </a:p>
            </p:txBody>
          </p:sp>
          <p:cxnSp>
            <p:nvCxnSpPr>
              <p:cNvPr id="19" name="连接符: 肘形 47"/>
              <p:cNvCxnSpPr>
                <a:cxnSpLocks/>
              </p:cNvCxnSpPr>
              <p:nvPr/>
            </p:nvCxnSpPr>
            <p:spPr>
              <a:xfrm>
                <a:off x="3013440" y="1690622"/>
                <a:ext cx="5362077" cy="395516"/>
              </a:xfrm>
              <a:prstGeom prst="bentConnector3">
                <a:avLst>
                  <a:gd name="adj1" fmla="val 100244"/>
                </a:avLst>
              </a:prstGeom>
              <a:ln w="53975">
                <a:solidFill>
                  <a:srgbClr val="FFC000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连接符: 肘形 57"/>
              <p:cNvCxnSpPr>
                <a:cxnSpLocks/>
              </p:cNvCxnSpPr>
              <p:nvPr/>
            </p:nvCxnSpPr>
            <p:spPr>
              <a:xfrm flipH="1" flipV="1">
                <a:off x="759709" y="4319744"/>
                <a:ext cx="5362077" cy="395516"/>
              </a:xfrm>
              <a:prstGeom prst="bentConnector3">
                <a:avLst>
                  <a:gd name="adj1" fmla="val 99889"/>
                </a:avLst>
              </a:prstGeom>
              <a:ln w="53975">
                <a:solidFill>
                  <a:srgbClr val="FFC000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连接符: 肘形 58"/>
              <p:cNvCxnSpPr>
                <a:cxnSpLocks/>
              </p:cNvCxnSpPr>
              <p:nvPr/>
            </p:nvCxnSpPr>
            <p:spPr>
              <a:xfrm rot="10800000" flipV="1">
                <a:off x="786352" y="1706499"/>
                <a:ext cx="507974" cy="177827"/>
              </a:xfrm>
              <a:prstGeom prst="bentConnector3">
                <a:avLst>
                  <a:gd name="adj1" fmla="val 97861"/>
                </a:avLst>
              </a:prstGeom>
              <a:ln w="53975">
                <a:solidFill>
                  <a:srgbClr val="FFC000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连接符: 肘形 63"/>
              <p:cNvCxnSpPr>
                <a:cxnSpLocks/>
              </p:cNvCxnSpPr>
              <p:nvPr/>
            </p:nvCxnSpPr>
            <p:spPr>
              <a:xfrm rot="10800000" flipH="1">
                <a:off x="7893220" y="4534258"/>
                <a:ext cx="507974" cy="177827"/>
              </a:xfrm>
              <a:prstGeom prst="bentConnector3">
                <a:avLst>
                  <a:gd name="adj1" fmla="val 97861"/>
                </a:avLst>
              </a:prstGeom>
              <a:ln w="53975">
                <a:solidFill>
                  <a:srgbClr val="FFC000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>
                <a:cxnSpLocks/>
              </p:cNvCxnSpPr>
              <p:nvPr/>
            </p:nvCxnSpPr>
            <p:spPr>
              <a:xfrm>
                <a:off x="765587" y="2276262"/>
                <a:ext cx="0" cy="1313234"/>
              </a:xfrm>
              <a:prstGeom prst="line">
                <a:avLst/>
              </a:prstGeom>
              <a:ln w="5397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>
                <a:cxnSpLocks/>
              </p:cNvCxnSpPr>
              <p:nvPr/>
            </p:nvCxnSpPr>
            <p:spPr>
              <a:xfrm flipV="1">
                <a:off x="8391287" y="2856678"/>
                <a:ext cx="0" cy="1313234"/>
              </a:xfrm>
              <a:prstGeom prst="line">
                <a:avLst/>
              </a:prstGeom>
              <a:ln w="5397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星形: 五角 68"/>
              <p:cNvSpPr/>
              <p:nvPr/>
            </p:nvSpPr>
            <p:spPr>
              <a:xfrm>
                <a:off x="591099" y="3773684"/>
                <a:ext cx="330183" cy="450363"/>
              </a:xfrm>
              <a:prstGeom prst="star5">
                <a:avLst/>
              </a:prstGeom>
              <a:gradFill flip="none" rotWithShape="1"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46000">
                    <a:schemeClr val="accent4">
                      <a:lumMod val="95000"/>
                      <a:lumOff val="5000"/>
                    </a:schemeClr>
                  </a:gs>
                  <a:gs pos="100000">
                    <a:schemeClr val="accent4">
                      <a:lumMod val="60000"/>
                    </a:schemeClr>
                  </a:gs>
                </a:gsLst>
                <a:path path="rect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26" name="星形: 五角 69"/>
              <p:cNvSpPr/>
              <p:nvPr/>
            </p:nvSpPr>
            <p:spPr>
              <a:xfrm>
                <a:off x="8210703" y="2335274"/>
                <a:ext cx="330183" cy="405326"/>
              </a:xfrm>
              <a:prstGeom prst="star5">
                <a:avLst/>
              </a:prstGeom>
              <a:gradFill flip="none" rotWithShape="1"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46000">
                    <a:schemeClr val="accent4">
                      <a:lumMod val="95000"/>
                      <a:lumOff val="5000"/>
                    </a:schemeClr>
                  </a:gs>
                  <a:gs pos="100000">
                    <a:schemeClr val="accent4">
                      <a:lumMod val="60000"/>
                    </a:schemeClr>
                  </a:gs>
                </a:gsLst>
                <a:path path="rect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7"/>
          <a:srcRect r="2104"/>
          <a:stretch>
            <a:fillRect/>
          </a:stretch>
        </p:blipFill>
        <p:spPr>
          <a:xfrm>
            <a:off x="1941830" y="1256030"/>
            <a:ext cx="2369185" cy="2105660"/>
          </a:xfrm>
          <a:prstGeom prst="rect">
            <a:avLst/>
          </a:prstGeom>
        </p:spPr>
      </p:pic>
      <p:sp>
        <p:nvSpPr>
          <p:cNvPr id="50" name="TextBox 12"/>
          <p:cNvSpPr txBox="1">
            <a:spLocks noChangeArrowheads="1"/>
          </p:cNvSpPr>
          <p:nvPr/>
        </p:nvSpPr>
        <p:spPr bwMode="auto">
          <a:xfrm>
            <a:off x="495934" y="438785"/>
            <a:ext cx="2448000" cy="750927"/>
          </a:xfrm>
          <a:prstGeom prst="ellipseRibbon">
            <a:avLst>
              <a:gd name="adj1" fmla="val 25000"/>
              <a:gd name="adj2" fmla="val 67229"/>
              <a:gd name="adj3" fmla="val 12500"/>
            </a:avLst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zh-CN" altLang="zh-CN" b="1" dirty="0">
                <a:solidFill>
                  <a:schemeClr val="accent2">
                    <a:lumMod val="50000"/>
                  </a:schemeClr>
                </a:solidFill>
                <a:latin typeface="宋体" panose="02010600030101010101" pitchFamily="2" charset="-122"/>
              </a:rPr>
              <a:t>相互启发</a:t>
            </a:r>
          </a:p>
        </p:txBody>
      </p:sp>
      <p:sp>
        <p:nvSpPr>
          <p:cNvPr id="56" name="TextBox 1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36345" y="3662045"/>
            <a:ext cx="6804000" cy="63373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solidFill>
                  <a:schemeClr val="accent2">
                    <a:lumMod val="50000"/>
                  </a:schemeClr>
                </a:solidFill>
                <a:latin typeface="宋体" panose="02010600030101010101" pitchFamily="2" charset="-122"/>
              </a:rPr>
              <a:t>结果要化简成最简分数，</a:t>
            </a:r>
            <a:r>
              <a:rPr lang="zh-CN" altLang="en-US" sz="2400" b="1" dirty="0">
                <a:solidFill>
                  <a:schemeClr val="accent2">
                    <a:lumMod val="50000"/>
                  </a:schemeClr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也可以先化简，再计算。</a:t>
            </a:r>
            <a:endParaRPr lang="zh-CN" altLang="en-US" sz="2400" b="1" dirty="0">
              <a:solidFill>
                <a:schemeClr val="accent2">
                  <a:lumMod val="50000"/>
                </a:schemeClr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eaLnBrk="1" hangingPunct="1">
              <a:lnSpc>
                <a:spcPct val="120000"/>
              </a:lnSpc>
            </a:pPr>
            <a:endParaRPr lang="zh-CN" altLang="en-US" sz="2400" b="1" dirty="0">
              <a:solidFill>
                <a:schemeClr val="accent2">
                  <a:lumMod val="50000"/>
                </a:schemeClr>
              </a:solidFill>
              <a:latin typeface="宋体" panose="02010600030101010101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0" y="1256030"/>
            <a:ext cx="2358390" cy="2105660"/>
          </a:xfrm>
          <a:prstGeom prst="rect">
            <a:avLst/>
          </a:prstGeom>
        </p:spPr>
      </p:pic>
      <p:pic>
        <p:nvPicPr>
          <p:cNvPr id="11" name="图片 10" descr="图片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 flipH="1">
            <a:off x="820420" y="2113280"/>
            <a:ext cx="707390" cy="1134110"/>
          </a:xfrm>
          <a:prstGeom prst="rect">
            <a:avLst/>
          </a:prstGeom>
        </p:spPr>
      </p:pic>
      <p:grpSp>
        <p:nvGrpSpPr>
          <p:cNvPr id="54" name="组合 4"/>
          <p:cNvGrpSpPr/>
          <p:nvPr/>
        </p:nvGrpSpPr>
        <p:grpSpPr bwMode="auto">
          <a:xfrm>
            <a:off x="4638345" y="795059"/>
            <a:ext cx="4150055" cy="1390789"/>
            <a:chOff x="951033" y="1259595"/>
            <a:chExt cx="4408522" cy="354924"/>
          </a:xfrm>
          <a:solidFill>
            <a:schemeClr val="bg1"/>
          </a:solidFill>
        </p:grpSpPr>
        <p:sp>
          <p:nvSpPr>
            <p:cNvPr id="55" name="云形标注 82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951033" y="1259595"/>
              <a:ext cx="4408522" cy="354924"/>
            </a:xfrm>
            <a:prstGeom prst="cloudCallout">
              <a:avLst>
                <a:gd name="adj1" fmla="val 23374"/>
                <a:gd name="adj2" fmla="val 66933"/>
              </a:avLst>
            </a:prstGeom>
            <a:grpFill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2" name="矩形 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169058" y="1312978"/>
              <a:ext cx="3931065" cy="236721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wrap="square">
              <a:no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一共分成了</a:t>
              </a:r>
              <a:r>
                <a:rPr lang="en-US" altLang="zh-CN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8</a:t>
              </a:r>
              <a:r>
                <a:rPr lang="zh-CN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×</a:t>
              </a:r>
              <a:r>
                <a:rPr lang="en-US" altLang="zh-CN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3=24</a:t>
              </a:r>
              <a:r>
                <a:rPr lang="zh-CN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份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表示其中的</a:t>
              </a:r>
              <a:r>
                <a:rPr lang="en-US" altLang="zh-CN" sz="24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5</a:t>
              </a:r>
              <a:r>
                <a:rPr lang="en-US" altLang="zh-CN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×</a:t>
              </a:r>
              <a:r>
                <a:rPr lang="en-US" altLang="zh-CN" sz="24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2=10</a:t>
              </a:r>
              <a:r>
                <a:rPr lang="zh-CN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份。</a:t>
              </a:r>
            </a:p>
          </p:txBody>
        </p:sp>
      </p:grpSp>
      <p:pic>
        <p:nvPicPr>
          <p:cNvPr id="14" name="图片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35621" y="2065020"/>
            <a:ext cx="908557" cy="11823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DYyNmExZWZhZTZjYzk4YjkxOTFlMDhkMzhlMjUwM2Y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2027</Words>
  <Application>Microsoft Office PowerPoint</Application>
  <PresentationFormat>全屏显示(16:9)</PresentationFormat>
  <Paragraphs>184</Paragraphs>
  <Slides>28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29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Administrator</cp:lastModifiedBy>
  <cp:revision>95</cp:revision>
  <dcterms:created xsi:type="dcterms:W3CDTF">2019-09-02T08:53:00Z</dcterms:created>
  <dcterms:modified xsi:type="dcterms:W3CDTF">2024-12-20T07:26:40Z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0163519A103D4974B64505A361FC25CA_13</vt:lpwstr>
  </property>
  <property fmtid="{D5CDD505-2E9C-101B-9397-08002B2CF9AE}" pid="3" name="KSOProductBuildVer">
    <vt:lpwstr>2052-12.1.0.16120</vt:lpwstr>
  </property>
</Properties>
</file>