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661" r:id="rId3"/>
    <p:sldId id="662" r:id="rId5"/>
    <p:sldId id="663" r:id="rId6"/>
    <p:sldId id="628" r:id="rId7"/>
    <p:sldId id="630" r:id="rId8"/>
    <p:sldId id="557" r:id="rId9"/>
    <p:sldId id="664" r:id="rId10"/>
    <p:sldId id="633" r:id="rId11"/>
    <p:sldId id="665" r:id="rId12"/>
    <p:sldId id="629" r:id="rId13"/>
    <p:sldId id="636" r:id="rId14"/>
    <p:sldId id="637" r:id="rId15"/>
    <p:sldId id="666" r:id="rId16"/>
    <p:sldId id="650" r:id="rId17"/>
    <p:sldId id="641" r:id="rId18"/>
    <p:sldId id="638" r:id="rId19"/>
    <p:sldId id="640" r:id="rId20"/>
    <p:sldId id="642" r:id="rId21"/>
    <p:sldId id="643" r:id="rId22"/>
    <p:sldId id="644" r:id="rId23"/>
    <p:sldId id="645" r:id="rId24"/>
    <p:sldId id="647" r:id="rId25"/>
    <p:sldId id="648" r:id="rId26"/>
    <p:sldId id="686" r:id="rId27"/>
    <p:sldId id="687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77B5"/>
    <a:srgbClr val="D5DCEC"/>
    <a:srgbClr val="EEF1F7"/>
    <a:srgbClr val="3D2522"/>
    <a:srgbClr val="B2D2F1"/>
    <a:srgbClr val="A2CDF6"/>
    <a:srgbClr val="84B2AF"/>
    <a:srgbClr val="A9CDEF"/>
    <a:srgbClr val="ABC6C5"/>
    <a:srgbClr val="BF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00" autoAdjust="0"/>
  </p:normalViewPr>
  <p:slideViewPr>
    <p:cSldViewPr showGuides="1">
      <p:cViewPr varScale="1">
        <p:scale>
          <a:sx n="135" d="100"/>
          <a:sy n="135" d="100"/>
        </p:scale>
        <p:origin x="138" y="23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77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14:cpLocks xmlns:a14="http://schemas.microsoft.com/office/drawing/2010/main"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Light" charset="-122"/>
              <a:ea typeface="思源黑体 CN Light" charset="-122"/>
            </a:endParaRPr>
          </a:p>
        </p:txBody>
      </p:sp>
      <p:sp>
        <p:nvSpPr>
          <p:cNvPr id="3" name="日期占位符 2"/>
          <p:cNvSpPr>
            <a14:cpLocks xmlns:a14="http://schemas.microsoft.com/office/drawing/2010/main"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Light" charset="-122"/>
                <a:ea typeface="思源黑体 CN Light" charset="-122"/>
              </a:rPr>
            </a:fld>
            <a:endParaRPr lang="zh-CN" altLang="en-US">
              <a:latin typeface="思源黑体 CN Light" charset="-122"/>
              <a:ea typeface="思源黑体 CN Light" charset="-122"/>
            </a:endParaRPr>
          </a:p>
        </p:txBody>
      </p:sp>
      <p:sp>
        <p:nvSpPr>
          <p:cNvPr id="4" name="页脚占位符 3"/>
          <p:cNvSpPr>
            <a14:cpLocks xmlns:a14="http://schemas.microsoft.com/office/drawing/2010/main"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Light" charset="-122"/>
              <a:ea typeface="思源黑体 CN Light" charset="-122"/>
            </a:endParaRPr>
          </a:p>
        </p:txBody>
      </p:sp>
      <p:sp>
        <p:nvSpPr>
          <p:cNvPr id="5" name="灯片编号占位符 4"/>
          <p:cNvSpPr>
            <a14:cpLocks xmlns:a14="http://schemas.microsoft.com/office/drawing/2010/main"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Light" charset="-122"/>
                <a:ea typeface="思源黑体 CN Light" charset="-122"/>
              </a:rPr>
            </a:fld>
            <a:endParaRPr lang="zh-CN" altLang="en-US">
              <a:latin typeface="思源黑体 CN Light" charset="-122"/>
              <a:ea typeface="思源黑体 CN Light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14:cpLocks xmlns:a14="http://schemas.microsoft.com/office/drawing/2010/main"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Light" charset="-122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14:cpLocks xmlns:a14="http://schemas.microsoft.com/office/drawing/2010/main"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Light" charset="-122"/>
              </a:defRPr>
            </a:lvl1pPr>
          </a:lstStyle>
          <a:p>
            <a:fld id="{8AADD754-F49E-4351-AAFE-19D83F43501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14:cpLocks xmlns:a14="http://schemas.microsoft.com/office/drawing/2010/main"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14:cpLocks xmlns:a14="http://schemas.microsoft.com/office/drawing/2010/main"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14:cpLocks xmlns:a14="http://schemas.microsoft.com/office/drawing/2010/main"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Light" charset="-122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14:cpLocks xmlns:a14="http://schemas.microsoft.com/office/drawing/2010/main"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Light" charset="-122"/>
              </a:defRPr>
            </a:lvl1pPr>
          </a:lstStyle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Light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Light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Light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Light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Light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14:cpLocks xmlns:a14="http://schemas.microsoft.com/office/drawing/2010/main"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14:cpLocks xmlns:a14="http://schemas.microsoft.com/office/drawing/2010/main"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14:cpLocks xmlns:a14="http://schemas.microsoft.com/office/drawing/2010/main" noGrp="1"/>
          </p:cNvSpPr>
          <p:nvPr>
            <p:ph type="sldNum" sz="quarter" idx="10"/>
          </p:nvPr>
        </p:nvSpPr>
        <p:spPr/>
        <p:txBody>
          <a:bodyPr/>
          <a:lstStyle/>
          <a:p>
            <a:fld id="{903DE7F6-AC0B-4118-A1F6-86EBD41F1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14:cpLocks xmlns:a14="http://schemas.microsoft.com/office/drawing/2010/main"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14:cpLocks xmlns:a14="http://schemas.microsoft.com/office/drawing/2010/main"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14:cpLocks xmlns:a14="http://schemas.microsoft.com/office/drawing/2010/main" noGrp="1"/>
          </p:cNvSpPr>
          <p:nvPr>
            <p:ph type="sldNum" sz="quarter" idx="10"/>
          </p:nvPr>
        </p:nvSpPr>
        <p:spPr/>
        <p:txBody>
          <a:bodyPr/>
          <a:lstStyle/>
          <a:p>
            <a:fld id="{903DE7F6-AC0B-4118-A1F6-86EBD41F1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14:cpLocks xmlns:a14="http://schemas.microsoft.com/office/drawing/2010/main"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14:cpLocks xmlns:a14="http://schemas.microsoft.com/office/drawing/2010/main"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14:cpLocks xmlns:a14="http://schemas.microsoft.com/office/drawing/2010/main" noGrp="1"/>
          </p:cNvSpPr>
          <p:nvPr>
            <p:ph type="sldNum" sz="quarter" idx="10"/>
          </p:nvPr>
        </p:nvSpPr>
        <p:spPr/>
        <p:txBody>
          <a:bodyPr/>
          <a:lstStyle/>
          <a:p>
            <a:fld id="{903DE7F6-AC0B-4118-A1F6-86EBD41F1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14:cpLocks xmlns:a14="http://schemas.microsoft.com/office/drawing/2010/main"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14:cpLocks xmlns:a14="http://schemas.microsoft.com/office/drawing/2010/main"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14:cpLocks xmlns:a14="http://schemas.microsoft.com/office/drawing/2010/main" noGrp="1"/>
          </p:cNvSpPr>
          <p:nvPr>
            <p:ph type="sldNum" sz="quarter" idx="10"/>
          </p:nvPr>
        </p:nvSpPr>
        <p:spPr/>
        <p:txBody>
          <a:bodyPr/>
          <a:lstStyle/>
          <a:p>
            <a:fld id="{903DE7F6-AC0B-4118-A1F6-86EBD41F1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14:cpLocks xmlns:a14="http://schemas.microsoft.com/office/drawing/2010/main"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14:cpLocks xmlns:a14="http://schemas.microsoft.com/office/drawing/2010/main"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14:cpLocks xmlns:a14="http://schemas.microsoft.com/office/drawing/2010/main" noGrp="1"/>
          </p:cNvSpPr>
          <p:nvPr>
            <p:ph type="sldNum" sz="quarter" idx="10"/>
          </p:nvPr>
        </p:nvSpPr>
        <p:spPr/>
        <p:txBody>
          <a:bodyPr/>
          <a:lstStyle/>
          <a:p>
            <a:fld id="{903DE7F6-AC0B-4118-A1F6-86EBD41F1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14:cpLocks xmlns:a14="http://schemas.microsoft.com/office/drawing/2010/main"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14:cpLocks xmlns:a14="http://schemas.microsoft.com/office/drawing/2010/main"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14:cpLocks xmlns:a14="http://schemas.microsoft.com/office/drawing/2010/main" noGrp="1"/>
          </p:cNvSpPr>
          <p:nvPr>
            <p:ph type="sldNum" sz="quarter" idx="10"/>
          </p:nvPr>
        </p:nvSpPr>
        <p:spPr/>
        <p:txBody>
          <a:bodyPr/>
          <a:lstStyle/>
          <a:p>
            <a:fld id="{903DE7F6-AC0B-4118-A1F6-86EBD41F16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E7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: 圆角 7"/>
          <p:cNvSpPr/>
          <p:nvPr userDrawn="1"/>
        </p:nvSpPr>
        <p:spPr>
          <a:xfrm>
            <a:off x="260537" y="267260"/>
            <a:ext cx="8622926" cy="4608980"/>
          </a:xfrm>
          <a:prstGeom prst="roundRect">
            <a:avLst>
              <a:gd name="adj" fmla="val 397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image" Target="../media/image1.png"/><Relationship Id="rId7" Type="http://schemas.openxmlformats.org/officeDocument/2006/relationships/tags" Target="../tags/tag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:\PPT\包图网\审核中\图片4.png图片4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-6032" y="0"/>
            <a:ext cx="9156065" cy="5144135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7" name="圆角矩形 6"/>
          <p:cNvSpPr/>
          <p:nvPr userDrawn="1">
            <p:custDataLst>
              <p:tags r:id="rId9"/>
            </p:custDataLst>
          </p:nvPr>
        </p:nvSpPr>
        <p:spPr>
          <a:xfrm>
            <a:off x="187325" y="180023"/>
            <a:ext cx="8769350" cy="4783455"/>
          </a:xfrm>
          <a:prstGeom prst="roundRect">
            <a:avLst>
              <a:gd name="adj" fmla="val 2189"/>
            </a:avLst>
          </a:prstGeom>
          <a:solidFill>
            <a:schemeClr val="bg1"/>
          </a:solidFill>
          <a:ln w="25400">
            <a:solidFill>
              <a:srgbClr val="5E77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Light" charset="-122"/>
              <a:ea typeface="思源黑体 CN Light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slow" p14:dur="2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2.png"/><Relationship Id="rId2" Type="http://schemas.microsoft.com/office/2007/relationships/media" Target="../media/media1.wma"/><Relationship Id="rId18" Type="http://schemas.openxmlformats.org/officeDocument/2006/relationships/notesSlide" Target="../notesSlides/notesSlide1.xml"/><Relationship Id="rId17" Type="http://schemas.openxmlformats.org/officeDocument/2006/relationships/slideLayout" Target="../slideLayouts/slideLayout6.xml"/><Relationship Id="rId16" Type="http://schemas.openxmlformats.org/officeDocument/2006/relationships/image" Target="../media/image3.png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audio" Target="../media/media1.wma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1" Type="http://schemas.openxmlformats.org/officeDocument/2006/relationships/tags" Target="../tags/tag5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3.xml"/><Relationship Id="rId6" Type="http://schemas.openxmlformats.org/officeDocument/2006/relationships/tags" Target="../tags/tag72.xml"/><Relationship Id="rId5" Type="http://schemas.openxmlformats.org/officeDocument/2006/relationships/image" Target="../media/image8.png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5.png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95.xml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image" Target="../media/image9.png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98.xml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tags" Target="../tags/tag8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tags" Target="../tags/tag10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tags" Target="../tags/tag122.xml"/><Relationship Id="rId5" Type="http://schemas.openxmlformats.org/officeDocument/2006/relationships/tags" Target="../tags/tag121.xml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54.xml"/><Relationship Id="rId2" Type="http://schemas.openxmlformats.org/officeDocument/2006/relationships/tags" Target="../tags/tag136.xml"/><Relationship Id="rId19" Type="http://schemas.openxmlformats.org/officeDocument/2006/relationships/tags" Target="../tags/tag153.xml"/><Relationship Id="rId18" Type="http://schemas.openxmlformats.org/officeDocument/2006/relationships/tags" Target="../tags/tag152.xml"/><Relationship Id="rId17" Type="http://schemas.openxmlformats.org/officeDocument/2006/relationships/tags" Target="../tags/tag151.xml"/><Relationship Id="rId16" Type="http://schemas.openxmlformats.org/officeDocument/2006/relationships/tags" Target="../tags/tag150.xml"/><Relationship Id="rId15" Type="http://schemas.openxmlformats.org/officeDocument/2006/relationships/tags" Target="../tags/tag149.xml"/><Relationship Id="rId14" Type="http://schemas.openxmlformats.org/officeDocument/2006/relationships/tags" Target="../tags/tag148.xml"/><Relationship Id="rId13" Type="http://schemas.openxmlformats.org/officeDocument/2006/relationships/tags" Target="../tags/tag147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tags" Target="../tags/tag13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image" Target="../media/image8.png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4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image" Target="../media/image5.png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45.xml"/><Relationship Id="rId1" Type="http://schemas.openxmlformats.org/officeDocument/2006/relationships/tags" Target="../tags/tag3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image" Target="../media/image6.png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56.xml"/><Relationship Id="rId1" Type="http://schemas.openxmlformats.org/officeDocument/2006/relationships/tags" Target="../tags/tag48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自由: 形状 21"/>
          <p:cNvSpPr/>
          <p:nvPr/>
        </p:nvSpPr>
        <p:spPr>
          <a:xfrm>
            <a:off x="304785" y="361634"/>
            <a:ext cx="1250577" cy="1250577"/>
          </a:xfrm>
          <a:custGeom>
            <a:avLst/>
            <a:gdLst>
              <a:gd name="connsiteX0" fmla="*/ 1201380 w 1667436"/>
              <a:gd name="connsiteY0" fmla="*/ 497751 h 1667436"/>
              <a:gd name="connsiteX1" fmla="*/ 1169685 w 1667436"/>
              <a:gd name="connsiteY1" fmla="*/ 466056 h 1667436"/>
              <a:gd name="connsiteX2" fmla="*/ 1169685 w 1667436"/>
              <a:gd name="connsiteY2" fmla="*/ 450208 h 1667436"/>
              <a:gd name="connsiteX3" fmla="*/ 1391550 w 1667436"/>
              <a:gd name="connsiteY3" fmla="*/ 228343 h 1667436"/>
              <a:gd name="connsiteX4" fmla="*/ 1407398 w 1667436"/>
              <a:gd name="connsiteY4" fmla="*/ 228343 h 1667436"/>
              <a:gd name="connsiteX5" fmla="*/ 1439093 w 1667436"/>
              <a:gd name="connsiteY5" fmla="*/ 260038 h 1667436"/>
              <a:gd name="connsiteX6" fmla="*/ 1439093 w 1667436"/>
              <a:gd name="connsiteY6" fmla="*/ 275885 h 1667436"/>
              <a:gd name="connsiteX7" fmla="*/ 1217227 w 1667436"/>
              <a:gd name="connsiteY7" fmla="*/ 497751 h 1667436"/>
              <a:gd name="connsiteX8" fmla="*/ 1201380 w 1667436"/>
              <a:gd name="connsiteY8" fmla="*/ 497751 h 1667436"/>
              <a:gd name="connsiteX9" fmla="*/ 811307 w 1667436"/>
              <a:gd name="connsiteY9" fmla="*/ 336177 h 1667436"/>
              <a:gd name="connsiteX10" fmla="*/ 800101 w 1667436"/>
              <a:gd name="connsiteY10" fmla="*/ 324971 h 1667436"/>
              <a:gd name="connsiteX11" fmla="*/ 800101 w 1667436"/>
              <a:gd name="connsiteY11" fmla="*/ 11206 h 1667436"/>
              <a:gd name="connsiteX12" fmla="*/ 811307 w 1667436"/>
              <a:gd name="connsiteY12" fmla="*/ 0 h 1667436"/>
              <a:gd name="connsiteX13" fmla="*/ 856129 w 1667436"/>
              <a:gd name="connsiteY13" fmla="*/ 0 h 1667436"/>
              <a:gd name="connsiteX14" fmla="*/ 867336 w 1667436"/>
              <a:gd name="connsiteY14" fmla="*/ 11206 h 1667436"/>
              <a:gd name="connsiteX15" fmla="*/ 867335 w 1667436"/>
              <a:gd name="connsiteY15" fmla="*/ 324970 h 1667436"/>
              <a:gd name="connsiteX16" fmla="*/ 856129 w 1667436"/>
              <a:gd name="connsiteY16" fmla="*/ 336176 h 1667436"/>
              <a:gd name="connsiteX17" fmla="*/ 1342465 w 1667436"/>
              <a:gd name="connsiteY17" fmla="*/ 867335 h 1667436"/>
              <a:gd name="connsiteX18" fmla="*/ 1331259 w 1667436"/>
              <a:gd name="connsiteY18" fmla="*/ 856129 h 1667436"/>
              <a:gd name="connsiteX19" fmla="*/ 1331259 w 1667436"/>
              <a:gd name="connsiteY19" fmla="*/ 811306 h 1667436"/>
              <a:gd name="connsiteX20" fmla="*/ 1342465 w 1667436"/>
              <a:gd name="connsiteY20" fmla="*/ 800100 h 1667436"/>
              <a:gd name="connsiteX21" fmla="*/ 1656230 w 1667436"/>
              <a:gd name="connsiteY21" fmla="*/ 800100 h 1667436"/>
              <a:gd name="connsiteX22" fmla="*/ 1667436 w 1667436"/>
              <a:gd name="connsiteY22" fmla="*/ 811306 h 1667436"/>
              <a:gd name="connsiteX23" fmla="*/ 1667436 w 1667436"/>
              <a:gd name="connsiteY23" fmla="*/ 856129 h 1667436"/>
              <a:gd name="connsiteX24" fmla="*/ 1656230 w 1667436"/>
              <a:gd name="connsiteY24" fmla="*/ 867335 h 1667436"/>
              <a:gd name="connsiteX25" fmla="*/ 450209 w 1667436"/>
              <a:gd name="connsiteY25" fmla="*/ 497751 h 1667436"/>
              <a:gd name="connsiteX26" fmla="*/ 228344 w 1667436"/>
              <a:gd name="connsiteY26" fmla="*/ 275885 h 1667436"/>
              <a:gd name="connsiteX27" fmla="*/ 228344 w 1667436"/>
              <a:gd name="connsiteY27" fmla="*/ 260038 h 1667436"/>
              <a:gd name="connsiteX28" fmla="*/ 260038 w 1667436"/>
              <a:gd name="connsiteY28" fmla="*/ 228343 h 1667436"/>
              <a:gd name="connsiteX29" fmla="*/ 275886 w 1667436"/>
              <a:gd name="connsiteY29" fmla="*/ 228343 h 1667436"/>
              <a:gd name="connsiteX30" fmla="*/ 497751 w 1667436"/>
              <a:gd name="connsiteY30" fmla="*/ 450208 h 1667436"/>
              <a:gd name="connsiteX31" fmla="*/ 497751 w 1667436"/>
              <a:gd name="connsiteY31" fmla="*/ 466056 h 1667436"/>
              <a:gd name="connsiteX32" fmla="*/ 466057 w 1667436"/>
              <a:gd name="connsiteY32" fmla="*/ 497751 h 1667436"/>
              <a:gd name="connsiteX33" fmla="*/ 450209 w 1667436"/>
              <a:gd name="connsiteY33" fmla="*/ 497751 h 1667436"/>
              <a:gd name="connsiteX34" fmla="*/ 1391550 w 1667436"/>
              <a:gd name="connsiteY34" fmla="*/ 1439092 h 1667436"/>
              <a:gd name="connsiteX35" fmla="*/ 1169685 w 1667436"/>
              <a:gd name="connsiteY35" fmla="*/ 1217227 h 1667436"/>
              <a:gd name="connsiteX36" fmla="*/ 1169685 w 1667436"/>
              <a:gd name="connsiteY36" fmla="*/ 1201379 h 1667436"/>
              <a:gd name="connsiteX37" fmla="*/ 1201380 w 1667436"/>
              <a:gd name="connsiteY37" fmla="*/ 1169684 h 1667436"/>
              <a:gd name="connsiteX38" fmla="*/ 1217227 w 1667436"/>
              <a:gd name="connsiteY38" fmla="*/ 1169684 h 1667436"/>
              <a:gd name="connsiteX39" fmla="*/ 1439093 w 1667436"/>
              <a:gd name="connsiteY39" fmla="*/ 1391550 h 1667436"/>
              <a:gd name="connsiteX40" fmla="*/ 1439093 w 1667436"/>
              <a:gd name="connsiteY40" fmla="*/ 1407397 h 1667436"/>
              <a:gd name="connsiteX41" fmla="*/ 1407398 w 1667436"/>
              <a:gd name="connsiteY41" fmla="*/ 1439092 h 1667436"/>
              <a:gd name="connsiteX42" fmla="*/ 1391550 w 1667436"/>
              <a:gd name="connsiteY42" fmla="*/ 1439092 h 1667436"/>
              <a:gd name="connsiteX43" fmla="*/ 586497 w 1667436"/>
              <a:gd name="connsiteY43" fmla="*/ 1080938 h 1667436"/>
              <a:gd name="connsiteX44" fmla="*/ 586497 w 1667436"/>
              <a:gd name="connsiteY44" fmla="*/ 586495 h 1667436"/>
              <a:gd name="connsiteX45" fmla="*/ 1080940 w 1667436"/>
              <a:gd name="connsiteY45" fmla="*/ 586495 h 1667436"/>
              <a:gd name="connsiteX46" fmla="*/ 1080940 w 1667436"/>
              <a:gd name="connsiteY46" fmla="*/ 1080938 h 1667436"/>
              <a:gd name="connsiteX47" fmla="*/ 586497 w 1667436"/>
              <a:gd name="connsiteY47" fmla="*/ 1080938 h 1667436"/>
              <a:gd name="connsiteX48" fmla="*/ 11206 w 1667436"/>
              <a:gd name="connsiteY48" fmla="*/ 867335 h 1667436"/>
              <a:gd name="connsiteX49" fmla="*/ 0 w 1667436"/>
              <a:gd name="connsiteY49" fmla="*/ 856129 h 1667436"/>
              <a:gd name="connsiteX50" fmla="*/ 1 w 1667436"/>
              <a:gd name="connsiteY50" fmla="*/ 811306 h 1667436"/>
              <a:gd name="connsiteX51" fmla="*/ 11207 w 1667436"/>
              <a:gd name="connsiteY51" fmla="*/ 800100 h 1667436"/>
              <a:gd name="connsiteX52" fmla="*/ 324971 w 1667436"/>
              <a:gd name="connsiteY52" fmla="*/ 800100 h 1667436"/>
              <a:gd name="connsiteX53" fmla="*/ 336178 w 1667436"/>
              <a:gd name="connsiteY53" fmla="*/ 811306 h 1667436"/>
              <a:gd name="connsiteX54" fmla="*/ 336177 w 1667436"/>
              <a:gd name="connsiteY54" fmla="*/ 856129 h 1667436"/>
              <a:gd name="connsiteX55" fmla="*/ 324971 w 1667436"/>
              <a:gd name="connsiteY55" fmla="*/ 867335 h 1667436"/>
              <a:gd name="connsiteX56" fmla="*/ 811307 w 1667436"/>
              <a:gd name="connsiteY56" fmla="*/ 1667436 h 1667436"/>
              <a:gd name="connsiteX57" fmla="*/ 800101 w 1667436"/>
              <a:gd name="connsiteY57" fmla="*/ 1656229 h 1667436"/>
              <a:gd name="connsiteX58" fmla="*/ 800101 w 1667436"/>
              <a:gd name="connsiteY58" fmla="*/ 1342465 h 1667436"/>
              <a:gd name="connsiteX59" fmla="*/ 811307 w 1667436"/>
              <a:gd name="connsiteY59" fmla="*/ 1331259 h 1667436"/>
              <a:gd name="connsiteX60" fmla="*/ 856129 w 1667436"/>
              <a:gd name="connsiteY60" fmla="*/ 1331258 h 1667436"/>
              <a:gd name="connsiteX61" fmla="*/ 867336 w 1667436"/>
              <a:gd name="connsiteY61" fmla="*/ 1342464 h 1667436"/>
              <a:gd name="connsiteX62" fmla="*/ 867335 w 1667436"/>
              <a:gd name="connsiteY62" fmla="*/ 1656229 h 1667436"/>
              <a:gd name="connsiteX63" fmla="*/ 856129 w 1667436"/>
              <a:gd name="connsiteY63" fmla="*/ 1667435 h 1667436"/>
              <a:gd name="connsiteX64" fmla="*/ 260038 w 1667436"/>
              <a:gd name="connsiteY64" fmla="*/ 1439092 h 1667436"/>
              <a:gd name="connsiteX65" fmla="*/ 228344 w 1667436"/>
              <a:gd name="connsiteY65" fmla="*/ 1407397 h 1667436"/>
              <a:gd name="connsiteX66" fmla="*/ 228344 w 1667436"/>
              <a:gd name="connsiteY66" fmla="*/ 1391550 h 1667436"/>
              <a:gd name="connsiteX67" fmla="*/ 450209 w 1667436"/>
              <a:gd name="connsiteY67" fmla="*/ 1169684 h 1667436"/>
              <a:gd name="connsiteX68" fmla="*/ 466057 w 1667436"/>
              <a:gd name="connsiteY68" fmla="*/ 1169684 h 1667436"/>
              <a:gd name="connsiteX69" fmla="*/ 497751 w 1667436"/>
              <a:gd name="connsiteY69" fmla="*/ 1201379 h 1667436"/>
              <a:gd name="connsiteX70" fmla="*/ 497751 w 1667436"/>
              <a:gd name="connsiteY70" fmla="*/ 1217227 h 1667436"/>
              <a:gd name="connsiteX71" fmla="*/ 275886 w 1667436"/>
              <a:gd name="connsiteY71" fmla="*/ 1439092 h 1667436"/>
              <a:gd name="connsiteX72" fmla="*/ 260038 w 1667436"/>
              <a:gd name="connsiteY72" fmla="*/ 1439092 h 166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667436" h="1667436">
                <a:moveTo>
                  <a:pt x="1201380" y="497751"/>
                </a:moveTo>
                <a:lnTo>
                  <a:pt x="1169685" y="466056"/>
                </a:lnTo>
                <a:cubicBezTo>
                  <a:pt x="1165309" y="461680"/>
                  <a:pt x="1165309" y="454585"/>
                  <a:pt x="1169685" y="450208"/>
                </a:cubicBezTo>
                <a:lnTo>
                  <a:pt x="1391550" y="228343"/>
                </a:lnTo>
                <a:cubicBezTo>
                  <a:pt x="1395927" y="223967"/>
                  <a:pt x="1403022" y="223967"/>
                  <a:pt x="1407398" y="228343"/>
                </a:cubicBezTo>
                <a:lnTo>
                  <a:pt x="1439093" y="260038"/>
                </a:lnTo>
                <a:cubicBezTo>
                  <a:pt x="1443469" y="264414"/>
                  <a:pt x="1443469" y="271509"/>
                  <a:pt x="1439093" y="275885"/>
                </a:cubicBezTo>
                <a:lnTo>
                  <a:pt x="1217227" y="497751"/>
                </a:lnTo>
                <a:cubicBezTo>
                  <a:pt x="1212851" y="502127"/>
                  <a:pt x="1205756" y="502127"/>
                  <a:pt x="1201380" y="497751"/>
                </a:cubicBezTo>
                <a:close/>
                <a:moveTo>
                  <a:pt x="811307" y="336177"/>
                </a:moveTo>
                <a:cubicBezTo>
                  <a:pt x="805117" y="336176"/>
                  <a:pt x="800100" y="331160"/>
                  <a:pt x="800101" y="324971"/>
                </a:cubicBezTo>
                <a:lnTo>
                  <a:pt x="800101" y="11206"/>
                </a:lnTo>
                <a:cubicBezTo>
                  <a:pt x="800100" y="5016"/>
                  <a:pt x="805117" y="-1"/>
                  <a:pt x="811307" y="0"/>
                </a:cubicBezTo>
                <a:lnTo>
                  <a:pt x="856129" y="0"/>
                </a:lnTo>
                <a:cubicBezTo>
                  <a:pt x="862319" y="0"/>
                  <a:pt x="867336" y="5017"/>
                  <a:pt x="867336" y="11206"/>
                </a:cubicBezTo>
                <a:lnTo>
                  <a:pt x="867335" y="324970"/>
                </a:lnTo>
                <a:cubicBezTo>
                  <a:pt x="867336" y="331160"/>
                  <a:pt x="862319" y="336177"/>
                  <a:pt x="856129" y="336176"/>
                </a:cubicBezTo>
                <a:close/>
                <a:moveTo>
                  <a:pt x="1342465" y="867335"/>
                </a:moveTo>
                <a:cubicBezTo>
                  <a:pt x="1336276" y="867335"/>
                  <a:pt x="1331259" y="862318"/>
                  <a:pt x="1331259" y="856129"/>
                </a:cubicBezTo>
                <a:lnTo>
                  <a:pt x="1331259" y="811306"/>
                </a:lnTo>
                <a:cubicBezTo>
                  <a:pt x="1331259" y="805117"/>
                  <a:pt x="1336276" y="800100"/>
                  <a:pt x="1342465" y="800100"/>
                </a:cubicBezTo>
                <a:lnTo>
                  <a:pt x="1656230" y="800100"/>
                </a:lnTo>
                <a:cubicBezTo>
                  <a:pt x="1662419" y="800100"/>
                  <a:pt x="1667436" y="805117"/>
                  <a:pt x="1667436" y="811306"/>
                </a:cubicBezTo>
                <a:lnTo>
                  <a:pt x="1667436" y="856129"/>
                </a:lnTo>
                <a:cubicBezTo>
                  <a:pt x="1667436" y="862318"/>
                  <a:pt x="1662419" y="867335"/>
                  <a:pt x="1656230" y="867335"/>
                </a:cubicBezTo>
                <a:close/>
                <a:moveTo>
                  <a:pt x="450209" y="497751"/>
                </a:moveTo>
                <a:lnTo>
                  <a:pt x="228344" y="275885"/>
                </a:lnTo>
                <a:cubicBezTo>
                  <a:pt x="223967" y="271509"/>
                  <a:pt x="223967" y="264414"/>
                  <a:pt x="228344" y="260038"/>
                </a:cubicBezTo>
                <a:lnTo>
                  <a:pt x="260038" y="228343"/>
                </a:lnTo>
                <a:cubicBezTo>
                  <a:pt x="264414" y="223967"/>
                  <a:pt x="271510" y="223967"/>
                  <a:pt x="275886" y="228343"/>
                </a:cubicBezTo>
                <a:lnTo>
                  <a:pt x="497751" y="450208"/>
                </a:lnTo>
                <a:cubicBezTo>
                  <a:pt x="502128" y="454585"/>
                  <a:pt x="502128" y="461680"/>
                  <a:pt x="497751" y="466056"/>
                </a:cubicBezTo>
                <a:lnTo>
                  <a:pt x="466057" y="497751"/>
                </a:lnTo>
                <a:cubicBezTo>
                  <a:pt x="461680" y="502127"/>
                  <a:pt x="454585" y="502127"/>
                  <a:pt x="450209" y="497751"/>
                </a:cubicBezTo>
                <a:close/>
                <a:moveTo>
                  <a:pt x="1391550" y="1439092"/>
                </a:moveTo>
                <a:lnTo>
                  <a:pt x="1169685" y="1217227"/>
                </a:lnTo>
                <a:cubicBezTo>
                  <a:pt x="1165309" y="1212850"/>
                  <a:pt x="1165309" y="1205755"/>
                  <a:pt x="1169685" y="1201379"/>
                </a:cubicBezTo>
                <a:lnTo>
                  <a:pt x="1201380" y="1169684"/>
                </a:lnTo>
                <a:cubicBezTo>
                  <a:pt x="1205756" y="1165308"/>
                  <a:pt x="1212851" y="1165308"/>
                  <a:pt x="1217227" y="1169684"/>
                </a:cubicBezTo>
                <a:lnTo>
                  <a:pt x="1439093" y="1391550"/>
                </a:lnTo>
                <a:cubicBezTo>
                  <a:pt x="1443469" y="1395926"/>
                  <a:pt x="1443469" y="1403021"/>
                  <a:pt x="1439093" y="1407397"/>
                </a:cubicBezTo>
                <a:lnTo>
                  <a:pt x="1407398" y="1439092"/>
                </a:lnTo>
                <a:cubicBezTo>
                  <a:pt x="1403022" y="1443468"/>
                  <a:pt x="1395927" y="1443468"/>
                  <a:pt x="1391550" y="1439092"/>
                </a:cubicBezTo>
                <a:close/>
                <a:moveTo>
                  <a:pt x="586497" y="1080938"/>
                </a:moveTo>
                <a:cubicBezTo>
                  <a:pt x="449960" y="944402"/>
                  <a:pt x="449960" y="723032"/>
                  <a:pt x="586497" y="586495"/>
                </a:cubicBezTo>
                <a:cubicBezTo>
                  <a:pt x="723033" y="449959"/>
                  <a:pt x="944403" y="449959"/>
                  <a:pt x="1080940" y="586495"/>
                </a:cubicBezTo>
                <a:cubicBezTo>
                  <a:pt x="1217476" y="723032"/>
                  <a:pt x="1217476" y="944402"/>
                  <a:pt x="1080940" y="1080938"/>
                </a:cubicBezTo>
                <a:cubicBezTo>
                  <a:pt x="944403" y="1217475"/>
                  <a:pt x="723033" y="1217475"/>
                  <a:pt x="586497" y="1080938"/>
                </a:cubicBezTo>
                <a:close/>
                <a:moveTo>
                  <a:pt x="11206" y="867335"/>
                </a:moveTo>
                <a:cubicBezTo>
                  <a:pt x="5018" y="867335"/>
                  <a:pt x="1" y="862318"/>
                  <a:pt x="0" y="856129"/>
                </a:cubicBezTo>
                <a:lnTo>
                  <a:pt x="1" y="811306"/>
                </a:lnTo>
                <a:cubicBezTo>
                  <a:pt x="0" y="805117"/>
                  <a:pt x="5017" y="800100"/>
                  <a:pt x="11207" y="800100"/>
                </a:cubicBezTo>
                <a:lnTo>
                  <a:pt x="324971" y="800100"/>
                </a:lnTo>
                <a:cubicBezTo>
                  <a:pt x="331160" y="800100"/>
                  <a:pt x="336177" y="805117"/>
                  <a:pt x="336178" y="811306"/>
                </a:cubicBezTo>
                <a:lnTo>
                  <a:pt x="336177" y="856129"/>
                </a:lnTo>
                <a:cubicBezTo>
                  <a:pt x="336178" y="862318"/>
                  <a:pt x="331161" y="867335"/>
                  <a:pt x="324971" y="867335"/>
                </a:cubicBezTo>
                <a:close/>
                <a:moveTo>
                  <a:pt x="811307" y="1667436"/>
                </a:moveTo>
                <a:cubicBezTo>
                  <a:pt x="805117" y="1667435"/>
                  <a:pt x="800100" y="1662418"/>
                  <a:pt x="800101" y="1656229"/>
                </a:cubicBezTo>
                <a:lnTo>
                  <a:pt x="800101" y="1342465"/>
                </a:lnTo>
                <a:cubicBezTo>
                  <a:pt x="800100" y="1336275"/>
                  <a:pt x="805117" y="1331258"/>
                  <a:pt x="811307" y="1331259"/>
                </a:cubicBezTo>
                <a:lnTo>
                  <a:pt x="856129" y="1331258"/>
                </a:lnTo>
                <a:cubicBezTo>
                  <a:pt x="862319" y="1331259"/>
                  <a:pt x="867336" y="1336276"/>
                  <a:pt x="867336" y="1342464"/>
                </a:cubicBezTo>
                <a:lnTo>
                  <a:pt x="867335" y="1656229"/>
                </a:lnTo>
                <a:cubicBezTo>
                  <a:pt x="867336" y="1662419"/>
                  <a:pt x="862319" y="1667436"/>
                  <a:pt x="856129" y="1667435"/>
                </a:cubicBezTo>
                <a:close/>
                <a:moveTo>
                  <a:pt x="260038" y="1439092"/>
                </a:moveTo>
                <a:lnTo>
                  <a:pt x="228344" y="1407397"/>
                </a:lnTo>
                <a:cubicBezTo>
                  <a:pt x="223967" y="1403021"/>
                  <a:pt x="223967" y="1395926"/>
                  <a:pt x="228344" y="1391550"/>
                </a:cubicBezTo>
                <a:lnTo>
                  <a:pt x="450209" y="1169684"/>
                </a:lnTo>
                <a:cubicBezTo>
                  <a:pt x="454585" y="1165308"/>
                  <a:pt x="461680" y="1165308"/>
                  <a:pt x="466057" y="1169684"/>
                </a:cubicBezTo>
                <a:lnTo>
                  <a:pt x="497751" y="1201379"/>
                </a:lnTo>
                <a:cubicBezTo>
                  <a:pt x="502128" y="1205755"/>
                  <a:pt x="502128" y="1212850"/>
                  <a:pt x="497751" y="1217227"/>
                </a:cubicBezTo>
                <a:lnTo>
                  <a:pt x="275886" y="1439092"/>
                </a:lnTo>
                <a:cubicBezTo>
                  <a:pt x="271510" y="1443468"/>
                  <a:pt x="264414" y="1443468"/>
                  <a:pt x="260038" y="143909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/>
        </p:nvSpPr>
        <p:spPr>
          <a:xfrm>
            <a:off x="1188314" y="0"/>
            <a:ext cx="1257300" cy="260900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5" name="矩形 24"/>
          <p:cNvSpPr/>
          <p:nvPr/>
        </p:nvSpPr>
        <p:spPr>
          <a:xfrm>
            <a:off x="6403184" y="0"/>
            <a:ext cx="1257300" cy="260900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6" name="矩形 25"/>
          <p:cNvSpPr/>
          <p:nvPr/>
        </p:nvSpPr>
        <p:spPr>
          <a:xfrm>
            <a:off x="1188314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矩形 26"/>
          <p:cNvSpPr/>
          <p:nvPr/>
        </p:nvSpPr>
        <p:spPr>
          <a:xfrm>
            <a:off x="3740063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矩形 27"/>
          <p:cNvSpPr/>
          <p:nvPr/>
        </p:nvSpPr>
        <p:spPr>
          <a:xfrm>
            <a:off x="6403184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" name="矩形 28"/>
          <p:cNvSpPr/>
          <p:nvPr/>
        </p:nvSpPr>
        <p:spPr>
          <a:xfrm rot="5400000">
            <a:off x="8387733" y="1187781"/>
            <a:ext cx="1257300" cy="255233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 rot="5400000">
            <a:off x="8387733" y="3626849"/>
            <a:ext cx="1257300" cy="255233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矩形 30"/>
          <p:cNvSpPr/>
          <p:nvPr/>
        </p:nvSpPr>
        <p:spPr>
          <a:xfrm rot="5400000">
            <a:off x="-505126" y="1186600"/>
            <a:ext cx="1257300" cy="257597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2" name="矩形 31"/>
          <p:cNvSpPr/>
          <p:nvPr/>
        </p:nvSpPr>
        <p:spPr>
          <a:xfrm rot="5400000">
            <a:off x="-505126" y="3625667"/>
            <a:ext cx="1257300" cy="257597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" name="抒情钢琴曲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2685" y="-476383"/>
            <a:ext cx="457200" cy="457200"/>
          </a:xfrm>
          <a:prstGeom prst="rect">
            <a:avLst/>
          </a:prstGeom>
        </p:spPr>
      </p:pic>
      <p:sp>
        <p:nvSpPr>
          <p:cNvPr id="124" name="文本框 123"/>
          <p:cNvSpPr txBox="1"/>
          <p:nvPr>
            <p:custDataLst>
              <p:tags r:id="rId4"/>
            </p:custDataLst>
          </p:nvPr>
        </p:nvSpPr>
        <p:spPr>
          <a:xfrm>
            <a:off x="1752600" y="1192530"/>
            <a:ext cx="61817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sz="1000" spc="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charset="-122"/>
                <a:ea typeface="思源黑体 CN Bold" charset="-122"/>
                <a:cs typeface="思源黑体 CN Bold" charset="-122"/>
                <a:sym typeface="思源黑体 CN Medium" pitchFamily="34" charset="-122"/>
              </a:rPr>
              <a:t>地震灾害与防范</a:t>
            </a:r>
            <a:r>
              <a:rPr lang="zh-CN" sz="1000" spc="6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思源黑体 CN Bold" charset="-122"/>
                <a:ea typeface="思源黑体 CN Bold" charset="-122"/>
                <a:cs typeface="思源黑体 CN Bold" charset="-122"/>
                <a:sym typeface="思源黑体 CN Medium" pitchFamily="34" charset="-122"/>
              </a:rPr>
              <a:t>安全教育知识科普</a:t>
            </a:r>
            <a:endParaRPr lang="zh-CN" sz="1000" spc="6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思源黑体 CN Bold" charset="-122"/>
              <a:ea typeface="思源黑体 CN Bold" charset="-122"/>
              <a:cs typeface="思源黑体 CN Bold" charset="-122"/>
              <a:sym typeface="思源黑体 CN Medium" pitchFamily="34" charset="-122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1725613" y="1581150"/>
            <a:ext cx="5688965" cy="1106834"/>
            <a:chOff x="2849" y="958"/>
            <a:chExt cx="13422" cy="10919"/>
          </a:xfrm>
        </p:grpSpPr>
        <p:sp>
          <p:nvSpPr>
            <p:cNvPr id="108" name="文本框 107"/>
            <p:cNvSpPr txBox="1"/>
            <p:nvPr>
              <p:custDataLst>
                <p:tags r:id="rId5"/>
              </p:custDataLst>
            </p:nvPr>
          </p:nvSpPr>
          <p:spPr>
            <a:xfrm>
              <a:off x="2849" y="958"/>
              <a:ext cx="13422" cy="10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altLang="en-US" sz="6600" b="1" dirty="0">
                  <a:ln w="228600">
                    <a:solidFill>
                      <a:srgbClr val="5E77B5"/>
                    </a:solidFill>
                  </a:ln>
                  <a:noFill/>
                  <a:effectLst/>
                  <a:latin typeface="微软雅黑" pitchFamily="34" charset="-122"/>
                  <a:ea typeface="微软雅黑" pitchFamily="34" charset="-122"/>
                  <a:cs typeface="思源黑体 CN Light" charset="-122"/>
                </a:rPr>
                <a:t>地震安全常识</a:t>
              </a:r>
              <a:endParaRPr lang="zh-CN" altLang="en-US" sz="6600" b="1" dirty="0">
                <a:ln w="228600">
                  <a:solidFill>
                    <a:srgbClr val="5E77B5"/>
                  </a:solidFill>
                </a:ln>
                <a:noFill/>
                <a:effectLst/>
                <a:latin typeface="微软雅黑" pitchFamily="34" charset="-122"/>
                <a:ea typeface="微软雅黑" pitchFamily="34" charset="-122"/>
                <a:cs typeface="思源黑体 CN Light" charset="-122"/>
              </a:endParaRPr>
            </a:p>
          </p:txBody>
        </p:sp>
        <p:sp>
          <p:nvSpPr>
            <p:cNvPr id="109" name="文本框 108"/>
            <p:cNvSpPr txBox="1"/>
            <p:nvPr>
              <p:custDataLst>
                <p:tags r:id="rId6"/>
              </p:custDataLst>
            </p:nvPr>
          </p:nvSpPr>
          <p:spPr>
            <a:xfrm>
              <a:off x="2849" y="958"/>
              <a:ext cx="13422" cy="10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zh-CN" altLang="en-US" sz="6600" b="1" dirty="0">
                  <a:ln w="127000">
                    <a:solidFill>
                      <a:schemeClr val="bg1"/>
                    </a:solidFill>
                  </a:ln>
                  <a:noFill/>
                  <a:effectLst/>
                  <a:latin typeface="微软雅黑" pitchFamily="34" charset="-122"/>
                  <a:ea typeface="微软雅黑" pitchFamily="34" charset="-122"/>
                  <a:cs typeface="思源黑体 CN Light" charset="-122"/>
                </a:rPr>
                <a:t>地震安全常识</a:t>
              </a:r>
              <a:endParaRPr lang="zh-CN" altLang="en-US" sz="6600" b="1" dirty="0">
                <a:ln w="127000">
                  <a:solidFill>
                    <a:schemeClr val="bg1"/>
                  </a:solidFill>
                </a:ln>
                <a:noFill/>
                <a:effectLst/>
                <a:latin typeface="微软雅黑" pitchFamily="34" charset="-122"/>
                <a:ea typeface="微软雅黑" pitchFamily="34" charset="-122"/>
                <a:cs typeface="思源黑体 CN Light" charset="-122"/>
              </a:endParaRPr>
            </a:p>
          </p:txBody>
        </p:sp>
        <p:sp>
          <p:nvSpPr>
            <p:cNvPr id="110" name="文本框 109"/>
            <p:cNvSpPr txBox="1"/>
            <p:nvPr>
              <p:custDataLst>
                <p:tags r:id="rId7"/>
              </p:custDataLst>
            </p:nvPr>
          </p:nvSpPr>
          <p:spPr>
            <a:xfrm>
              <a:off x="2849" y="958"/>
              <a:ext cx="13422" cy="10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sz="6600" b="1" dirty="0">
                  <a:ln w="12700">
                    <a:noFill/>
                  </a:ln>
                  <a:solidFill>
                    <a:srgbClr val="5E77B5"/>
                  </a:solidFill>
                  <a:effectLst/>
                  <a:latin typeface="微软雅黑" pitchFamily="34" charset="-122"/>
                  <a:ea typeface="微软雅黑" pitchFamily="34" charset="-122"/>
                  <a:cs typeface="思源黑体 CN Light" charset="-122"/>
                </a:rPr>
                <a:t>地震安全常识</a:t>
              </a:r>
              <a:endParaRPr sz="6600" b="1" dirty="0">
                <a:ln w="12700">
                  <a:noFill/>
                </a:ln>
                <a:solidFill>
                  <a:srgbClr val="5E77B5"/>
                </a:solidFill>
                <a:effectLst/>
                <a:latin typeface="微软雅黑" pitchFamily="34" charset="-122"/>
                <a:ea typeface="微软雅黑" pitchFamily="34" charset="-122"/>
                <a:cs typeface="思源黑体 CN Light" charset="-122"/>
              </a:endParaRPr>
            </a:p>
          </p:txBody>
        </p:sp>
      </p:grpSp>
      <p:sp>
        <p:nvSpPr>
          <p:cNvPr id="111" name="矩形 110"/>
          <p:cNvSpPr/>
          <p:nvPr>
            <p:custDataLst>
              <p:tags r:id="rId8"/>
            </p:custDataLst>
          </p:nvPr>
        </p:nvSpPr>
        <p:spPr>
          <a:xfrm>
            <a:off x="2448878" y="3469005"/>
            <a:ext cx="4143375" cy="29273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/>
          <a:lstStyle>
            <a:lvl1pPr marL="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charset="-122"/>
                <a:ea typeface="等线 Light" charset="-122"/>
              </a:defRPr>
            </a:lvl1pPr>
            <a:lvl2pPr marL="4572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charset="-122"/>
                <a:ea typeface="等线 Light" charset="-122"/>
              </a:defRPr>
            </a:lvl2pPr>
            <a:lvl3pPr marL="9144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charset="-122"/>
                <a:ea typeface="等线 Light" charset="-122"/>
              </a:defRPr>
            </a:lvl3pPr>
            <a:lvl4pPr marL="13716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charset="-122"/>
                <a:ea typeface="等线 Light" charset="-122"/>
              </a:defRPr>
            </a:lvl4pPr>
            <a:lvl5pPr marL="1828800" indent="0" algn="l" defTabSz="914400" rtl="0" eaLnBrk="1" hangingPunct="1">
              <a:buNone/>
              <a:defRPr lang="zh-CN" altLang="en-US" sz="1800">
                <a:solidFill>
                  <a:schemeClr val="tx1"/>
                </a:solidFill>
                <a:latin typeface="等线 Light" charset="-122"/>
                <a:ea typeface="等线 Light" charset="-122"/>
              </a:defRPr>
            </a:lvl5pPr>
          </a:lstStyle>
          <a:p>
            <a:pPr lvl="0" algn="ctr"/>
            <a:endParaRPr lang="en-US" altLang="zh-CN" sz="1000">
              <a:effectLst/>
              <a:latin typeface="思源黑体 CN Light" charset="-122"/>
              <a:ea typeface="思源黑体 CN Light" charset="-122"/>
            </a:endParaRPr>
          </a:p>
        </p:txBody>
      </p:sp>
      <p:sp>
        <p:nvSpPr>
          <p:cNvPr id="112" name="文本框 36"/>
          <p:cNvSpPr txBox="1"/>
          <p:nvPr>
            <p:custDataLst>
              <p:tags r:id="rId9"/>
            </p:custDataLst>
          </p:nvPr>
        </p:nvSpPr>
        <p:spPr>
          <a:xfrm>
            <a:off x="2283143" y="3028950"/>
            <a:ext cx="4474845" cy="328295"/>
          </a:xfrm>
          <a:prstGeom prst="roundRect">
            <a:avLst>
              <a:gd name="adj" fmla="val 50000"/>
            </a:avLst>
          </a:prstGeom>
          <a:solidFill>
            <a:srgbClr val="5E77B5"/>
          </a:solidFill>
          <a:ln w="38100">
            <a:noFill/>
          </a:ln>
          <a:effectLst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8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+mn-ea"/>
                <a:sym typeface="+mn-lt"/>
              </a:rPr>
              <a:t>--- </a:t>
            </a:r>
            <a:r>
              <a:rPr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+mn-ea"/>
                <a:sym typeface="+mn-lt"/>
              </a:rPr>
              <a:t>地震常识安全</a:t>
            </a:r>
            <a:r>
              <a:rPr lang="zh-CN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+mn-ea"/>
                <a:sym typeface="+mn-lt"/>
              </a:rPr>
              <a:t>教育</a:t>
            </a:r>
            <a:r>
              <a:rPr lang="en-US" altLang="zh-CN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+mn-ea"/>
                <a:sym typeface="+mn-lt"/>
              </a:rPr>
              <a:t> ---</a:t>
            </a:r>
            <a:endParaRPr kumimoji="0" lang="en-US" altLang="zh-CN" sz="1400" b="1" i="0" u="none" strike="noStrike" kern="1200" cap="none" spc="60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  <a:uLnTx/>
              <a:uFillTx/>
              <a:latin typeface="思源黑体 CN Bold" charset="-122"/>
              <a:ea typeface="思源黑体 CN Bold" charset="-122"/>
              <a:cs typeface="+mn-ea"/>
              <a:sym typeface="+mn-lt"/>
            </a:endParaRPr>
          </a:p>
        </p:txBody>
      </p:sp>
      <p:grpSp>
        <p:nvGrpSpPr>
          <p:cNvPr id="113" name="组合 112"/>
          <p:cNvGrpSpPr/>
          <p:nvPr/>
        </p:nvGrpSpPr>
        <p:grpSpPr>
          <a:xfrm>
            <a:off x="2946718" y="3977005"/>
            <a:ext cx="3147694" cy="302260"/>
            <a:chOff x="6461" y="6525"/>
            <a:chExt cx="6244" cy="600"/>
          </a:xfrm>
        </p:grpSpPr>
        <p:grpSp>
          <p:nvGrpSpPr>
            <p:cNvPr id="114" name="组合 113"/>
            <p:cNvGrpSpPr/>
            <p:nvPr/>
          </p:nvGrpSpPr>
          <p:grpSpPr>
            <a:xfrm>
              <a:off x="6461" y="6525"/>
              <a:ext cx="3644" cy="600"/>
              <a:chOff x="5101232" y="5737073"/>
              <a:chExt cx="2314202" cy="381000"/>
            </a:xfrm>
          </p:grpSpPr>
          <p:grpSp>
            <p:nvGrpSpPr>
              <p:cNvPr id="115" name="组合 114"/>
              <p:cNvGrpSpPr/>
              <p:nvPr/>
            </p:nvGrpSpPr>
            <p:grpSpPr>
              <a:xfrm>
                <a:off x="7034434" y="5737073"/>
                <a:ext cx="381000" cy="381000"/>
                <a:chOff x="7029450" y="5727700"/>
                <a:chExt cx="381000" cy="381000"/>
              </a:xfrm>
            </p:grpSpPr>
            <p:sp>
              <p:nvSpPr>
                <p:cNvPr id="116" name="椭圆 115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7029450" y="5727700"/>
                  <a:ext cx="381000" cy="381000"/>
                </a:xfrm>
                <a:prstGeom prst="ellipse">
                  <a:avLst/>
                </a:prstGeom>
                <a:solidFill>
                  <a:srgbClr val="5E77B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1600">
                    <a:ln w="38100">
                      <a:solidFill>
                        <a:schemeClr val="bg1"/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endParaRPr>
                </a:p>
              </p:txBody>
            </p:sp>
            <p:sp>
              <p:nvSpPr>
                <p:cNvPr id="117" name="Freeform 87"/>
                <p:cNvSpPr>
                  <a14:cpLocks xmlns:a14="http://schemas.microsoft.com/office/drawing/2010/main" noChangeArrowheads="1"/>
                </p:cNvSpPr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7119940" y="5817460"/>
                  <a:ext cx="200020" cy="201480"/>
                </a:xfrm>
                <a:custGeom>
                  <a:avLst/>
                  <a:gdLst>
                    <a:gd name="T0" fmla="*/ 2147483646 w 602"/>
                    <a:gd name="T1" fmla="*/ 2147483646 h 609"/>
                    <a:gd name="T2" fmla="*/ 2147483646 w 602"/>
                    <a:gd name="T3" fmla="*/ 2147483646 h 609"/>
                    <a:gd name="T4" fmla="*/ 0 w 602"/>
                    <a:gd name="T5" fmla="*/ 2147483646 h 609"/>
                    <a:gd name="T6" fmla="*/ 2147483646 w 602"/>
                    <a:gd name="T7" fmla="*/ 0 h 609"/>
                    <a:gd name="T8" fmla="*/ 2147483646 w 602"/>
                    <a:gd name="T9" fmla="*/ 2147483646 h 609"/>
                    <a:gd name="T10" fmla="*/ 2147483646 w 602"/>
                    <a:gd name="T11" fmla="*/ 2147483646 h 609"/>
                    <a:gd name="T12" fmla="*/ 2147483646 w 602"/>
                    <a:gd name="T13" fmla="*/ 2147483646 h 609"/>
                    <a:gd name="T14" fmla="*/ 2147483646 w 602"/>
                    <a:gd name="T15" fmla="*/ 2147483646 h 609"/>
                    <a:gd name="T16" fmla="*/ 2147483646 w 602"/>
                    <a:gd name="T17" fmla="*/ 2147483646 h 609"/>
                    <a:gd name="T18" fmla="*/ 2147483646 w 602"/>
                    <a:gd name="T19" fmla="*/ 2147483646 h 609"/>
                    <a:gd name="T20" fmla="*/ 2147483646 w 602"/>
                    <a:gd name="T21" fmla="*/ 2147483646 h 609"/>
                    <a:gd name="T22" fmla="*/ 2147483646 w 602"/>
                    <a:gd name="T23" fmla="*/ 2147483646 h 609"/>
                    <a:gd name="T24" fmla="*/ 2147483646 w 602"/>
                    <a:gd name="T25" fmla="*/ 2147483646 h 609"/>
                    <a:gd name="T26" fmla="*/ 2147483646 w 602"/>
                    <a:gd name="T27" fmla="*/ 2147483646 h 609"/>
                    <a:gd name="T28" fmla="*/ 2147483646 w 602"/>
                    <a:gd name="T29" fmla="*/ 2147483646 h 609"/>
                    <a:gd name="T30" fmla="*/ 2147483646 w 602"/>
                    <a:gd name="T31" fmla="*/ 2147483646 h 609"/>
                    <a:gd name="T32" fmla="*/ 2147483646 w 602"/>
                    <a:gd name="T33" fmla="*/ 2147483646 h 609"/>
                    <a:gd name="T34" fmla="*/ 2147483646 w 602"/>
                    <a:gd name="T35" fmla="*/ 2147483646 h 609"/>
                    <a:gd name="T36" fmla="*/ 2147483646 w 602"/>
                    <a:gd name="T37" fmla="*/ 2147483646 h 609"/>
                    <a:gd name="T38" fmla="*/ 2147483646 w 602"/>
                    <a:gd name="T39" fmla="*/ 2147483646 h 609"/>
                    <a:gd name="T40" fmla="*/ 2147483646 w 602"/>
                    <a:gd name="T41" fmla="*/ 2147483646 h 609"/>
                    <a:gd name="T42" fmla="*/ 2147483646 w 602"/>
                    <a:gd name="T43" fmla="*/ 2147483646 h 609"/>
                    <a:gd name="T44" fmla="*/ 2147483646 w 602"/>
                    <a:gd name="T45" fmla="*/ 2147483646 h 609"/>
                    <a:gd name="T46" fmla="*/ 2147483646 w 602"/>
                    <a:gd name="T47" fmla="*/ 2147483646 h 609"/>
                    <a:gd name="T48" fmla="*/ 2147483646 w 602"/>
                    <a:gd name="T49" fmla="*/ 2147483646 h 609"/>
                    <a:gd name="T50" fmla="*/ 2147483646 w 602"/>
                    <a:gd name="T51" fmla="*/ 2147483646 h 609"/>
                    <a:gd name="T52" fmla="*/ 2147483646 w 602"/>
                    <a:gd name="T53" fmla="*/ 2147483646 h 609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602" h="609">
                      <a:moveTo>
                        <a:pt x="304" y="608"/>
                      </a:moveTo>
                      <a:lnTo>
                        <a:pt x="304" y="608"/>
                      </a:lnTo>
                      <a:cubicBezTo>
                        <a:pt x="134" y="608"/>
                        <a:pt x="0" y="474"/>
                        <a:pt x="0" y="304"/>
                      </a:cubicBezTo>
                      <a:cubicBezTo>
                        <a:pt x="0" y="135"/>
                        <a:pt x="134" y="0"/>
                        <a:pt x="304" y="0"/>
                      </a:cubicBezTo>
                      <a:cubicBezTo>
                        <a:pt x="466" y="0"/>
                        <a:pt x="601" y="135"/>
                        <a:pt x="601" y="304"/>
                      </a:cubicBezTo>
                      <a:cubicBezTo>
                        <a:pt x="601" y="474"/>
                        <a:pt x="466" y="608"/>
                        <a:pt x="304" y="608"/>
                      </a:cubicBezTo>
                      <a:close/>
                      <a:moveTo>
                        <a:pt x="304" y="57"/>
                      </a:moveTo>
                      <a:lnTo>
                        <a:pt x="304" y="57"/>
                      </a:lnTo>
                      <a:cubicBezTo>
                        <a:pt x="169" y="57"/>
                        <a:pt x="56" y="170"/>
                        <a:pt x="56" y="304"/>
                      </a:cubicBezTo>
                      <a:cubicBezTo>
                        <a:pt x="56" y="439"/>
                        <a:pt x="169" y="552"/>
                        <a:pt x="304" y="552"/>
                      </a:cubicBezTo>
                      <a:cubicBezTo>
                        <a:pt x="438" y="552"/>
                        <a:pt x="544" y="439"/>
                        <a:pt x="544" y="304"/>
                      </a:cubicBezTo>
                      <a:cubicBezTo>
                        <a:pt x="544" y="170"/>
                        <a:pt x="438" y="57"/>
                        <a:pt x="304" y="57"/>
                      </a:cubicBezTo>
                      <a:close/>
                      <a:moveTo>
                        <a:pt x="424" y="333"/>
                      </a:moveTo>
                      <a:lnTo>
                        <a:pt x="424" y="333"/>
                      </a:lnTo>
                      <a:cubicBezTo>
                        <a:pt x="367" y="333"/>
                        <a:pt x="367" y="333"/>
                        <a:pt x="367" y="333"/>
                      </a:cubicBezTo>
                      <a:cubicBezTo>
                        <a:pt x="332" y="333"/>
                        <a:pt x="332" y="333"/>
                        <a:pt x="332" y="333"/>
                      </a:cubicBezTo>
                      <a:cubicBezTo>
                        <a:pt x="304" y="333"/>
                        <a:pt x="304" y="333"/>
                        <a:pt x="304" y="333"/>
                      </a:cubicBezTo>
                      <a:cubicBezTo>
                        <a:pt x="283" y="333"/>
                        <a:pt x="276" y="319"/>
                        <a:pt x="276" y="304"/>
                      </a:cubicBezTo>
                      <a:cubicBezTo>
                        <a:pt x="276" y="135"/>
                        <a:pt x="276" y="135"/>
                        <a:pt x="276" y="135"/>
                      </a:cubicBezTo>
                      <a:cubicBezTo>
                        <a:pt x="276" y="121"/>
                        <a:pt x="283" y="107"/>
                        <a:pt x="304" y="107"/>
                      </a:cubicBezTo>
                      <a:cubicBezTo>
                        <a:pt x="318" y="107"/>
                        <a:pt x="332" y="121"/>
                        <a:pt x="332" y="135"/>
                      </a:cubicBezTo>
                      <a:cubicBezTo>
                        <a:pt x="332" y="276"/>
                        <a:pt x="332" y="276"/>
                        <a:pt x="332" y="276"/>
                      </a:cubicBezTo>
                      <a:cubicBezTo>
                        <a:pt x="367" y="276"/>
                        <a:pt x="367" y="276"/>
                        <a:pt x="367" y="276"/>
                      </a:cubicBezTo>
                      <a:cubicBezTo>
                        <a:pt x="424" y="276"/>
                        <a:pt x="424" y="276"/>
                        <a:pt x="424" y="276"/>
                      </a:cubicBezTo>
                      <a:cubicBezTo>
                        <a:pt x="438" y="276"/>
                        <a:pt x="452" y="290"/>
                        <a:pt x="452" y="304"/>
                      </a:cubicBezTo>
                      <a:cubicBezTo>
                        <a:pt x="452" y="319"/>
                        <a:pt x="438" y="333"/>
                        <a:pt x="424" y="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zh-CN" altLang="en-US" sz="1600">
                    <a:ln w="38100">
                      <a:solidFill>
                        <a:schemeClr val="bg1"/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思源黑体 CN Bold" charset="-122"/>
                    <a:ea typeface="思源黑体 CN Bold" charset="-122"/>
                    <a:cs typeface="+mn-ea"/>
                    <a:sym typeface="思源黑体 CN Bold" charset="-122"/>
                  </a:endParaRPr>
                </a:p>
              </p:txBody>
            </p:sp>
          </p:grpSp>
          <p:grpSp>
            <p:nvGrpSpPr>
              <p:cNvPr id="118" name="组合 117"/>
              <p:cNvGrpSpPr/>
              <p:nvPr/>
            </p:nvGrpSpPr>
            <p:grpSpPr>
              <a:xfrm>
                <a:off x="5101232" y="5737073"/>
                <a:ext cx="381000" cy="381000"/>
                <a:chOff x="5376535" y="5727700"/>
                <a:chExt cx="381000" cy="381000"/>
              </a:xfrm>
            </p:grpSpPr>
            <p:sp>
              <p:nvSpPr>
                <p:cNvPr id="119" name="椭圆 118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5376535" y="5727700"/>
                  <a:ext cx="381000" cy="381000"/>
                </a:xfrm>
                <a:prstGeom prst="ellipse">
                  <a:avLst/>
                </a:prstGeom>
                <a:solidFill>
                  <a:srgbClr val="5E77B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 sz="1600">
                    <a:ln w="38100">
                      <a:solidFill>
                        <a:schemeClr val="bg1"/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endParaRPr>
                </a:p>
              </p:txBody>
            </p:sp>
            <p:sp>
              <p:nvSpPr>
                <p:cNvPr id="120" name="Freeform 88"/>
                <p:cNvSpPr>
                  <a14:cpLocks xmlns:a14="http://schemas.microsoft.com/office/drawing/2010/main" noChangeArrowheads="1"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5467755" y="5817460"/>
                  <a:ext cx="198560" cy="201480"/>
                </a:xfrm>
                <a:custGeom>
                  <a:avLst/>
                  <a:gdLst>
                    <a:gd name="T0" fmla="*/ 2147483646 w 601"/>
                    <a:gd name="T1" fmla="*/ 2147483646 h 609"/>
                    <a:gd name="T2" fmla="*/ 2147483646 w 601"/>
                    <a:gd name="T3" fmla="*/ 2147483646 h 609"/>
                    <a:gd name="T4" fmla="*/ 0 w 601"/>
                    <a:gd name="T5" fmla="*/ 2147483646 h 609"/>
                    <a:gd name="T6" fmla="*/ 2147483646 w 601"/>
                    <a:gd name="T7" fmla="*/ 0 h 609"/>
                    <a:gd name="T8" fmla="*/ 2147483646 w 601"/>
                    <a:gd name="T9" fmla="*/ 2147483646 h 609"/>
                    <a:gd name="T10" fmla="*/ 2147483646 w 601"/>
                    <a:gd name="T11" fmla="*/ 2147483646 h 609"/>
                    <a:gd name="T12" fmla="*/ 2147483646 w 601"/>
                    <a:gd name="T13" fmla="*/ 2147483646 h 609"/>
                    <a:gd name="T14" fmla="*/ 2147483646 w 601"/>
                    <a:gd name="T15" fmla="*/ 2147483646 h 609"/>
                    <a:gd name="T16" fmla="*/ 2147483646 w 601"/>
                    <a:gd name="T17" fmla="*/ 2147483646 h 609"/>
                    <a:gd name="T18" fmla="*/ 2147483646 w 601"/>
                    <a:gd name="T19" fmla="*/ 2147483646 h 609"/>
                    <a:gd name="T20" fmla="*/ 2147483646 w 601"/>
                    <a:gd name="T21" fmla="*/ 2147483646 h 609"/>
                    <a:gd name="T22" fmla="*/ 2147483646 w 601"/>
                    <a:gd name="T23" fmla="*/ 2147483646 h 609"/>
                    <a:gd name="T24" fmla="*/ 2147483646 w 601"/>
                    <a:gd name="T25" fmla="*/ 2147483646 h 609"/>
                    <a:gd name="T26" fmla="*/ 2147483646 w 601"/>
                    <a:gd name="T27" fmla="*/ 2147483646 h 609"/>
                    <a:gd name="T28" fmla="*/ 2147483646 w 601"/>
                    <a:gd name="T29" fmla="*/ 2147483646 h 609"/>
                    <a:gd name="T30" fmla="*/ 2147483646 w 601"/>
                    <a:gd name="T31" fmla="*/ 2147483646 h 609"/>
                    <a:gd name="T32" fmla="*/ 2147483646 w 601"/>
                    <a:gd name="T33" fmla="*/ 2147483646 h 609"/>
                    <a:gd name="T34" fmla="*/ 2147483646 w 601"/>
                    <a:gd name="T35" fmla="*/ 2147483646 h 609"/>
                    <a:gd name="T36" fmla="*/ 2147483646 w 601"/>
                    <a:gd name="T37" fmla="*/ 2147483646 h 609"/>
                    <a:gd name="T38" fmla="*/ 2147483646 w 601"/>
                    <a:gd name="T39" fmla="*/ 2147483646 h 609"/>
                    <a:gd name="T40" fmla="*/ 2147483646 w 601"/>
                    <a:gd name="T41" fmla="*/ 2147483646 h 609"/>
                    <a:gd name="T42" fmla="*/ 2147483646 w 601"/>
                    <a:gd name="T43" fmla="*/ 2147483646 h 609"/>
                    <a:gd name="T44" fmla="*/ 2147483646 w 601"/>
                    <a:gd name="T45" fmla="*/ 2147483646 h 609"/>
                    <a:gd name="T46" fmla="*/ 2147483646 w 601"/>
                    <a:gd name="T47" fmla="*/ 2147483646 h 609"/>
                    <a:gd name="T48" fmla="*/ 2147483646 w 601"/>
                    <a:gd name="T49" fmla="*/ 2147483646 h 609"/>
                    <a:gd name="T50" fmla="*/ 2147483646 w 601"/>
                    <a:gd name="T51" fmla="*/ 2147483646 h 609"/>
                    <a:gd name="T52" fmla="*/ 2147483646 w 601"/>
                    <a:gd name="T53" fmla="*/ 2147483646 h 609"/>
                    <a:gd name="T54" fmla="*/ 2147483646 w 601"/>
                    <a:gd name="T55" fmla="*/ 2147483646 h 60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0" t="0" r="r" b="b"/>
                  <a:pathLst>
                    <a:path w="601" h="609">
                      <a:moveTo>
                        <a:pt x="297" y="608"/>
                      </a:moveTo>
                      <a:lnTo>
                        <a:pt x="297" y="608"/>
                      </a:lnTo>
                      <a:cubicBezTo>
                        <a:pt x="134" y="608"/>
                        <a:pt x="0" y="474"/>
                        <a:pt x="0" y="304"/>
                      </a:cubicBezTo>
                      <a:cubicBezTo>
                        <a:pt x="0" y="135"/>
                        <a:pt x="134" y="0"/>
                        <a:pt x="297" y="0"/>
                      </a:cubicBezTo>
                      <a:cubicBezTo>
                        <a:pt x="466" y="0"/>
                        <a:pt x="600" y="135"/>
                        <a:pt x="600" y="304"/>
                      </a:cubicBezTo>
                      <a:cubicBezTo>
                        <a:pt x="600" y="474"/>
                        <a:pt x="466" y="608"/>
                        <a:pt x="297" y="608"/>
                      </a:cubicBezTo>
                      <a:close/>
                      <a:moveTo>
                        <a:pt x="297" y="57"/>
                      </a:moveTo>
                      <a:lnTo>
                        <a:pt x="297" y="57"/>
                      </a:lnTo>
                      <a:cubicBezTo>
                        <a:pt x="162" y="57"/>
                        <a:pt x="56" y="170"/>
                        <a:pt x="56" y="304"/>
                      </a:cubicBezTo>
                      <a:cubicBezTo>
                        <a:pt x="56" y="368"/>
                        <a:pt x="78" y="425"/>
                        <a:pt x="120" y="467"/>
                      </a:cubicBezTo>
                      <a:cubicBezTo>
                        <a:pt x="155" y="453"/>
                        <a:pt x="141" y="467"/>
                        <a:pt x="183" y="446"/>
                      </a:cubicBezTo>
                      <a:cubicBezTo>
                        <a:pt x="233" y="425"/>
                        <a:pt x="247" y="418"/>
                        <a:pt x="247" y="418"/>
                      </a:cubicBezTo>
                      <a:cubicBezTo>
                        <a:pt x="247" y="375"/>
                        <a:pt x="247" y="375"/>
                        <a:pt x="247" y="375"/>
                      </a:cubicBezTo>
                      <a:cubicBezTo>
                        <a:pt x="247" y="375"/>
                        <a:pt x="226" y="361"/>
                        <a:pt x="219" y="319"/>
                      </a:cubicBezTo>
                      <a:cubicBezTo>
                        <a:pt x="212" y="326"/>
                        <a:pt x="205" y="304"/>
                        <a:pt x="205" y="297"/>
                      </a:cubicBezTo>
                      <a:cubicBezTo>
                        <a:pt x="205" y="283"/>
                        <a:pt x="198" y="255"/>
                        <a:pt x="212" y="255"/>
                      </a:cubicBezTo>
                      <a:cubicBezTo>
                        <a:pt x="212" y="234"/>
                        <a:pt x="212" y="220"/>
                        <a:pt x="212" y="205"/>
                      </a:cubicBezTo>
                      <a:cubicBezTo>
                        <a:pt x="212" y="177"/>
                        <a:pt x="247" y="135"/>
                        <a:pt x="297" y="135"/>
                      </a:cubicBezTo>
                      <a:cubicBezTo>
                        <a:pt x="360" y="135"/>
                        <a:pt x="381" y="177"/>
                        <a:pt x="389" y="205"/>
                      </a:cubicBezTo>
                      <a:cubicBezTo>
                        <a:pt x="389" y="220"/>
                        <a:pt x="389" y="234"/>
                        <a:pt x="381" y="255"/>
                      </a:cubicBezTo>
                      <a:cubicBezTo>
                        <a:pt x="396" y="255"/>
                        <a:pt x="389" y="283"/>
                        <a:pt x="389" y="297"/>
                      </a:cubicBezTo>
                      <a:cubicBezTo>
                        <a:pt x="389" y="304"/>
                        <a:pt x="389" y="326"/>
                        <a:pt x="374" y="319"/>
                      </a:cubicBezTo>
                      <a:cubicBezTo>
                        <a:pt x="367" y="361"/>
                        <a:pt x="353" y="375"/>
                        <a:pt x="353" y="375"/>
                      </a:cubicBezTo>
                      <a:cubicBezTo>
                        <a:pt x="353" y="418"/>
                        <a:pt x="353" y="418"/>
                        <a:pt x="353" y="418"/>
                      </a:cubicBezTo>
                      <a:cubicBezTo>
                        <a:pt x="353" y="418"/>
                        <a:pt x="367" y="425"/>
                        <a:pt x="410" y="446"/>
                      </a:cubicBezTo>
                      <a:cubicBezTo>
                        <a:pt x="459" y="467"/>
                        <a:pt x="445" y="453"/>
                        <a:pt x="480" y="467"/>
                      </a:cubicBezTo>
                      <a:cubicBezTo>
                        <a:pt x="523" y="425"/>
                        <a:pt x="544" y="368"/>
                        <a:pt x="544" y="304"/>
                      </a:cubicBezTo>
                      <a:cubicBezTo>
                        <a:pt x="544" y="170"/>
                        <a:pt x="431" y="57"/>
                        <a:pt x="297" y="5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zh-CN" altLang="en-US" sz="1600">
                    <a:ln w="38100">
                      <a:solidFill>
                        <a:schemeClr val="bg1"/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思源黑体 CN Bold" charset="-122"/>
                    <a:ea typeface="思源黑体 CN Bold" charset="-122"/>
                    <a:cs typeface="+mn-ea"/>
                    <a:sym typeface="思源黑体 CN Bold" charset="-122"/>
                  </a:endParaRPr>
                </a:p>
              </p:txBody>
            </p:sp>
          </p:grpSp>
        </p:grpSp>
        <p:sp>
          <p:nvSpPr>
            <p:cNvPr id="121" name="文本框 120"/>
            <p:cNvSpPr txBox="1"/>
            <p:nvPr>
              <p:custDataLst>
                <p:tags r:id="rId14"/>
              </p:custDataLst>
            </p:nvPr>
          </p:nvSpPr>
          <p:spPr>
            <a:xfrm>
              <a:off x="7113" y="6561"/>
              <a:ext cx="2459" cy="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zh-CN" altLang="en-US" sz="1200" dirty="0">
                  <a:ln w="158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主讲人：张倩</a:t>
              </a:r>
              <a:endParaRPr kumimoji="1" lang="zh-CN" altLang="en-US" sz="1200" dirty="0">
                <a:ln w="158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  <p:sp>
          <p:nvSpPr>
            <p:cNvPr id="122" name="文本框 121"/>
            <p:cNvSpPr txBox="1"/>
            <p:nvPr>
              <p:custDataLst>
                <p:tags r:id="rId15"/>
              </p:custDataLst>
            </p:nvPr>
          </p:nvSpPr>
          <p:spPr>
            <a:xfrm>
              <a:off x="10167" y="6561"/>
              <a:ext cx="2538" cy="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kumimoji="1" lang="zh-CN" altLang="en-US" sz="1200" dirty="0">
                  <a:ln w="158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时间：</a:t>
              </a:r>
              <a:r>
                <a:rPr kumimoji="1" lang="en-US" altLang="zh-CN" sz="1200" dirty="0">
                  <a:ln w="15875"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2026.5</a:t>
              </a:r>
              <a:endParaRPr kumimoji="1" lang="en-US" altLang="zh-CN" sz="1200" dirty="0">
                <a:ln w="1587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</p:grpSp>
      <p:pic>
        <p:nvPicPr>
          <p:cNvPr id="3" name="图片 2" descr="ccea2fa31c99f5867775fc0291c1b5c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4600" y="2571750"/>
            <a:ext cx="2863215" cy="2863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9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bldLvl="0" animBg="1"/>
      <p:bldP spid="22" grpId="1" bldLvl="0" animBg="1"/>
      <p:bldP spid="124" grpId="0"/>
      <p:bldP spid="124" grpId="1"/>
      <p:bldP spid="111" grpId="0"/>
      <p:bldP spid="111" grpId="1"/>
      <p:bldP spid="112" grpId="0" bldLvl="0" animBg="1"/>
      <p:bldP spid="11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地震前征兆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03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 rot="0">
            <a:off x="746760" y="1689735"/>
            <a:ext cx="7650480" cy="2430145"/>
            <a:chOff x="1071" y="2634"/>
            <a:chExt cx="12048" cy="3827"/>
          </a:xfrm>
        </p:grpSpPr>
        <p:grpSp>
          <p:nvGrpSpPr>
            <p:cNvPr id="4" name="组合 3"/>
            <p:cNvGrpSpPr/>
            <p:nvPr/>
          </p:nvGrpSpPr>
          <p:grpSpPr>
            <a:xfrm>
              <a:off x="1071" y="2641"/>
              <a:ext cx="2928" cy="3814"/>
              <a:chOff x="1202914" y="1676480"/>
              <a:chExt cx="1859070" cy="2421652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1202914" y="1818040"/>
                <a:ext cx="1859070" cy="2280092"/>
              </a:xfrm>
              <a:prstGeom prst="rect">
                <a:avLst/>
              </a:prstGeom>
              <a:solidFill>
                <a:srgbClr val="EEF1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414792" y="2250226"/>
                <a:ext cx="1476375" cy="127114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60000"/>
                  </a:lnSpc>
                </a:pPr>
                <a:r>
                  <a:rPr lang="zh-CN" altLang="en-US" sz="1200">
                    <a:latin typeface="思源黑体 CN Light" charset="-122"/>
                    <a:ea typeface="思源黑体 CN Light" charset="-122"/>
                    <a:cs typeface="思源黑体 CN Medium" pitchFamily="34" charset="-122"/>
                    <a:sym typeface="+mn-ea"/>
                  </a:rPr>
                  <a:t>大量蛇爬出洞迁移；家禽家畜不吃不喝，狂叫不止，不进窝圈；</a:t>
                </a: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charset="-122"/>
                  <a:ea typeface="思源黑体 CN Light" charset="-122"/>
                </a:endParaRPr>
              </a:p>
            </p:txBody>
          </p:sp>
          <p:sp>
            <p:nvSpPr>
              <p:cNvPr id="5" name="圆角矩形 4"/>
              <p:cNvSpPr/>
              <p:nvPr>
                <p:custDataLst>
                  <p:tags r:id="rId6"/>
                </p:custDataLst>
              </p:nvPr>
            </p:nvSpPr>
            <p:spPr>
              <a:xfrm>
                <a:off x="1492940" y="1676480"/>
                <a:ext cx="1320080" cy="43370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n-US" altLang="zh-CN" sz="1400" b="1" dirty="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</a:rPr>
                  <a:t>1.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</a:rPr>
                  <a:t>动物异常</a:t>
                </a:r>
                <a:endParaRPr lang="zh-CN" altLang="en-US" sz="1400" b="1" dirty="0">
                  <a:solidFill>
                    <a:schemeClr val="bg1"/>
                  </a:solidFill>
                  <a:latin typeface="思源黑体 CN Bold" charset="-122"/>
                  <a:ea typeface="思源黑体 CN Bold" charset="-122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0191" y="2634"/>
              <a:ext cx="2928" cy="3827"/>
              <a:chOff x="5837130" y="1741817"/>
              <a:chExt cx="1859070" cy="2430133"/>
            </a:xfrm>
          </p:grpSpPr>
          <p:sp>
            <p:nvSpPr>
              <p:cNvPr id="6" name="矩形 5"/>
              <p:cNvSpPr/>
              <p:nvPr>
                <p:custDataLst>
                  <p:tags r:id="rId7"/>
                </p:custDataLst>
              </p:nvPr>
            </p:nvSpPr>
            <p:spPr>
              <a:xfrm>
                <a:off x="5837130" y="1891858"/>
                <a:ext cx="1859070" cy="2280092"/>
              </a:xfrm>
              <a:prstGeom prst="rect">
                <a:avLst/>
              </a:prstGeom>
              <a:solidFill>
                <a:srgbClr val="EEF1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 dirty="0"/>
              </a:p>
            </p:txBody>
          </p:sp>
          <p:sp>
            <p:nvSpPr>
              <p:cNvPr id="7" name="文本框 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141843" y="2250226"/>
                <a:ext cx="1366369" cy="1861176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60000"/>
                  </a:lnSpc>
                </a:pPr>
                <a:r>
                  <a:rPr lang="zh-CN" altLang="en-US" sz="1200">
                    <a:latin typeface="思源黑体 CN Light" charset="-122"/>
                    <a:ea typeface="思源黑体 CN Light" charset="-122"/>
                    <a:cs typeface="思源黑体 CN Medium" pitchFamily="34" charset="-122"/>
                    <a:sym typeface="+mn-ea"/>
                  </a:rPr>
                  <a:t>大量的老鼠白天出洞，不畏追赶；动物园里的动物萎靡不振，卧地不起等。</a:t>
                </a:r>
                <a:endParaRPr lang="zh-CN" altLang="en-US" sz="12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Medium" pitchFamily="34" charset="-122"/>
                </a:endParaRPr>
              </a:p>
              <a:p>
                <a:pPr algn="ctr">
                  <a:lnSpc>
                    <a:spcPct val="160000"/>
                  </a:lnSpc>
                </a:pPr>
                <a:endParaRPr lang="en-US" altLang="zh-CN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charset="-122"/>
                  <a:ea typeface="思源黑体 CN Light" charset="-122"/>
                </a:endParaRPr>
              </a:p>
            </p:txBody>
          </p:sp>
          <p:sp>
            <p:nvSpPr>
              <p:cNvPr id="26" name="圆角矩形 25"/>
              <p:cNvSpPr/>
              <p:nvPr>
                <p:custDataLst>
                  <p:tags r:id="rId9"/>
                </p:custDataLst>
              </p:nvPr>
            </p:nvSpPr>
            <p:spPr>
              <a:xfrm>
                <a:off x="6114168" y="1741817"/>
                <a:ext cx="1317844" cy="433739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</p:spPr>
            <p:txBody>
              <a:bodyPr wrap="square">
                <a:spAutoFit/>
              </a:bodyPr>
              <a:lstStyle/>
              <a:p>
                <a:pPr algn="ctr" defTabSz="685800">
                  <a:defRPr/>
                </a:pPr>
                <a:r>
                  <a:rPr lang="en-US" altLang="zh-CN" sz="1400" b="1" dirty="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sym typeface="+mn-ea"/>
                  </a:rPr>
                  <a:t>1.</a:t>
                </a:r>
                <a:r>
                  <a:rPr lang="zh-CN" altLang="en-US" sz="1400" b="1" dirty="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sym typeface="+mn-ea"/>
                  </a:rPr>
                  <a:t>动物异常</a:t>
                </a:r>
                <a:endParaRPr lang="zh-CN" altLang="en-US" sz="1400" b="1" dirty="0">
                  <a:solidFill>
                    <a:schemeClr val="bg1"/>
                  </a:solidFill>
                  <a:latin typeface="思源黑体 CN Bold" charset="-122"/>
                  <a:ea typeface="思源黑体 CN Bold" charset="-122"/>
                </a:endParaRPr>
              </a:p>
            </p:txBody>
          </p:sp>
        </p:grpSp>
      </p:grpSp>
      <p:pic>
        <p:nvPicPr>
          <p:cNvPr id="2" name="图片 1" descr="12f5d29e9a6da4cdc22fe77d2d0fe39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3595" y="1352550"/>
            <a:ext cx="2551430" cy="3157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地震前征兆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03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pic>
        <p:nvPicPr>
          <p:cNvPr id="2" name="图片 1" descr="D:\原来\下载\02339e258742eea3d8e9596847d6237b.png02339e258742eea3d8e9596847d6237b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1219200" y="1569403"/>
            <a:ext cx="2509520" cy="251015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648200" y="1809750"/>
            <a:ext cx="3836670" cy="2030095"/>
            <a:chOff x="1680" y="2850"/>
            <a:chExt cx="6042" cy="3197"/>
          </a:xfrm>
        </p:grpSpPr>
        <p:sp>
          <p:nvSpPr>
            <p:cNvPr id="10" name="矩形 9"/>
            <p:cNvSpPr/>
            <p:nvPr>
              <p:custDataLst>
                <p:tags r:id="rId6"/>
              </p:custDataLst>
            </p:nvPr>
          </p:nvSpPr>
          <p:spPr>
            <a:xfrm>
              <a:off x="1680" y="2850"/>
              <a:ext cx="6042" cy="3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Clr>
                  <a:srgbClr val="E7291A"/>
                </a:buClr>
              </a:pPr>
              <a:r>
                <a:rPr lang="en-US" sz="1400">
                  <a:solidFill>
                    <a:srgbClr val="5E77B5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2.</a:t>
              </a:r>
              <a:r>
                <a:rPr sz="1400">
                  <a:solidFill>
                    <a:srgbClr val="5E77B5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出现地光和地声</a:t>
              </a:r>
              <a:endParaRPr sz="1400">
                <a:solidFill>
                  <a:srgbClr val="5E77B5"/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  <a:p>
              <a:pPr>
                <a:lnSpc>
                  <a:spcPct val="150000"/>
                </a:lnSpc>
                <a:buClr>
                  <a:srgbClr val="E7291A"/>
                </a:buClr>
              </a:pPr>
              <a:r>
                <a:rPr lang="zh-CN" altLang="en-US" sz="1400">
                  <a:latin typeface="思源黑体 CN Light" charset="-122"/>
                  <a:ea typeface="思源黑体 CN Light" charset="-122"/>
                  <a:cs typeface="思源黑体 CN Medium" pitchFamily="34" charset="-122"/>
                  <a:sym typeface="+mn-ea"/>
                </a:rPr>
                <a:t>地震前的很短时间里大地常会突然发生彩色的或强烈的地光</a:t>
              </a:r>
              <a:endParaRPr lang="zh-CN" altLang="en-US" sz="1400">
                <a:latin typeface="思源黑体 CN Light" charset="-122"/>
                <a:ea typeface="思源黑体 CN Light" charset="-122"/>
                <a:cs typeface="思源黑体 CN Medium" pitchFamily="34" charset="-122"/>
                <a:sym typeface="+mn-ea"/>
              </a:endParaRPr>
            </a:p>
            <a:p>
              <a:pPr>
                <a:lnSpc>
                  <a:spcPct val="150000"/>
                </a:lnSpc>
                <a:buClr>
                  <a:srgbClr val="E7291A"/>
                </a:buClr>
              </a:pPr>
              <a:endParaRPr lang="zh-CN" altLang="en-US" sz="1400">
                <a:solidFill>
                  <a:srgbClr val="5E77B5"/>
                </a:solidFill>
                <a:latin typeface="思源黑体 CN Light" charset="-122"/>
                <a:ea typeface="思源黑体 CN Light" charset="-122"/>
                <a:cs typeface="思源黑体 CN Medium" pitchFamily="34" charset="-122"/>
                <a:sym typeface="+mn-ea"/>
              </a:endParaRPr>
            </a:p>
            <a:p>
              <a:pPr>
                <a:lnSpc>
                  <a:spcPct val="150000"/>
                </a:lnSpc>
                <a:buClr>
                  <a:srgbClr val="E7291A"/>
                </a:buClr>
              </a:pPr>
              <a:r>
                <a:rPr lang="en-US" sz="1400">
                  <a:solidFill>
                    <a:srgbClr val="5E77B5"/>
                  </a:solidFill>
                  <a:latin typeface="思源黑体 CN Bold" charset="-122"/>
                  <a:ea typeface="思源黑体 CN Bold" charset="-122"/>
                  <a:cs typeface="思源黑体 CN Bold" charset="-122"/>
                  <a:sym typeface="+mn-ea"/>
                </a:rPr>
                <a:t>2.</a:t>
              </a:r>
              <a:r>
                <a:rPr sz="1400">
                  <a:solidFill>
                    <a:srgbClr val="5E77B5"/>
                  </a:solidFill>
                  <a:latin typeface="思源黑体 CN Bold" charset="-122"/>
                  <a:ea typeface="思源黑体 CN Bold" charset="-122"/>
                  <a:cs typeface="思源黑体 CN Bold" charset="-122"/>
                  <a:sym typeface="+mn-ea"/>
                </a:rPr>
                <a:t>出现地光和地声</a:t>
              </a:r>
              <a:endParaRPr sz="1400">
                <a:solidFill>
                  <a:srgbClr val="5E77B5"/>
                </a:solidFill>
                <a:latin typeface="思源黑体 CN Bold" charset="-122"/>
                <a:ea typeface="思源黑体 CN Bold" charset="-122"/>
                <a:cs typeface="思源黑体 CN Bold" charset="-122"/>
                <a:sym typeface="+mn-ea"/>
              </a:endParaRPr>
            </a:p>
            <a:p>
              <a:pPr>
                <a:lnSpc>
                  <a:spcPct val="150000"/>
                </a:lnSpc>
                <a:buClr>
                  <a:srgbClr val="E7291A"/>
                </a:buClr>
              </a:pPr>
              <a:r>
                <a:rPr lang="zh-CN" altLang="en-US" sz="1400">
                  <a:latin typeface="思源黑体 CN Light" charset="-122"/>
                  <a:ea typeface="思源黑体 CN Light" charset="-122"/>
                  <a:cs typeface="思源黑体 CN Medium" pitchFamily="34" charset="-122"/>
                  <a:sym typeface="+mn-ea"/>
                </a:rPr>
                <a:t>还可能发出轰隆隆的或像打雷般的巨响。</a:t>
              </a:r>
              <a:endParaRPr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cxnSp>
          <p:nvCxnSpPr>
            <p:cNvPr id="11" name="直接连接符 10"/>
            <p:cNvCxnSpPr/>
            <p:nvPr>
              <p:custDataLst>
                <p:tags r:id="rId7"/>
              </p:custDataLst>
            </p:nvPr>
          </p:nvCxnSpPr>
          <p:spPr>
            <a:xfrm>
              <a:off x="1885" y="4770"/>
              <a:ext cx="5653" cy="0"/>
            </a:xfrm>
            <a:prstGeom prst="line">
              <a:avLst/>
            </a:prstGeom>
            <a:ln>
              <a:solidFill>
                <a:srgbClr val="5E77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地震前征兆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03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09600" y="1124041"/>
            <a:ext cx="5111726" cy="3560432"/>
            <a:chOff x="8700" y="3118"/>
            <a:chExt cx="9074" cy="6320"/>
          </a:xfrm>
        </p:grpSpPr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8700" y="3855"/>
              <a:ext cx="9074" cy="10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Medium" pitchFamily="34" charset="-122"/>
                </a:rPr>
                <a:t>地震前，尤其是大震前，往往会出现多种反常的大气物理现象，如怪风、暴雨、大雪、大旱、大涝、骤然增温或酷热等等。</a:t>
              </a:r>
              <a:endParaRPr lang="zh-CN" altLang="en-US" sz="140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思源黑体 CN Medium" pitchFamily="34" charset="-122"/>
              </a:endParaRPr>
            </a:p>
          </p:txBody>
        </p:sp>
        <p:sp>
          <p:nvSpPr>
            <p:cNvPr id="9" name="圆角矩形 8"/>
            <p:cNvSpPr/>
            <p:nvPr>
              <p:custDataLst>
                <p:tags r:id="rId5"/>
              </p:custDataLst>
            </p:nvPr>
          </p:nvSpPr>
          <p:spPr>
            <a:xfrm>
              <a:off x="8700" y="3118"/>
              <a:ext cx="3503" cy="640"/>
            </a:xfrm>
            <a:prstGeom prst="roundRect">
              <a:avLst>
                <a:gd name="adj" fmla="val 50000"/>
              </a:avLst>
            </a:prstGeom>
            <a:solidFill>
              <a:srgbClr val="5E7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6"/>
              </p:custDataLst>
            </p:nvPr>
          </p:nvSpPr>
          <p:spPr>
            <a:xfrm>
              <a:off x="9018" y="3118"/>
              <a:ext cx="2570" cy="64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Medium" pitchFamily="34" charset="-122"/>
                  <a:sym typeface="+mn-ea"/>
                </a:rPr>
                <a:t>3.</a:t>
              </a:r>
              <a:r>
                <a:rPr lang="zh-CN" alt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Medium" pitchFamily="34" charset="-122"/>
                  <a:sym typeface="+mn-ea"/>
                </a:rPr>
                <a:t>大气异常</a:t>
              </a:r>
              <a:endParaRPr lang="zh-CN" altLang="en-US" sz="14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Medium" pitchFamily="34" charset="-122"/>
                <a:sym typeface="+mn-ea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7"/>
              </p:custDataLst>
            </p:nvPr>
          </p:nvSpPr>
          <p:spPr>
            <a:xfrm>
              <a:off x="8700" y="6150"/>
              <a:ext cx="9074" cy="10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Medium" pitchFamily="34" charset="-122"/>
                </a:rPr>
                <a:t>地震前数分钟、数小时或数天，往往有声响自地下深处传来，人们习惯称之为地声。</a:t>
              </a:r>
              <a:endParaRPr lang="zh-CN" altLang="en-US" sz="140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思源黑体 CN Medium" pitchFamily="34" charset="-122"/>
              </a:endParaRPr>
            </a:p>
          </p:txBody>
        </p:sp>
        <p:sp>
          <p:nvSpPr>
            <p:cNvPr id="20" name="圆角矩形 19"/>
            <p:cNvSpPr/>
            <p:nvPr>
              <p:custDataLst>
                <p:tags r:id="rId8"/>
              </p:custDataLst>
            </p:nvPr>
          </p:nvSpPr>
          <p:spPr>
            <a:xfrm>
              <a:off x="8700" y="5390"/>
              <a:ext cx="3503" cy="640"/>
            </a:xfrm>
            <a:prstGeom prst="roundRect">
              <a:avLst>
                <a:gd name="adj" fmla="val 50000"/>
              </a:avLst>
            </a:prstGeom>
            <a:solidFill>
              <a:srgbClr val="5E7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018" y="5390"/>
              <a:ext cx="3796" cy="64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Medium" pitchFamily="34" charset="-122"/>
                  <a:sym typeface="+mn-ea"/>
                </a:rPr>
                <a:t>4.</a:t>
              </a:r>
              <a:r>
                <a:rPr lang="zh-CN" alt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Medium" pitchFamily="34" charset="-122"/>
                  <a:sym typeface="+mn-ea"/>
                </a:rPr>
                <a:t>大自然的报警</a:t>
              </a:r>
              <a:endParaRPr lang="zh-CN" altLang="en-US" sz="14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Medium" pitchFamily="34" charset="-122"/>
                <a:sym typeface="+mn-ea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0"/>
              </p:custDataLst>
            </p:nvPr>
          </p:nvSpPr>
          <p:spPr>
            <a:xfrm>
              <a:off x="8700" y="8359"/>
              <a:ext cx="9074" cy="10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Medium" pitchFamily="34" charset="-122"/>
                </a:rPr>
                <a:t>有的大地震发生前几天或几小时，会发生一系列小地震，多的话可达到几十至几百次，科学家把这称为前震。</a:t>
              </a:r>
              <a:endParaRPr lang="zh-CN" altLang="en-US" sz="140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思源黑体 CN Medium" pitchFamily="34" charset="-122"/>
              </a:endParaRPr>
            </a:p>
          </p:txBody>
        </p:sp>
        <p:sp>
          <p:nvSpPr>
            <p:cNvPr id="29" name="圆角矩形 28"/>
            <p:cNvSpPr/>
            <p:nvPr>
              <p:custDataLst>
                <p:tags r:id="rId11"/>
              </p:custDataLst>
            </p:nvPr>
          </p:nvSpPr>
          <p:spPr>
            <a:xfrm>
              <a:off x="8700" y="7598"/>
              <a:ext cx="3503" cy="640"/>
            </a:xfrm>
            <a:prstGeom prst="roundRect">
              <a:avLst>
                <a:gd name="adj" fmla="val 50000"/>
              </a:avLst>
            </a:prstGeom>
            <a:solidFill>
              <a:srgbClr val="5E7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>
              <p:custDataLst>
                <p:tags r:id="rId12"/>
              </p:custDataLst>
            </p:nvPr>
          </p:nvSpPr>
          <p:spPr>
            <a:xfrm>
              <a:off x="9018" y="7598"/>
              <a:ext cx="3796" cy="640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Medium" pitchFamily="34" charset="-122"/>
                  <a:sym typeface="+mn-ea"/>
                </a:rPr>
                <a:t>5.</a:t>
              </a:r>
              <a:r>
                <a:rPr lang="zh-CN" alt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Medium" pitchFamily="34" charset="-122"/>
                  <a:sym typeface="+mn-ea"/>
                </a:rPr>
                <a:t>小震活动</a:t>
              </a:r>
              <a:endParaRPr lang="zh-CN" altLang="en-US" sz="14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Medium" pitchFamily="34" charset="-122"/>
                <a:sym typeface="+mn-ea"/>
              </a:endParaRPr>
            </a:p>
          </p:txBody>
        </p:sp>
      </p:grpSp>
      <p:pic>
        <p:nvPicPr>
          <p:cNvPr id="7" name="图片 6" descr="D:\原来\下载\677e3057e481136494e97b3bf54c6953.png677e3057e481136494e97b3bf54c695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096000" y="1809750"/>
            <a:ext cx="2609215" cy="2609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自由: 形状 21"/>
          <p:cNvSpPr/>
          <p:nvPr/>
        </p:nvSpPr>
        <p:spPr>
          <a:xfrm>
            <a:off x="304785" y="361634"/>
            <a:ext cx="1250577" cy="1250577"/>
          </a:xfrm>
          <a:custGeom>
            <a:avLst/>
            <a:gdLst>
              <a:gd name="connsiteX0" fmla="*/ 1201380 w 1667436"/>
              <a:gd name="connsiteY0" fmla="*/ 497751 h 1667436"/>
              <a:gd name="connsiteX1" fmla="*/ 1169685 w 1667436"/>
              <a:gd name="connsiteY1" fmla="*/ 466056 h 1667436"/>
              <a:gd name="connsiteX2" fmla="*/ 1169685 w 1667436"/>
              <a:gd name="connsiteY2" fmla="*/ 450208 h 1667436"/>
              <a:gd name="connsiteX3" fmla="*/ 1391550 w 1667436"/>
              <a:gd name="connsiteY3" fmla="*/ 228343 h 1667436"/>
              <a:gd name="connsiteX4" fmla="*/ 1407398 w 1667436"/>
              <a:gd name="connsiteY4" fmla="*/ 228343 h 1667436"/>
              <a:gd name="connsiteX5" fmla="*/ 1439093 w 1667436"/>
              <a:gd name="connsiteY5" fmla="*/ 260038 h 1667436"/>
              <a:gd name="connsiteX6" fmla="*/ 1439093 w 1667436"/>
              <a:gd name="connsiteY6" fmla="*/ 275885 h 1667436"/>
              <a:gd name="connsiteX7" fmla="*/ 1217227 w 1667436"/>
              <a:gd name="connsiteY7" fmla="*/ 497751 h 1667436"/>
              <a:gd name="connsiteX8" fmla="*/ 1201380 w 1667436"/>
              <a:gd name="connsiteY8" fmla="*/ 497751 h 1667436"/>
              <a:gd name="connsiteX9" fmla="*/ 811307 w 1667436"/>
              <a:gd name="connsiteY9" fmla="*/ 336177 h 1667436"/>
              <a:gd name="connsiteX10" fmla="*/ 800101 w 1667436"/>
              <a:gd name="connsiteY10" fmla="*/ 324971 h 1667436"/>
              <a:gd name="connsiteX11" fmla="*/ 800101 w 1667436"/>
              <a:gd name="connsiteY11" fmla="*/ 11206 h 1667436"/>
              <a:gd name="connsiteX12" fmla="*/ 811307 w 1667436"/>
              <a:gd name="connsiteY12" fmla="*/ 0 h 1667436"/>
              <a:gd name="connsiteX13" fmla="*/ 856129 w 1667436"/>
              <a:gd name="connsiteY13" fmla="*/ 0 h 1667436"/>
              <a:gd name="connsiteX14" fmla="*/ 867336 w 1667436"/>
              <a:gd name="connsiteY14" fmla="*/ 11206 h 1667436"/>
              <a:gd name="connsiteX15" fmla="*/ 867335 w 1667436"/>
              <a:gd name="connsiteY15" fmla="*/ 324970 h 1667436"/>
              <a:gd name="connsiteX16" fmla="*/ 856129 w 1667436"/>
              <a:gd name="connsiteY16" fmla="*/ 336176 h 1667436"/>
              <a:gd name="connsiteX17" fmla="*/ 1342465 w 1667436"/>
              <a:gd name="connsiteY17" fmla="*/ 867335 h 1667436"/>
              <a:gd name="connsiteX18" fmla="*/ 1331259 w 1667436"/>
              <a:gd name="connsiteY18" fmla="*/ 856129 h 1667436"/>
              <a:gd name="connsiteX19" fmla="*/ 1331259 w 1667436"/>
              <a:gd name="connsiteY19" fmla="*/ 811306 h 1667436"/>
              <a:gd name="connsiteX20" fmla="*/ 1342465 w 1667436"/>
              <a:gd name="connsiteY20" fmla="*/ 800100 h 1667436"/>
              <a:gd name="connsiteX21" fmla="*/ 1656230 w 1667436"/>
              <a:gd name="connsiteY21" fmla="*/ 800100 h 1667436"/>
              <a:gd name="connsiteX22" fmla="*/ 1667436 w 1667436"/>
              <a:gd name="connsiteY22" fmla="*/ 811306 h 1667436"/>
              <a:gd name="connsiteX23" fmla="*/ 1667436 w 1667436"/>
              <a:gd name="connsiteY23" fmla="*/ 856129 h 1667436"/>
              <a:gd name="connsiteX24" fmla="*/ 1656230 w 1667436"/>
              <a:gd name="connsiteY24" fmla="*/ 867335 h 1667436"/>
              <a:gd name="connsiteX25" fmla="*/ 450209 w 1667436"/>
              <a:gd name="connsiteY25" fmla="*/ 497751 h 1667436"/>
              <a:gd name="connsiteX26" fmla="*/ 228344 w 1667436"/>
              <a:gd name="connsiteY26" fmla="*/ 275885 h 1667436"/>
              <a:gd name="connsiteX27" fmla="*/ 228344 w 1667436"/>
              <a:gd name="connsiteY27" fmla="*/ 260038 h 1667436"/>
              <a:gd name="connsiteX28" fmla="*/ 260038 w 1667436"/>
              <a:gd name="connsiteY28" fmla="*/ 228343 h 1667436"/>
              <a:gd name="connsiteX29" fmla="*/ 275886 w 1667436"/>
              <a:gd name="connsiteY29" fmla="*/ 228343 h 1667436"/>
              <a:gd name="connsiteX30" fmla="*/ 497751 w 1667436"/>
              <a:gd name="connsiteY30" fmla="*/ 450208 h 1667436"/>
              <a:gd name="connsiteX31" fmla="*/ 497751 w 1667436"/>
              <a:gd name="connsiteY31" fmla="*/ 466056 h 1667436"/>
              <a:gd name="connsiteX32" fmla="*/ 466057 w 1667436"/>
              <a:gd name="connsiteY32" fmla="*/ 497751 h 1667436"/>
              <a:gd name="connsiteX33" fmla="*/ 450209 w 1667436"/>
              <a:gd name="connsiteY33" fmla="*/ 497751 h 1667436"/>
              <a:gd name="connsiteX34" fmla="*/ 1391550 w 1667436"/>
              <a:gd name="connsiteY34" fmla="*/ 1439092 h 1667436"/>
              <a:gd name="connsiteX35" fmla="*/ 1169685 w 1667436"/>
              <a:gd name="connsiteY35" fmla="*/ 1217227 h 1667436"/>
              <a:gd name="connsiteX36" fmla="*/ 1169685 w 1667436"/>
              <a:gd name="connsiteY36" fmla="*/ 1201379 h 1667436"/>
              <a:gd name="connsiteX37" fmla="*/ 1201380 w 1667436"/>
              <a:gd name="connsiteY37" fmla="*/ 1169684 h 1667436"/>
              <a:gd name="connsiteX38" fmla="*/ 1217227 w 1667436"/>
              <a:gd name="connsiteY38" fmla="*/ 1169684 h 1667436"/>
              <a:gd name="connsiteX39" fmla="*/ 1439093 w 1667436"/>
              <a:gd name="connsiteY39" fmla="*/ 1391550 h 1667436"/>
              <a:gd name="connsiteX40" fmla="*/ 1439093 w 1667436"/>
              <a:gd name="connsiteY40" fmla="*/ 1407397 h 1667436"/>
              <a:gd name="connsiteX41" fmla="*/ 1407398 w 1667436"/>
              <a:gd name="connsiteY41" fmla="*/ 1439092 h 1667436"/>
              <a:gd name="connsiteX42" fmla="*/ 1391550 w 1667436"/>
              <a:gd name="connsiteY42" fmla="*/ 1439092 h 1667436"/>
              <a:gd name="connsiteX43" fmla="*/ 586497 w 1667436"/>
              <a:gd name="connsiteY43" fmla="*/ 1080938 h 1667436"/>
              <a:gd name="connsiteX44" fmla="*/ 586497 w 1667436"/>
              <a:gd name="connsiteY44" fmla="*/ 586495 h 1667436"/>
              <a:gd name="connsiteX45" fmla="*/ 1080940 w 1667436"/>
              <a:gd name="connsiteY45" fmla="*/ 586495 h 1667436"/>
              <a:gd name="connsiteX46" fmla="*/ 1080940 w 1667436"/>
              <a:gd name="connsiteY46" fmla="*/ 1080938 h 1667436"/>
              <a:gd name="connsiteX47" fmla="*/ 586497 w 1667436"/>
              <a:gd name="connsiteY47" fmla="*/ 1080938 h 1667436"/>
              <a:gd name="connsiteX48" fmla="*/ 11206 w 1667436"/>
              <a:gd name="connsiteY48" fmla="*/ 867335 h 1667436"/>
              <a:gd name="connsiteX49" fmla="*/ 0 w 1667436"/>
              <a:gd name="connsiteY49" fmla="*/ 856129 h 1667436"/>
              <a:gd name="connsiteX50" fmla="*/ 1 w 1667436"/>
              <a:gd name="connsiteY50" fmla="*/ 811306 h 1667436"/>
              <a:gd name="connsiteX51" fmla="*/ 11207 w 1667436"/>
              <a:gd name="connsiteY51" fmla="*/ 800100 h 1667436"/>
              <a:gd name="connsiteX52" fmla="*/ 324971 w 1667436"/>
              <a:gd name="connsiteY52" fmla="*/ 800100 h 1667436"/>
              <a:gd name="connsiteX53" fmla="*/ 336178 w 1667436"/>
              <a:gd name="connsiteY53" fmla="*/ 811306 h 1667436"/>
              <a:gd name="connsiteX54" fmla="*/ 336177 w 1667436"/>
              <a:gd name="connsiteY54" fmla="*/ 856129 h 1667436"/>
              <a:gd name="connsiteX55" fmla="*/ 324971 w 1667436"/>
              <a:gd name="connsiteY55" fmla="*/ 867335 h 1667436"/>
              <a:gd name="connsiteX56" fmla="*/ 811307 w 1667436"/>
              <a:gd name="connsiteY56" fmla="*/ 1667436 h 1667436"/>
              <a:gd name="connsiteX57" fmla="*/ 800101 w 1667436"/>
              <a:gd name="connsiteY57" fmla="*/ 1656229 h 1667436"/>
              <a:gd name="connsiteX58" fmla="*/ 800101 w 1667436"/>
              <a:gd name="connsiteY58" fmla="*/ 1342465 h 1667436"/>
              <a:gd name="connsiteX59" fmla="*/ 811307 w 1667436"/>
              <a:gd name="connsiteY59" fmla="*/ 1331259 h 1667436"/>
              <a:gd name="connsiteX60" fmla="*/ 856129 w 1667436"/>
              <a:gd name="connsiteY60" fmla="*/ 1331258 h 1667436"/>
              <a:gd name="connsiteX61" fmla="*/ 867336 w 1667436"/>
              <a:gd name="connsiteY61" fmla="*/ 1342464 h 1667436"/>
              <a:gd name="connsiteX62" fmla="*/ 867335 w 1667436"/>
              <a:gd name="connsiteY62" fmla="*/ 1656229 h 1667436"/>
              <a:gd name="connsiteX63" fmla="*/ 856129 w 1667436"/>
              <a:gd name="connsiteY63" fmla="*/ 1667435 h 1667436"/>
              <a:gd name="connsiteX64" fmla="*/ 260038 w 1667436"/>
              <a:gd name="connsiteY64" fmla="*/ 1439092 h 1667436"/>
              <a:gd name="connsiteX65" fmla="*/ 228344 w 1667436"/>
              <a:gd name="connsiteY65" fmla="*/ 1407397 h 1667436"/>
              <a:gd name="connsiteX66" fmla="*/ 228344 w 1667436"/>
              <a:gd name="connsiteY66" fmla="*/ 1391550 h 1667436"/>
              <a:gd name="connsiteX67" fmla="*/ 450209 w 1667436"/>
              <a:gd name="connsiteY67" fmla="*/ 1169684 h 1667436"/>
              <a:gd name="connsiteX68" fmla="*/ 466057 w 1667436"/>
              <a:gd name="connsiteY68" fmla="*/ 1169684 h 1667436"/>
              <a:gd name="connsiteX69" fmla="*/ 497751 w 1667436"/>
              <a:gd name="connsiteY69" fmla="*/ 1201379 h 1667436"/>
              <a:gd name="connsiteX70" fmla="*/ 497751 w 1667436"/>
              <a:gd name="connsiteY70" fmla="*/ 1217227 h 1667436"/>
              <a:gd name="connsiteX71" fmla="*/ 275886 w 1667436"/>
              <a:gd name="connsiteY71" fmla="*/ 1439092 h 1667436"/>
              <a:gd name="connsiteX72" fmla="*/ 260038 w 1667436"/>
              <a:gd name="connsiteY72" fmla="*/ 1439092 h 166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667436" h="1667436">
                <a:moveTo>
                  <a:pt x="1201380" y="497751"/>
                </a:moveTo>
                <a:lnTo>
                  <a:pt x="1169685" y="466056"/>
                </a:lnTo>
                <a:cubicBezTo>
                  <a:pt x="1165309" y="461680"/>
                  <a:pt x="1165309" y="454585"/>
                  <a:pt x="1169685" y="450208"/>
                </a:cubicBezTo>
                <a:lnTo>
                  <a:pt x="1391550" y="228343"/>
                </a:lnTo>
                <a:cubicBezTo>
                  <a:pt x="1395927" y="223967"/>
                  <a:pt x="1403022" y="223967"/>
                  <a:pt x="1407398" y="228343"/>
                </a:cubicBezTo>
                <a:lnTo>
                  <a:pt x="1439093" y="260038"/>
                </a:lnTo>
                <a:cubicBezTo>
                  <a:pt x="1443469" y="264414"/>
                  <a:pt x="1443469" y="271509"/>
                  <a:pt x="1439093" y="275885"/>
                </a:cubicBezTo>
                <a:lnTo>
                  <a:pt x="1217227" y="497751"/>
                </a:lnTo>
                <a:cubicBezTo>
                  <a:pt x="1212851" y="502127"/>
                  <a:pt x="1205756" y="502127"/>
                  <a:pt x="1201380" y="497751"/>
                </a:cubicBezTo>
                <a:close/>
                <a:moveTo>
                  <a:pt x="811307" y="336177"/>
                </a:moveTo>
                <a:cubicBezTo>
                  <a:pt x="805117" y="336176"/>
                  <a:pt x="800100" y="331160"/>
                  <a:pt x="800101" y="324971"/>
                </a:cubicBezTo>
                <a:lnTo>
                  <a:pt x="800101" y="11206"/>
                </a:lnTo>
                <a:cubicBezTo>
                  <a:pt x="800100" y="5016"/>
                  <a:pt x="805117" y="-1"/>
                  <a:pt x="811307" y="0"/>
                </a:cubicBezTo>
                <a:lnTo>
                  <a:pt x="856129" y="0"/>
                </a:lnTo>
                <a:cubicBezTo>
                  <a:pt x="862319" y="0"/>
                  <a:pt x="867336" y="5017"/>
                  <a:pt x="867336" y="11206"/>
                </a:cubicBezTo>
                <a:lnTo>
                  <a:pt x="867335" y="324970"/>
                </a:lnTo>
                <a:cubicBezTo>
                  <a:pt x="867336" y="331160"/>
                  <a:pt x="862319" y="336177"/>
                  <a:pt x="856129" y="336176"/>
                </a:cubicBezTo>
                <a:close/>
                <a:moveTo>
                  <a:pt x="1342465" y="867335"/>
                </a:moveTo>
                <a:cubicBezTo>
                  <a:pt x="1336276" y="867335"/>
                  <a:pt x="1331259" y="862318"/>
                  <a:pt x="1331259" y="856129"/>
                </a:cubicBezTo>
                <a:lnTo>
                  <a:pt x="1331259" y="811306"/>
                </a:lnTo>
                <a:cubicBezTo>
                  <a:pt x="1331259" y="805117"/>
                  <a:pt x="1336276" y="800100"/>
                  <a:pt x="1342465" y="800100"/>
                </a:cubicBezTo>
                <a:lnTo>
                  <a:pt x="1656230" y="800100"/>
                </a:lnTo>
                <a:cubicBezTo>
                  <a:pt x="1662419" y="800100"/>
                  <a:pt x="1667436" y="805117"/>
                  <a:pt x="1667436" y="811306"/>
                </a:cubicBezTo>
                <a:lnTo>
                  <a:pt x="1667436" y="856129"/>
                </a:lnTo>
                <a:cubicBezTo>
                  <a:pt x="1667436" y="862318"/>
                  <a:pt x="1662419" y="867335"/>
                  <a:pt x="1656230" y="867335"/>
                </a:cubicBezTo>
                <a:close/>
                <a:moveTo>
                  <a:pt x="450209" y="497751"/>
                </a:moveTo>
                <a:lnTo>
                  <a:pt x="228344" y="275885"/>
                </a:lnTo>
                <a:cubicBezTo>
                  <a:pt x="223967" y="271509"/>
                  <a:pt x="223967" y="264414"/>
                  <a:pt x="228344" y="260038"/>
                </a:cubicBezTo>
                <a:lnTo>
                  <a:pt x="260038" y="228343"/>
                </a:lnTo>
                <a:cubicBezTo>
                  <a:pt x="264414" y="223967"/>
                  <a:pt x="271510" y="223967"/>
                  <a:pt x="275886" y="228343"/>
                </a:cubicBezTo>
                <a:lnTo>
                  <a:pt x="497751" y="450208"/>
                </a:lnTo>
                <a:cubicBezTo>
                  <a:pt x="502128" y="454585"/>
                  <a:pt x="502128" y="461680"/>
                  <a:pt x="497751" y="466056"/>
                </a:cubicBezTo>
                <a:lnTo>
                  <a:pt x="466057" y="497751"/>
                </a:lnTo>
                <a:cubicBezTo>
                  <a:pt x="461680" y="502127"/>
                  <a:pt x="454585" y="502127"/>
                  <a:pt x="450209" y="497751"/>
                </a:cubicBezTo>
                <a:close/>
                <a:moveTo>
                  <a:pt x="1391550" y="1439092"/>
                </a:moveTo>
                <a:lnTo>
                  <a:pt x="1169685" y="1217227"/>
                </a:lnTo>
                <a:cubicBezTo>
                  <a:pt x="1165309" y="1212850"/>
                  <a:pt x="1165309" y="1205755"/>
                  <a:pt x="1169685" y="1201379"/>
                </a:cubicBezTo>
                <a:lnTo>
                  <a:pt x="1201380" y="1169684"/>
                </a:lnTo>
                <a:cubicBezTo>
                  <a:pt x="1205756" y="1165308"/>
                  <a:pt x="1212851" y="1165308"/>
                  <a:pt x="1217227" y="1169684"/>
                </a:cubicBezTo>
                <a:lnTo>
                  <a:pt x="1439093" y="1391550"/>
                </a:lnTo>
                <a:cubicBezTo>
                  <a:pt x="1443469" y="1395926"/>
                  <a:pt x="1443469" y="1403021"/>
                  <a:pt x="1439093" y="1407397"/>
                </a:cubicBezTo>
                <a:lnTo>
                  <a:pt x="1407398" y="1439092"/>
                </a:lnTo>
                <a:cubicBezTo>
                  <a:pt x="1403022" y="1443468"/>
                  <a:pt x="1395927" y="1443468"/>
                  <a:pt x="1391550" y="1439092"/>
                </a:cubicBezTo>
                <a:close/>
                <a:moveTo>
                  <a:pt x="586497" y="1080938"/>
                </a:moveTo>
                <a:cubicBezTo>
                  <a:pt x="449960" y="944402"/>
                  <a:pt x="449960" y="723032"/>
                  <a:pt x="586497" y="586495"/>
                </a:cubicBezTo>
                <a:cubicBezTo>
                  <a:pt x="723033" y="449959"/>
                  <a:pt x="944403" y="449959"/>
                  <a:pt x="1080940" y="586495"/>
                </a:cubicBezTo>
                <a:cubicBezTo>
                  <a:pt x="1217476" y="723032"/>
                  <a:pt x="1217476" y="944402"/>
                  <a:pt x="1080940" y="1080938"/>
                </a:cubicBezTo>
                <a:cubicBezTo>
                  <a:pt x="944403" y="1217475"/>
                  <a:pt x="723033" y="1217475"/>
                  <a:pt x="586497" y="1080938"/>
                </a:cubicBezTo>
                <a:close/>
                <a:moveTo>
                  <a:pt x="11206" y="867335"/>
                </a:moveTo>
                <a:cubicBezTo>
                  <a:pt x="5018" y="867335"/>
                  <a:pt x="1" y="862318"/>
                  <a:pt x="0" y="856129"/>
                </a:cubicBezTo>
                <a:lnTo>
                  <a:pt x="1" y="811306"/>
                </a:lnTo>
                <a:cubicBezTo>
                  <a:pt x="0" y="805117"/>
                  <a:pt x="5017" y="800100"/>
                  <a:pt x="11207" y="800100"/>
                </a:cubicBezTo>
                <a:lnTo>
                  <a:pt x="324971" y="800100"/>
                </a:lnTo>
                <a:cubicBezTo>
                  <a:pt x="331160" y="800100"/>
                  <a:pt x="336177" y="805117"/>
                  <a:pt x="336178" y="811306"/>
                </a:cubicBezTo>
                <a:lnTo>
                  <a:pt x="336177" y="856129"/>
                </a:lnTo>
                <a:cubicBezTo>
                  <a:pt x="336178" y="862318"/>
                  <a:pt x="331161" y="867335"/>
                  <a:pt x="324971" y="867335"/>
                </a:cubicBezTo>
                <a:close/>
                <a:moveTo>
                  <a:pt x="811307" y="1667436"/>
                </a:moveTo>
                <a:cubicBezTo>
                  <a:pt x="805117" y="1667435"/>
                  <a:pt x="800100" y="1662418"/>
                  <a:pt x="800101" y="1656229"/>
                </a:cubicBezTo>
                <a:lnTo>
                  <a:pt x="800101" y="1342465"/>
                </a:lnTo>
                <a:cubicBezTo>
                  <a:pt x="800100" y="1336275"/>
                  <a:pt x="805117" y="1331258"/>
                  <a:pt x="811307" y="1331259"/>
                </a:cubicBezTo>
                <a:lnTo>
                  <a:pt x="856129" y="1331258"/>
                </a:lnTo>
                <a:cubicBezTo>
                  <a:pt x="862319" y="1331259"/>
                  <a:pt x="867336" y="1336276"/>
                  <a:pt x="867336" y="1342464"/>
                </a:cubicBezTo>
                <a:lnTo>
                  <a:pt x="867335" y="1656229"/>
                </a:lnTo>
                <a:cubicBezTo>
                  <a:pt x="867336" y="1662419"/>
                  <a:pt x="862319" y="1667436"/>
                  <a:pt x="856129" y="1667435"/>
                </a:cubicBezTo>
                <a:close/>
                <a:moveTo>
                  <a:pt x="260038" y="1439092"/>
                </a:moveTo>
                <a:lnTo>
                  <a:pt x="228344" y="1407397"/>
                </a:lnTo>
                <a:cubicBezTo>
                  <a:pt x="223967" y="1403021"/>
                  <a:pt x="223967" y="1395926"/>
                  <a:pt x="228344" y="1391550"/>
                </a:cubicBezTo>
                <a:lnTo>
                  <a:pt x="450209" y="1169684"/>
                </a:lnTo>
                <a:cubicBezTo>
                  <a:pt x="454585" y="1165308"/>
                  <a:pt x="461680" y="1165308"/>
                  <a:pt x="466057" y="1169684"/>
                </a:cubicBezTo>
                <a:lnTo>
                  <a:pt x="497751" y="1201379"/>
                </a:lnTo>
                <a:cubicBezTo>
                  <a:pt x="502128" y="1205755"/>
                  <a:pt x="502128" y="1212850"/>
                  <a:pt x="497751" y="1217227"/>
                </a:cubicBezTo>
                <a:lnTo>
                  <a:pt x="275886" y="1439092"/>
                </a:lnTo>
                <a:cubicBezTo>
                  <a:pt x="271510" y="1443468"/>
                  <a:pt x="264414" y="1443468"/>
                  <a:pt x="260038" y="143909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/>
        </p:nvSpPr>
        <p:spPr>
          <a:xfrm>
            <a:off x="1188314" y="0"/>
            <a:ext cx="1257300" cy="260900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5" name="矩形 24"/>
          <p:cNvSpPr/>
          <p:nvPr/>
        </p:nvSpPr>
        <p:spPr>
          <a:xfrm>
            <a:off x="6403184" y="0"/>
            <a:ext cx="1257300" cy="260900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6" name="矩形 25"/>
          <p:cNvSpPr/>
          <p:nvPr/>
        </p:nvSpPr>
        <p:spPr>
          <a:xfrm>
            <a:off x="1188314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矩形 26"/>
          <p:cNvSpPr/>
          <p:nvPr/>
        </p:nvSpPr>
        <p:spPr>
          <a:xfrm>
            <a:off x="3740063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矩形 27"/>
          <p:cNvSpPr/>
          <p:nvPr/>
        </p:nvSpPr>
        <p:spPr>
          <a:xfrm>
            <a:off x="6403184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" name="矩形 28"/>
          <p:cNvSpPr/>
          <p:nvPr/>
        </p:nvSpPr>
        <p:spPr>
          <a:xfrm rot="5400000">
            <a:off x="8387733" y="1187781"/>
            <a:ext cx="1257300" cy="255233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 rot="5400000">
            <a:off x="8387733" y="3626849"/>
            <a:ext cx="1257300" cy="255233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矩形 30"/>
          <p:cNvSpPr/>
          <p:nvPr/>
        </p:nvSpPr>
        <p:spPr>
          <a:xfrm rot="5400000">
            <a:off x="-505126" y="1186600"/>
            <a:ext cx="1257300" cy="257597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2" name="矩形 31"/>
          <p:cNvSpPr/>
          <p:nvPr/>
        </p:nvSpPr>
        <p:spPr>
          <a:xfrm rot="5400000">
            <a:off x="-505126" y="3625667"/>
            <a:ext cx="1257300" cy="257597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" name="图片 2" descr="ccea2fa31c99f5867775fc0291c1b5c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0" y="2571750"/>
            <a:ext cx="2863215" cy="2863215"/>
          </a:xfrm>
          <a:prstGeom prst="rect">
            <a:avLst/>
          </a:prstGeom>
        </p:spPr>
      </p:pic>
      <p:sp>
        <p:nvSpPr>
          <p:cNvPr id="13" name="圆角矩形 12"/>
          <p:cNvSpPr/>
          <p:nvPr>
            <p:custDataLst>
              <p:tags r:id="rId2"/>
            </p:custDataLst>
          </p:nvPr>
        </p:nvSpPr>
        <p:spPr>
          <a:xfrm>
            <a:off x="3967480" y="1322070"/>
            <a:ext cx="1624965" cy="410210"/>
          </a:xfrm>
          <a:prstGeom prst="roundRect">
            <a:avLst>
              <a:gd name="adj" fmla="val 50000"/>
            </a:avLst>
          </a:prstGeom>
          <a:solidFill>
            <a:srgbClr val="5E7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rPr>
              <a:t>第四节课</a:t>
            </a:r>
            <a:endParaRPr lang="zh-CN" altLang="en-US" sz="1600">
              <a:solidFill>
                <a:schemeClr val="bg1"/>
              </a:solidFill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  <p:sp>
        <p:nvSpPr>
          <p:cNvPr id="17" name="MH_Entry_1"/>
          <p:cNvSpPr/>
          <p:nvPr>
            <p:custDataLst>
              <p:tags r:id="rId3"/>
            </p:custDataLst>
          </p:nvPr>
        </p:nvSpPr>
        <p:spPr>
          <a:xfrm>
            <a:off x="2142491" y="2067560"/>
            <a:ext cx="4859020" cy="73850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 cmpd="sng" algn="ctr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anchor="ctr">
            <a:spAutoFit/>
          </a:bodyPr>
          <a:p>
            <a:pPr algn="ctr" defTabSz="1219200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sz="4800" cap="all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charset="-122"/>
                <a:ea typeface="思源黑体 CN Bold" charset="-122"/>
                <a:cs typeface="微软雅黑" pitchFamily="34" charset="-122"/>
                <a:sym typeface="+mn-lt"/>
              </a:rPr>
              <a:t>地震逃生</a:t>
            </a:r>
            <a:endParaRPr kumimoji="0" lang="zh-CN" altLang="en-US" sz="4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charset="-122"/>
              <a:ea typeface="思源黑体 CN Bold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60066" y="3138805"/>
            <a:ext cx="30238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/>
            <a:r>
              <a:rPr lang="en-US" altLang="zh-CN" sz="1000">
                <a:effectLst/>
                <a:latin typeface="思源黑体 CN Light" charset="-122"/>
                <a:ea typeface="思源黑体 CN Light" charset="-122"/>
                <a:sym typeface="+mn-ea"/>
              </a:rPr>
              <a:t>The earthquake common sense safety education PPT template</a:t>
            </a:r>
            <a:endParaRPr lang="en-US" altLang="zh-CN" sz="1000">
              <a:solidFill>
                <a:schemeClr val="tx1"/>
              </a:solidFill>
              <a:effectLst/>
              <a:latin typeface="思源黑体 CN Light" charset="-122"/>
              <a:ea typeface="思源黑体 CN Light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bldLvl="0" animBg="1"/>
      <p:bldP spid="17" grpId="0" bldLvl="0" animBg="1"/>
      <p:bldP spid="17" grpId="1" animBg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228600" y="133350"/>
            <a:ext cx="3061335" cy="670560"/>
            <a:chOff x="6665" y="2443"/>
            <a:chExt cx="5806" cy="1272"/>
          </a:xfrm>
        </p:grpSpPr>
        <p:grpSp>
          <p:nvGrpSpPr>
            <p:cNvPr id="16" name="组合 15"/>
            <p:cNvGrpSpPr/>
            <p:nvPr/>
          </p:nvGrpSpPr>
          <p:grpSpPr>
            <a:xfrm>
              <a:off x="6665" y="2443"/>
              <a:ext cx="5306" cy="1188"/>
              <a:chOff x="6665" y="2443"/>
              <a:chExt cx="5306" cy="1188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地震逃生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grpSp>
            <p:nvGrpSpPr>
              <p:cNvPr id="3" name="组合 2"/>
              <p:cNvGrpSpPr/>
              <p:nvPr/>
            </p:nvGrpSpPr>
            <p:grpSpPr>
              <a:xfrm>
                <a:off x="6665" y="2443"/>
                <a:ext cx="1974" cy="1188"/>
                <a:chOff x="7394" y="4169"/>
                <a:chExt cx="1974" cy="1188"/>
              </a:xfrm>
            </p:grpSpPr>
            <p:sp>
              <p:nvSpPr>
                <p:cNvPr id="22" name="圆角矩形 21"/>
                <p:cNvSpPr/>
                <p:nvPr>
                  <p:custDataLst>
                    <p:tags r:id="rId2"/>
                  </p:custDataLst>
                </p:nvPr>
              </p:nvSpPr>
              <p:spPr>
                <a:xfrm>
                  <a:off x="7891" y="4563"/>
                  <a:ext cx="1477" cy="690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5E77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>
                      <a:solidFill>
                        <a:schemeClr val="bg1"/>
                      </a:solidFill>
                      <a:latin typeface="思源黑体 CN Bold" charset="-122"/>
                      <a:ea typeface="思源黑体 CN Bold" charset="-122"/>
                      <a:cs typeface="思源黑体 CN Bold" charset="-122"/>
                    </a:rPr>
                    <a:t>    04</a:t>
                  </a:r>
                  <a:endPara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endParaRPr>
                </a:p>
              </p:txBody>
            </p:sp>
            <p:pic>
              <p:nvPicPr>
                <p:cNvPr id="23" name="图片 22" descr="E:\PPT\包图网\审核中\5d09936095184.png5d09936095184"/>
                <p:cNvPicPr>
                  <a:picLocks noChangeAspect="1"/>
                </p:cNvPicPr>
                <p:nvPr>
                  <p:custDataLst>
                    <p:tags r:id="rId3"/>
                  </p:custDataLst>
                </p:nvPr>
              </p:nvPicPr>
              <p:blipFill>
                <a:blip r:embed="rId4"/>
                <a:srcRect/>
                <a:stretch>
                  <a:fillRect/>
                </a:stretch>
              </p:blipFill>
              <p:spPr>
                <a:xfrm>
                  <a:off x="7394" y="4169"/>
                  <a:ext cx="1188" cy="1188"/>
                </a:xfrm>
                <a:prstGeom prst="rect">
                  <a:avLst/>
                </a:prstGeom>
              </p:spPr>
            </p:pic>
          </p:grpSp>
        </p:grpSp>
        <p:sp>
          <p:nvSpPr>
            <p:cNvPr id="24" name="文本框 23"/>
            <p:cNvSpPr txBox="1"/>
            <p:nvPr>
              <p:custDataLst>
                <p:tags r:id="rId5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511108" y="1294765"/>
            <a:ext cx="4121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rgbClr val="5E77B5"/>
                </a:solidFill>
                <a:latin typeface="思源黑体 CN Bold" charset="-122"/>
                <a:ea typeface="思源黑体 CN Bold" charset="-122"/>
              </a:rPr>
              <a:t>地震预防</a:t>
            </a:r>
            <a:endParaRPr lang="zh-CN" altLang="en-US" sz="1400">
              <a:solidFill>
                <a:srgbClr val="5E77B5"/>
              </a:solidFill>
              <a:latin typeface="思源黑体 CN Bold" charset="-122"/>
              <a:ea typeface="思源黑体 CN Bold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04800" y="1729740"/>
            <a:ext cx="8474710" cy="2757805"/>
            <a:chOff x="840" y="2526"/>
            <a:chExt cx="13346" cy="4343"/>
          </a:xfrm>
        </p:grpSpPr>
        <p:sp>
          <p:nvSpPr>
            <p:cNvPr id="12" name="文本框 11"/>
            <p:cNvSpPr txBox="1"/>
            <p:nvPr>
              <p:custDataLst>
                <p:tags r:id="rId7"/>
              </p:custDataLst>
            </p:nvPr>
          </p:nvSpPr>
          <p:spPr>
            <a:xfrm>
              <a:off x="840" y="2526"/>
              <a:ext cx="11755" cy="6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</a:rPr>
                <a:t>1</a:t>
              </a:r>
              <a:r>
                <a:rPr lang="zh-CN" altLang="en-US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</a:rPr>
                <a:t>、及时清理家中（如床下、桌下等）及楼道内的杂物，保持逃生通道的通畅。</a:t>
              </a:r>
              <a:endParaRPr lang="zh-CN" altLang="en-US" sz="140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思源黑体 CN Light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>
            <a:xfrm>
              <a:off x="840" y="3380"/>
              <a:ext cx="11755" cy="6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  <a:sym typeface="+mn-ea"/>
                </a:rPr>
                <a:t>2</a:t>
              </a:r>
              <a:r>
                <a:rPr lang="zh-CN" altLang="en-US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  <a:sym typeface="+mn-ea"/>
                </a:rPr>
                <a:t>、将家中易燃、易爆、易碎和有毒物品放到安全的地方。</a:t>
              </a:r>
              <a:endParaRPr lang="zh-CN" altLang="en-US" sz="140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9"/>
              </p:custDataLst>
            </p:nvPr>
          </p:nvSpPr>
          <p:spPr>
            <a:xfrm>
              <a:off x="840" y="4234"/>
              <a:ext cx="12421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  <a:sym typeface="+mn-ea"/>
                </a:rPr>
                <a:t>3</a:t>
              </a:r>
              <a:r>
                <a:rPr lang="zh-CN" altLang="en-US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  <a:sym typeface="+mn-ea"/>
                </a:rPr>
                <a:t>、将放在高处大而重的物品拿下。 定期进行家庭防震演习，熟悉躲避地点和逃生路线。</a:t>
              </a:r>
              <a:endParaRPr lang="zh-CN" altLang="en-US" sz="140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0"/>
              </p:custDataLst>
            </p:nvPr>
          </p:nvSpPr>
          <p:spPr>
            <a:xfrm>
              <a:off x="840" y="4919"/>
              <a:ext cx="13346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  <a:sym typeface="+mn-ea"/>
                </a:rPr>
                <a:t>4</a:t>
              </a:r>
              <a:r>
                <a:rPr lang="zh-CN" altLang="en-US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  <a:sym typeface="+mn-ea"/>
                </a:rPr>
                <a:t>、家中应准备一个应急包，放在便于拿到的地方。包内应有手电、食品、矿泉水、应急药品、简单工具等。</a:t>
              </a:r>
              <a:endParaRPr lang="zh-CN" altLang="en-US" sz="140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840" y="6386"/>
              <a:ext cx="12587" cy="48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altLang="zh-CN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  <a:sym typeface="+mn-ea"/>
                </a:rPr>
                <a:t>6</a:t>
              </a:r>
              <a:r>
                <a:rPr lang="zh-CN" altLang="en-US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  <a:sym typeface="+mn-ea"/>
                </a:rPr>
                <a:t>、如果家养猫、狗等宠物，定期观察它们的活动变化，如有异常，比如狗烦躁，乱叫，需要注意。</a:t>
              </a:r>
              <a:endParaRPr lang="zh-CN" altLang="en-US" sz="140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2"/>
              </p:custDataLst>
            </p:nvPr>
          </p:nvSpPr>
          <p:spPr>
            <a:xfrm>
              <a:off x="840" y="5498"/>
              <a:ext cx="12421" cy="6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en-US" altLang="zh-CN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  <a:sym typeface="+mn-ea"/>
                </a:rPr>
                <a:t>5</a:t>
              </a:r>
              <a:r>
                <a:rPr lang="zh-CN" altLang="en-US"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  <a:sym typeface="+mn-ea"/>
                </a:rPr>
                <a:t>、如已收到权威部门发出的地震警告，应立即关掉家中的液化气和电源总阀。</a:t>
              </a:r>
              <a:endParaRPr lang="zh-CN" altLang="en-US" sz="140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地震逃生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04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511108" y="1390015"/>
            <a:ext cx="4121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rgbClr val="5E77B5"/>
                </a:solidFill>
                <a:latin typeface="思源黑体 CN Bold" charset="-122"/>
                <a:ea typeface="思源黑体 CN Bold" charset="-122"/>
              </a:rPr>
              <a:t>在家里如何避震逃生</a:t>
            </a:r>
            <a:endParaRPr lang="zh-CN" altLang="en-US" sz="1400">
              <a:solidFill>
                <a:srgbClr val="5E77B5"/>
              </a:solidFill>
              <a:latin typeface="思源黑体 CN Bold" charset="-122"/>
              <a:ea typeface="思源黑体 CN Bold" charset="-122"/>
            </a:endParaRPr>
          </a:p>
        </p:txBody>
      </p:sp>
      <p:sp>
        <p:nvSpPr>
          <p:cNvPr id="39" name="标题 11"/>
          <p:cNvSpPr txBox="1"/>
          <p:nvPr>
            <p:custDataLst>
              <p:tags r:id="rId5"/>
            </p:custDataLst>
          </p:nvPr>
        </p:nvSpPr>
        <p:spPr>
          <a:xfrm>
            <a:off x="1116013" y="1809750"/>
            <a:ext cx="6911975" cy="2895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sz="1400" dirty="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+mn-ea"/>
                <a:sym typeface="+mn-lt"/>
              </a:rPr>
              <a:t>地震专家提醒，发生地震后千万不要慌乱，按照以下经验和方法进行防震避震。</a:t>
            </a:r>
            <a:endParaRPr sz="1400" dirty="0">
              <a:solidFill>
                <a:schemeClr val="tx1"/>
              </a:solidFill>
              <a:latin typeface="思源黑体 CN Light" charset="-122"/>
              <a:ea typeface="思源黑体 CN Light" charset="-122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82320" y="2419350"/>
            <a:ext cx="7635240" cy="1822450"/>
            <a:chOff x="1232" y="3810"/>
            <a:chExt cx="12024" cy="2870"/>
          </a:xfrm>
        </p:grpSpPr>
        <p:sp>
          <p:nvSpPr>
            <p:cNvPr id="5" name="圆角矩形 4"/>
            <p:cNvSpPr/>
            <p:nvPr>
              <p:custDataLst>
                <p:tags r:id="rId6"/>
              </p:custDataLst>
            </p:nvPr>
          </p:nvSpPr>
          <p:spPr>
            <a:xfrm>
              <a:off x="1232" y="3810"/>
              <a:ext cx="12025" cy="2871"/>
            </a:xfrm>
            <a:prstGeom prst="roundRect">
              <a:avLst>
                <a:gd name="adj" fmla="val 7366"/>
              </a:avLst>
            </a:prstGeom>
            <a:solidFill>
              <a:srgbClr val="EEF1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标题 11"/>
            <p:cNvSpPr txBox="1"/>
            <p:nvPr>
              <p:custDataLst>
                <p:tags r:id="rId7"/>
              </p:custDataLst>
            </p:nvPr>
          </p:nvSpPr>
          <p:spPr>
            <a:xfrm>
              <a:off x="1376" y="4178"/>
              <a:ext cx="11737" cy="213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sz="1400" dirty="0">
                  <a:latin typeface="思源黑体 CN Light" charset="-122"/>
                  <a:ea typeface="思源黑体 CN Light" charset="-122"/>
                  <a:cs typeface="思源黑体 CN Light" charset="-122"/>
                  <a:sym typeface="+mn-lt"/>
                </a:rPr>
                <a:t>在室内时，躲在坚固家具下面，在没有桌子等可供藏身的场合，也要用坐垫等物保护好头部。</a:t>
              </a:r>
              <a:endParaRPr sz="1400" dirty="0">
                <a:latin typeface="思源黑体 CN Light" charset="-122"/>
                <a:ea typeface="思源黑体 CN Light" charset="-122"/>
                <a:cs typeface="思源黑体 CN Light" charset="-122"/>
                <a:sym typeface="+mn-lt"/>
              </a:endParaRPr>
            </a:p>
            <a:p>
              <a:pPr algn="ctr">
                <a:lnSpc>
                  <a:spcPct val="150000"/>
                </a:lnSpc>
              </a:pPr>
              <a:r>
                <a:rPr sz="1400" dirty="0">
                  <a:latin typeface="思源黑体 CN Light" charset="-122"/>
                  <a:ea typeface="思源黑体 CN Light" charset="-122"/>
                  <a:cs typeface="思源黑体 CN Light" charset="-122"/>
                  <a:sym typeface="+mn-lt"/>
                </a:rPr>
                <a:t>不要慌张地向户外跑 ，此外，水泥预制板墙、自动售货机等也有倒塌的危险，不要靠近这些物体。户外场合，保护好头部。在人多的场所时保持镇静。避难时要步行 ，尽量少携带东西。</a:t>
              </a:r>
              <a:endParaRPr sz="1400" dirty="0">
                <a:latin typeface="思源黑体 CN Light" charset="-122"/>
                <a:ea typeface="思源黑体 CN Light" charset="-122"/>
                <a:cs typeface="思源黑体 CN Light" charset="-122"/>
                <a:sym typeface="+mn-lt"/>
              </a:endParaRPr>
            </a:p>
            <a:p>
              <a:pPr algn="ctr">
                <a:lnSpc>
                  <a:spcPct val="150000"/>
                </a:lnSpc>
              </a:pPr>
              <a:r>
                <a:rPr sz="1400" dirty="0">
                  <a:latin typeface="思源黑体 CN Light" charset="-122"/>
                  <a:ea typeface="思源黑体 CN Light" charset="-122"/>
                  <a:cs typeface="思源黑体 CN Light" charset="-122"/>
                  <a:sym typeface="+mn-lt"/>
                </a:rPr>
                <a:t>注意山崩和地裂。不要害怕余震，不要听信谣言，应当用携带的收音机，把握正确的信息。</a:t>
              </a:r>
              <a:endParaRPr sz="1400" dirty="0">
                <a:latin typeface="思源黑体 CN Light" charset="-122"/>
                <a:ea typeface="思源黑体 CN Light" charset="-122"/>
                <a:cs typeface="思源黑体 CN Light" charset="-122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9" grpId="0"/>
      <p:bldP spid="3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地震逃生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04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2511108" y="1237615"/>
            <a:ext cx="4121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>
                <a:solidFill>
                  <a:srgbClr val="5E77B5"/>
                </a:solidFill>
                <a:latin typeface="思源黑体 CN Bold" charset="-122"/>
                <a:ea typeface="思源黑体 CN Bold" charset="-122"/>
              </a:rPr>
              <a:t>在家里如何避震逃生</a:t>
            </a:r>
            <a:endParaRPr lang="zh-CN" altLang="en-US" sz="1400">
              <a:solidFill>
                <a:srgbClr val="5E77B5"/>
              </a:solidFill>
              <a:latin typeface="思源黑体 CN Bold" charset="-122"/>
              <a:ea typeface="思源黑体 CN Bold" charset="-122"/>
            </a:endParaRPr>
          </a:p>
        </p:txBody>
      </p:sp>
      <p:sp>
        <p:nvSpPr>
          <p:cNvPr id="39" name="标题 11"/>
          <p:cNvSpPr txBox="1"/>
          <p:nvPr>
            <p:custDataLst>
              <p:tags r:id="rId5"/>
            </p:custDataLst>
          </p:nvPr>
        </p:nvSpPr>
        <p:spPr>
          <a:xfrm>
            <a:off x="1116013" y="1657350"/>
            <a:ext cx="6911975" cy="28956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sz="1400" dirty="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+mn-ea"/>
                <a:sym typeface="+mn-lt"/>
              </a:rPr>
              <a:t>地震专家提醒，发生地震后千万不要慌乱，按照以下经验和方法进行防震避震。</a:t>
            </a:r>
            <a:endParaRPr sz="1400" dirty="0">
              <a:solidFill>
                <a:schemeClr val="tx1"/>
              </a:solidFill>
              <a:latin typeface="思源黑体 CN Light" charset="-122"/>
              <a:ea typeface="思源黑体 CN Light" charset="-122"/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14400" y="2419350"/>
            <a:ext cx="7227570" cy="1822450"/>
            <a:chOff x="1440" y="3810"/>
            <a:chExt cx="11382" cy="2870"/>
          </a:xfrm>
        </p:grpSpPr>
        <p:grpSp>
          <p:nvGrpSpPr>
            <p:cNvPr id="8" name="组合 7"/>
            <p:cNvGrpSpPr/>
            <p:nvPr/>
          </p:nvGrpSpPr>
          <p:grpSpPr>
            <a:xfrm>
              <a:off x="1440" y="3810"/>
              <a:ext cx="5202" cy="2871"/>
              <a:chOff x="1800" y="3565"/>
              <a:chExt cx="5202" cy="2871"/>
            </a:xfrm>
          </p:grpSpPr>
          <p:sp>
            <p:nvSpPr>
              <p:cNvPr id="18" name="圆角矩形 17"/>
              <p:cNvSpPr/>
              <p:nvPr>
                <p:custDataLst>
                  <p:tags r:id="rId6"/>
                </p:custDataLst>
              </p:nvPr>
            </p:nvSpPr>
            <p:spPr>
              <a:xfrm>
                <a:off x="1920" y="3565"/>
                <a:ext cx="5022" cy="2871"/>
              </a:xfrm>
              <a:prstGeom prst="roundRect">
                <a:avLst>
                  <a:gd name="adj" fmla="val 5851"/>
                </a:avLst>
              </a:prstGeom>
              <a:solidFill>
                <a:srgbClr val="EEF1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</a:endParaRPr>
              </a:p>
            </p:txBody>
          </p:sp>
          <p:grpSp>
            <p:nvGrpSpPr>
              <p:cNvPr id="7" name="组合 6"/>
              <p:cNvGrpSpPr/>
              <p:nvPr/>
            </p:nvGrpSpPr>
            <p:grpSpPr>
              <a:xfrm>
                <a:off x="1800" y="3570"/>
                <a:ext cx="5202" cy="2808"/>
                <a:chOff x="1800" y="3570"/>
                <a:chExt cx="5202" cy="2808"/>
              </a:xfrm>
            </p:grpSpPr>
            <p:sp>
              <p:nvSpPr>
                <p:cNvPr id="37" name="椭圆 36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800" y="3570"/>
                  <a:ext cx="588" cy="589"/>
                </a:xfrm>
                <a:prstGeom prst="ellipse">
                  <a:avLst/>
                </a:prstGeom>
                <a:solidFill>
                  <a:srgbClr val="5E77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chemeClr val="bg1"/>
                      </a:solidFill>
                      <a:latin typeface="思源黑体 CN Bold" charset="-122"/>
                      <a:ea typeface="思源黑体 CN Bold" charset="-122"/>
                      <a:cs typeface="+mn-ea"/>
                      <a:sym typeface="+mn-lt"/>
                    </a:rPr>
                    <a:t>1</a:t>
                  </a:r>
                  <a:endParaRPr lang="en-US" altLang="zh-CN" sz="1400" dirty="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" name="标题 11"/>
                <p:cNvSpPr txBox="1"/>
                <p:nvPr>
                  <p:custDataLst>
                    <p:tags r:id="rId8"/>
                  </p:custDataLst>
                </p:nvPr>
              </p:nvSpPr>
              <p:spPr>
                <a:xfrm>
                  <a:off x="2520" y="3570"/>
                  <a:ext cx="4482" cy="280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algn="ctr" defTabSz="914400" rtl="0" eaLnBrk="1" latinLnBrk="0" hangingPunct="1"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>
                    <a:lnSpc>
                      <a:spcPct val="150000"/>
                    </a:lnSpc>
                  </a:pPr>
                  <a:r>
                    <a:rPr sz="1400" dirty="0">
                      <a:solidFill>
                        <a:schemeClr val="tx1"/>
                      </a:solidFill>
                      <a:latin typeface="思源黑体 CN Light" charset="-122"/>
                      <a:ea typeface="思源黑体 CN Light" charset="-122"/>
                      <a:cs typeface="思源黑体 CN Light" charset="-122"/>
                      <a:sym typeface="+mn-lt"/>
                    </a:rPr>
                    <a:t>大地震从开始到振动过程结束，时间不过十几秒到几十秒，因此抓紧时间进行避震最为关键，不要耽误时间。</a:t>
                  </a:r>
                  <a:r>
                    <a:rPr sz="1400" dirty="0">
                      <a:latin typeface="思源黑体 CN Light" charset="-122"/>
                      <a:ea typeface="思源黑体 CN Light" charset="-122"/>
                      <a:cs typeface="思源黑体 CN Light" charset="-122"/>
                      <a:sym typeface="+mn-lt"/>
                    </a:rPr>
                    <a:t>室内较安全的避震空间有：承重墙墙根、墙角;</a:t>
                  </a:r>
                  <a:endParaRPr sz="1400" dirty="0">
                    <a:solidFill>
                      <a:schemeClr val="tx1"/>
                    </a:solidFill>
                    <a:latin typeface="思源黑体 CN Light" charset="-122"/>
                    <a:ea typeface="思源黑体 CN Light" charset="-122"/>
                    <a:cs typeface="思源黑体 CN Light" charset="-122"/>
                    <a:sym typeface="+mn-lt"/>
                  </a:endParaRPr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7680" y="3810"/>
              <a:ext cx="5142" cy="2870"/>
              <a:chOff x="1800" y="3565"/>
              <a:chExt cx="5142" cy="2870"/>
            </a:xfrm>
          </p:grpSpPr>
          <p:sp>
            <p:nvSpPr>
              <p:cNvPr id="10" name="圆角矩形 9"/>
              <p:cNvSpPr/>
              <p:nvPr>
                <p:custDataLst>
                  <p:tags r:id="rId9"/>
                </p:custDataLst>
              </p:nvPr>
            </p:nvSpPr>
            <p:spPr>
              <a:xfrm>
                <a:off x="1920" y="3565"/>
                <a:ext cx="5022" cy="2871"/>
              </a:xfrm>
              <a:prstGeom prst="roundRect">
                <a:avLst>
                  <a:gd name="adj" fmla="val 7349"/>
                </a:avLst>
              </a:prstGeom>
              <a:solidFill>
                <a:srgbClr val="EEF1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</a:endParaRPr>
              </a:p>
            </p:txBody>
          </p:sp>
          <p:grpSp>
            <p:nvGrpSpPr>
              <p:cNvPr id="11" name="组合 10"/>
              <p:cNvGrpSpPr/>
              <p:nvPr/>
            </p:nvGrpSpPr>
            <p:grpSpPr>
              <a:xfrm>
                <a:off x="1800" y="3570"/>
                <a:ext cx="4836" cy="2808"/>
                <a:chOff x="1800" y="3570"/>
                <a:chExt cx="4836" cy="2808"/>
              </a:xfrm>
            </p:grpSpPr>
            <p:sp>
              <p:nvSpPr>
                <p:cNvPr id="12" name="椭圆 11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800" y="3570"/>
                  <a:ext cx="588" cy="589"/>
                </a:xfrm>
                <a:prstGeom prst="ellipse">
                  <a:avLst/>
                </a:prstGeom>
                <a:solidFill>
                  <a:srgbClr val="5E77B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chemeClr val="bg1"/>
                      </a:solidFill>
                      <a:latin typeface="思源黑体 CN Bold" charset="-122"/>
                      <a:ea typeface="思源黑体 CN Bold" charset="-122"/>
                      <a:cs typeface="+mn-ea"/>
                      <a:sym typeface="+mn-lt"/>
                    </a:rPr>
                    <a:t>2</a:t>
                  </a:r>
                  <a:endParaRPr lang="en-US" altLang="zh-CN" sz="1400" dirty="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标题 11"/>
                <p:cNvSpPr txBox="1"/>
                <p:nvPr>
                  <p:custDataLst>
                    <p:tags r:id="rId11"/>
                  </p:custDataLst>
                </p:nvPr>
              </p:nvSpPr>
              <p:spPr>
                <a:xfrm>
                  <a:off x="2520" y="3570"/>
                  <a:ext cx="4117" cy="280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algn="ctr" defTabSz="914400" rtl="0" eaLnBrk="1" latinLnBrk="0" hangingPunct="1"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>
                    <a:lnSpc>
                      <a:spcPct val="150000"/>
                    </a:lnSpc>
                  </a:pPr>
                  <a:r>
                    <a:rPr sz="1400" dirty="0">
                      <a:latin typeface="思源黑体 CN Light" charset="-122"/>
                      <a:ea typeface="思源黑体 CN Light" charset="-122"/>
                      <a:cs typeface="思源黑体 CN Light" charset="-122"/>
                      <a:sym typeface="+mn-lt"/>
                    </a:rPr>
                    <a:t>有水管和暖气管道等处。屋内最不利避震的场所是：没有支撑物的床上;吊顶、吊灯下;周围无支撑的地板上;玻璃(包括镜子)和大窗户旁。</a:t>
                  </a:r>
                  <a:endParaRPr sz="1400" dirty="0">
                    <a:solidFill>
                      <a:schemeClr val="tx1"/>
                    </a:solidFill>
                    <a:latin typeface="思源黑体 CN Light" charset="-122"/>
                    <a:ea typeface="思源黑体 CN Light" charset="-122"/>
                    <a:cs typeface="思源黑体 CN Light" charset="-122"/>
                    <a:sym typeface="+mn-lt"/>
                  </a:endParaR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9" grpId="0"/>
      <p:bldP spid="3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地震逃生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04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31825" y="1885950"/>
            <a:ext cx="4619625" cy="2353310"/>
            <a:chOff x="1680" y="2850"/>
            <a:chExt cx="7275" cy="3706"/>
          </a:xfrm>
        </p:grpSpPr>
        <p:sp>
          <p:nvSpPr>
            <p:cNvPr id="26" name="矩形 25"/>
            <p:cNvSpPr/>
            <p:nvPr>
              <p:custDataLst>
                <p:tags r:id="rId4"/>
              </p:custDataLst>
            </p:nvPr>
          </p:nvSpPr>
          <p:spPr>
            <a:xfrm>
              <a:off x="1680" y="2850"/>
              <a:ext cx="7275" cy="3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Clr>
                  <a:srgbClr val="E7291A"/>
                </a:buClr>
              </a:pPr>
              <a:r>
                <a:rPr sz="1400">
                  <a:solidFill>
                    <a:srgbClr val="5E77B5"/>
                  </a:solidFill>
                  <a:latin typeface="思源黑体 CN Bold" charset="-122"/>
                  <a:ea typeface="思源黑体 CN Bold" charset="-122"/>
                  <a:cs typeface="思源黑体 CN Light" charset="-122"/>
                </a:rPr>
                <a:t>在平房教室遭遇地震时</a:t>
              </a:r>
              <a:r>
                <a:rPr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</a:rPr>
                <a:t>，坐在离门窗较近的学生应迅速从门窗逃出教室，离门窗较远的同学应迅速蹲下，用书包等保护好头部躲在课桌下面。</a:t>
              </a:r>
              <a:endParaRPr sz="140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思源黑体 CN Light" charset="-122"/>
              </a:endParaRPr>
            </a:p>
            <a:p>
              <a:pPr>
                <a:lnSpc>
                  <a:spcPct val="150000"/>
                </a:lnSpc>
                <a:buClr>
                  <a:srgbClr val="E7291A"/>
                </a:buClr>
              </a:pPr>
              <a:endParaRPr sz="1400">
                <a:solidFill>
                  <a:srgbClr val="5E77B5"/>
                </a:solidFill>
                <a:latin typeface="思源黑体 CN Bold" charset="-122"/>
                <a:ea typeface="思源黑体 CN Bold" charset="-122"/>
                <a:cs typeface="思源黑体 CN Light" charset="-122"/>
              </a:endParaRPr>
            </a:p>
            <a:p>
              <a:pPr>
                <a:lnSpc>
                  <a:spcPct val="150000"/>
                </a:lnSpc>
                <a:buClr>
                  <a:srgbClr val="E7291A"/>
                </a:buClr>
              </a:pPr>
              <a:r>
                <a:rPr sz="1400">
                  <a:solidFill>
                    <a:srgbClr val="5E77B5"/>
                  </a:solidFill>
                  <a:latin typeface="思源黑体 CN Bold" charset="-122"/>
                  <a:ea typeface="思源黑体 CN Bold" charset="-122"/>
                  <a:cs typeface="思源黑体 CN Light" charset="-122"/>
                </a:rPr>
                <a:t>在楼房教室遭遇地震时</a:t>
              </a:r>
              <a:r>
                <a:rPr sz="140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思源黑体 CN Light" charset="-122"/>
                </a:rPr>
                <a:t>，不要乱跑或跳楼，应迅速躲进跨度小的空间，保护头部，地震后，有组织地撤离教室，到附近的开阔地带避震。</a:t>
              </a:r>
              <a:endParaRPr sz="140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思源黑体 CN Light" charset="-122"/>
              </a:endParaRPr>
            </a:p>
          </p:txBody>
        </p:sp>
        <p:cxnSp>
          <p:nvCxnSpPr>
            <p:cNvPr id="2" name="直接连接符 1"/>
            <p:cNvCxnSpPr/>
            <p:nvPr>
              <p:custDataLst>
                <p:tags r:id="rId5"/>
              </p:custDataLst>
            </p:nvPr>
          </p:nvCxnSpPr>
          <p:spPr>
            <a:xfrm>
              <a:off x="1885" y="4703"/>
              <a:ext cx="6962" cy="0"/>
            </a:xfrm>
            <a:prstGeom prst="line">
              <a:avLst/>
            </a:prstGeom>
            <a:ln w="12700" cmpd="sng">
              <a:solidFill>
                <a:srgbClr val="5E77B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511108" y="1237615"/>
            <a:ext cx="41217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5E77B5"/>
                </a:solidFill>
                <a:latin typeface="思源黑体 CN Bold" charset="-122"/>
                <a:ea typeface="思源黑体 CN Bold" charset="-122"/>
                <a:cs typeface="思源黑体 CN Light" charset="-122"/>
                <a:sym typeface="思源黑体 CN Light" charset="-122"/>
              </a:rPr>
              <a:t>在学校如何避震逃生</a:t>
            </a:r>
            <a:endParaRPr lang="zh-CN" altLang="en-US" sz="1400" dirty="0">
              <a:solidFill>
                <a:srgbClr val="5E77B5"/>
              </a:solidFill>
              <a:latin typeface="思源黑体 CN Bold" charset="-122"/>
              <a:ea typeface="思源黑体 CN Bold" charset="-122"/>
              <a:cs typeface="思源黑体 CN Light" charset="-122"/>
              <a:sym typeface="思源黑体 CN Light" charset="-122"/>
            </a:endParaRPr>
          </a:p>
        </p:txBody>
      </p:sp>
      <p:pic>
        <p:nvPicPr>
          <p:cNvPr id="5" name="图片 4" descr="D:\原来\下载\677e3057e481136494e97b3bf54c6953.png677e3057e481136494e97b3bf54c695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5664200" y="1733550"/>
            <a:ext cx="2846705" cy="2847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地震逃生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04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sp>
        <p:nvSpPr>
          <p:cNvPr id="13" name="矩形: 圆角 12"/>
          <p:cNvSpPr/>
          <p:nvPr>
            <p:custDataLst>
              <p:tags r:id="rId4"/>
            </p:custDataLst>
          </p:nvPr>
        </p:nvSpPr>
        <p:spPr>
          <a:xfrm>
            <a:off x="838200" y="1505029"/>
            <a:ext cx="3264693" cy="2163366"/>
          </a:xfrm>
          <a:prstGeom prst="roundRect">
            <a:avLst>
              <a:gd name="adj" fmla="val 47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: 圆角 3"/>
          <p:cNvSpPr/>
          <p:nvPr>
            <p:custDataLst>
              <p:tags r:id="rId5"/>
            </p:custDataLst>
          </p:nvPr>
        </p:nvSpPr>
        <p:spPr>
          <a:xfrm>
            <a:off x="5041265" y="1504950"/>
            <a:ext cx="3574415" cy="2107565"/>
          </a:xfrm>
          <a:prstGeom prst="roundRect">
            <a:avLst>
              <a:gd name="adj" fmla="val 47"/>
            </a:avLst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143158" y="1809690"/>
            <a:ext cx="2478881" cy="11893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lnSpc>
                <a:spcPct val="170000"/>
              </a:lnSpc>
              <a:defRPr/>
            </a:pPr>
            <a:r>
              <a:rPr lang="zh-CN" altLang="en-US" sz="1400" dirty="0">
                <a:solidFill>
                  <a:srgbClr val="5E77B5"/>
                </a:solidFill>
                <a:latin typeface="思源黑体 CN Bold" charset="-122"/>
                <a:ea typeface="思源黑体 CN Bold" charset="-122"/>
              </a:rPr>
              <a:t>在操场或室外的学生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，应原地蹲下，双手抱头，注意避开危险物和高大建筑物。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5410200" y="1775460"/>
            <a:ext cx="2972435" cy="155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70000"/>
              </a:lnSpc>
              <a:defRPr/>
            </a:pPr>
            <a:r>
              <a:rPr lang="zh-CN" altLang="en-US" sz="1400" dirty="0">
                <a:solidFill>
                  <a:srgbClr val="5E77B5"/>
                </a:solidFill>
                <a:latin typeface="思源黑体 CN Bold" charset="-122"/>
                <a:ea typeface="思源黑体 CN Bold" charset="-122"/>
                <a:sym typeface="+mn-ea"/>
              </a:rPr>
              <a:t>正在上课的学生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sym typeface="+mn-ea"/>
              </a:rPr>
              <a:t>，震时迅速将书包放置头顶，躲避在课桌下。地震停止时，在教师的统一指挥下，迅速撤离教室，就近在开阔地带避震。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4" grpId="0" bldLvl="0" animBg="1"/>
      <p:bldP spid="5" grpId="0" bldLvl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地震逃生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04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410200" y="1809750"/>
            <a:ext cx="3064510" cy="2139950"/>
            <a:chOff x="1593" y="2302"/>
            <a:chExt cx="4826" cy="3370"/>
          </a:xfrm>
        </p:grpSpPr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1593" y="2951"/>
              <a:ext cx="4826" cy="2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90000"/>
                </a:lnSpc>
                <a:buClr>
                  <a:srgbClr val="E7291A"/>
                </a:buClr>
              </a:pPr>
              <a:r>
                <a:rPr sz="1400">
                  <a:solidFill>
                    <a:srgbClr val="5E77B5"/>
                  </a:solidFill>
                  <a:latin typeface="思源黑体 CN Bold" charset="-122"/>
                  <a:ea typeface="思源黑体 CN Bold" charset="-122"/>
                </a:rPr>
                <a:t>无自理能力的幼儿园</a:t>
              </a:r>
              <a:r>
                <a: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、托儿所内的儿童，最佳措施是震前对房屋进行加固。震时值班教师应立即组织小孩在桌下避震，震后带领孩子疏散。</a:t>
              </a:r>
              <a:endParaRPr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0" name="TextBox 99"/>
            <p:cNvSpPr txBox="1"/>
            <p:nvPr>
              <p:custDataLst>
                <p:tags r:id="rId5"/>
              </p:custDataLst>
            </p:nvPr>
          </p:nvSpPr>
          <p:spPr>
            <a:xfrm>
              <a:off x="1593" y="2302"/>
              <a:ext cx="3109" cy="649"/>
            </a:xfrm>
            <a:prstGeom prst="roundRect">
              <a:avLst>
                <a:gd name="adj" fmla="val 50000"/>
              </a:avLst>
            </a:prstGeom>
            <a:solidFill>
              <a:srgbClr val="5E77B5"/>
            </a:solidFill>
          </p:spPr>
          <p:txBody>
            <a:bodyPr wrap="none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Light" charset="-122"/>
                  <a:sym typeface="思源黑体 CN Light" charset="-122"/>
                </a:rPr>
                <a:t>在学校如何避震逃生</a:t>
              </a:r>
              <a:endParaRPr lang="zh-CN" altLang="en-US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Light" charset="-122"/>
                <a:sym typeface="思源黑体 CN Light" charset="-122"/>
              </a:endParaRPr>
            </a:p>
          </p:txBody>
        </p:sp>
      </p:grpSp>
      <p:pic>
        <p:nvPicPr>
          <p:cNvPr id="4" name="图片 3" descr="D:\原来\下载\f04a43f88e5b0a501d9e5456ecd63c21.pngf04a43f88e5b0a501d9e5456ecd63c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14400" y="514350"/>
            <a:ext cx="3801110" cy="3801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自由: 形状 21"/>
          <p:cNvSpPr/>
          <p:nvPr/>
        </p:nvSpPr>
        <p:spPr>
          <a:xfrm>
            <a:off x="304785" y="361634"/>
            <a:ext cx="1250577" cy="1250577"/>
          </a:xfrm>
          <a:custGeom>
            <a:avLst/>
            <a:gdLst>
              <a:gd name="connsiteX0" fmla="*/ 1201380 w 1667436"/>
              <a:gd name="connsiteY0" fmla="*/ 497751 h 1667436"/>
              <a:gd name="connsiteX1" fmla="*/ 1169685 w 1667436"/>
              <a:gd name="connsiteY1" fmla="*/ 466056 h 1667436"/>
              <a:gd name="connsiteX2" fmla="*/ 1169685 w 1667436"/>
              <a:gd name="connsiteY2" fmla="*/ 450208 h 1667436"/>
              <a:gd name="connsiteX3" fmla="*/ 1391550 w 1667436"/>
              <a:gd name="connsiteY3" fmla="*/ 228343 h 1667436"/>
              <a:gd name="connsiteX4" fmla="*/ 1407398 w 1667436"/>
              <a:gd name="connsiteY4" fmla="*/ 228343 h 1667436"/>
              <a:gd name="connsiteX5" fmla="*/ 1439093 w 1667436"/>
              <a:gd name="connsiteY5" fmla="*/ 260038 h 1667436"/>
              <a:gd name="connsiteX6" fmla="*/ 1439093 w 1667436"/>
              <a:gd name="connsiteY6" fmla="*/ 275885 h 1667436"/>
              <a:gd name="connsiteX7" fmla="*/ 1217227 w 1667436"/>
              <a:gd name="connsiteY7" fmla="*/ 497751 h 1667436"/>
              <a:gd name="connsiteX8" fmla="*/ 1201380 w 1667436"/>
              <a:gd name="connsiteY8" fmla="*/ 497751 h 1667436"/>
              <a:gd name="connsiteX9" fmla="*/ 811307 w 1667436"/>
              <a:gd name="connsiteY9" fmla="*/ 336177 h 1667436"/>
              <a:gd name="connsiteX10" fmla="*/ 800101 w 1667436"/>
              <a:gd name="connsiteY10" fmla="*/ 324971 h 1667436"/>
              <a:gd name="connsiteX11" fmla="*/ 800101 w 1667436"/>
              <a:gd name="connsiteY11" fmla="*/ 11206 h 1667436"/>
              <a:gd name="connsiteX12" fmla="*/ 811307 w 1667436"/>
              <a:gd name="connsiteY12" fmla="*/ 0 h 1667436"/>
              <a:gd name="connsiteX13" fmla="*/ 856129 w 1667436"/>
              <a:gd name="connsiteY13" fmla="*/ 0 h 1667436"/>
              <a:gd name="connsiteX14" fmla="*/ 867336 w 1667436"/>
              <a:gd name="connsiteY14" fmla="*/ 11206 h 1667436"/>
              <a:gd name="connsiteX15" fmla="*/ 867335 w 1667436"/>
              <a:gd name="connsiteY15" fmla="*/ 324970 h 1667436"/>
              <a:gd name="connsiteX16" fmla="*/ 856129 w 1667436"/>
              <a:gd name="connsiteY16" fmla="*/ 336176 h 1667436"/>
              <a:gd name="connsiteX17" fmla="*/ 1342465 w 1667436"/>
              <a:gd name="connsiteY17" fmla="*/ 867335 h 1667436"/>
              <a:gd name="connsiteX18" fmla="*/ 1331259 w 1667436"/>
              <a:gd name="connsiteY18" fmla="*/ 856129 h 1667436"/>
              <a:gd name="connsiteX19" fmla="*/ 1331259 w 1667436"/>
              <a:gd name="connsiteY19" fmla="*/ 811306 h 1667436"/>
              <a:gd name="connsiteX20" fmla="*/ 1342465 w 1667436"/>
              <a:gd name="connsiteY20" fmla="*/ 800100 h 1667436"/>
              <a:gd name="connsiteX21" fmla="*/ 1656230 w 1667436"/>
              <a:gd name="connsiteY21" fmla="*/ 800100 h 1667436"/>
              <a:gd name="connsiteX22" fmla="*/ 1667436 w 1667436"/>
              <a:gd name="connsiteY22" fmla="*/ 811306 h 1667436"/>
              <a:gd name="connsiteX23" fmla="*/ 1667436 w 1667436"/>
              <a:gd name="connsiteY23" fmla="*/ 856129 h 1667436"/>
              <a:gd name="connsiteX24" fmla="*/ 1656230 w 1667436"/>
              <a:gd name="connsiteY24" fmla="*/ 867335 h 1667436"/>
              <a:gd name="connsiteX25" fmla="*/ 450209 w 1667436"/>
              <a:gd name="connsiteY25" fmla="*/ 497751 h 1667436"/>
              <a:gd name="connsiteX26" fmla="*/ 228344 w 1667436"/>
              <a:gd name="connsiteY26" fmla="*/ 275885 h 1667436"/>
              <a:gd name="connsiteX27" fmla="*/ 228344 w 1667436"/>
              <a:gd name="connsiteY27" fmla="*/ 260038 h 1667436"/>
              <a:gd name="connsiteX28" fmla="*/ 260038 w 1667436"/>
              <a:gd name="connsiteY28" fmla="*/ 228343 h 1667436"/>
              <a:gd name="connsiteX29" fmla="*/ 275886 w 1667436"/>
              <a:gd name="connsiteY29" fmla="*/ 228343 h 1667436"/>
              <a:gd name="connsiteX30" fmla="*/ 497751 w 1667436"/>
              <a:gd name="connsiteY30" fmla="*/ 450208 h 1667436"/>
              <a:gd name="connsiteX31" fmla="*/ 497751 w 1667436"/>
              <a:gd name="connsiteY31" fmla="*/ 466056 h 1667436"/>
              <a:gd name="connsiteX32" fmla="*/ 466057 w 1667436"/>
              <a:gd name="connsiteY32" fmla="*/ 497751 h 1667436"/>
              <a:gd name="connsiteX33" fmla="*/ 450209 w 1667436"/>
              <a:gd name="connsiteY33" fmla="*/ 497751 h 1667436"/>
              <a:gd name="connsiteX34" fmla="*/ 1391550 w 1667436"/>
              <a:gd name="connsiteY34" fmla="*/ 1439092 h 1667436"/>
              <a:gd name="connsiteX35" fmla="*/ 1169685 w 1667436"/>
              <a:gd name="connsiteY35" fmla="*/ 1217227 h 1667436"/>
              <a:gd name="connsiteX36" fmla="*/ 1169685 w 1667436"/>
              <a:gd name="connsiteY36" fmla="*/ 1201379 h 1667436"/>
              <a:gd name="connsiteX37" fmla="*/ 1201380 w 1667436"/>
              <a:gd name="connsiteY37" fmla="*/ 1169684 h 1667436"/>
              <a:gd name="connsiteX38" fmla="*/ 1217227 w 1667436"/>
              <a:gd name="connsiteY38" fmla="*/ 1169684 h 1667436"/>
              <a:gd name="connsiteX39" fmla="*/ 1439093 w 1667436"/>
              <a:gd name="connsiteY39" fmla="*/ 1391550 h 1667436"/>
              <a:gd name="connsiteX40" fmla="*/ 1439093 w 1667436"/>
              <a:gd name="connsiteY40" fmla="*/ 1407397 h 1667436"/>
              <a:gd name="connsiteX41" fmla="*/ 1407398 w 1667436"/>
              <a:gd name="connsiteY41" fmla="*/ 1439092 h 1667436"/>
              <a:gd name="connsiteX42" fmla="*/ 1391550 w 1667436"/>
              <a:gd name="connsiteY42" fmla="*/ 1439092 h 1667436"/>
              <a:gd name="connsiteX43" fmla="*/ 586497 w 1667436"/>
              <a:gd name="connsiteY43" fmla="*/ 1080938 h 1667436"/>
              <a:gd name="connsiteX44" fmla="*/ 586497 w 1667436"/>
              <a:gd name="connsiteY44" fmla="*/ 586495 h 1667436"/>
              <a:gd name="connsiteX45" fmla="*/ 1080940 w 1667436"/>
              <a:gd name="connsiteY45" fmla="*/ 586495 h 1667436"/>
              <a:gd name="connsiteX46" fmla="*/ 1080940 w 1667436"/>
              <a:gd name="connsiteY46" fmla="*/ 1080938 h 1667436"/>
              <a:gd name="connsiteX47" fmla="*/ 586497 w 1667436"/>
              <a:gd name="connsiteY47" fmla="*/ 1080938 h 1667436"/>
              <a:gd name="connsiteX48" fmla="*/ 11206 w 1667436"/>
              <a:gd name="connsiteY48" fmla="*/ 867335 h 1667436"/>
              <a:gd name="connsiteX49" fmla="*/ 0 w 1667436"/>
              <a:gd name="connsiteY49" fmla="*/ 856129 h 1667436"/>
              <a:gd name="connsiteX50" fmla="*/ 1 w 1667436"/>
              <a:gd name="connsiteY50" fmla="*/ 811306 h 1667436"/>
              <a:gd name="connsiteX51" fmla="*/ 11207 w 1667436"/>
              <a:gd name="connsiteY51" fmla="*/ 800100 h 1667436"/>
              <a:gd name="connsiteX52" fmla="*/ 324971 w 1667436"/>
              <a:gd name="connsiteY52" fmla="*/ 800100 h 1667436"/>
              <a:gd name="connsiteX53" fmla="*/ 336178 w 1667436"/>
              <a:gd name="connsiteY53" fmla="*/ 811306 h 1667436"/>
              <a:gd name="connsiteX54" fmla="*/ 336177 w 1667436"/>
              <a:gd name="connsiteY54" fmla="*/ 856129 h 1667436"/>
              <a:gd name="connsiteX55" fmla="*/ 324971 w 1667436"/>
              <a:gd name="connsiteY55" fmla="*/ 867335 h 1667436"/>
              <a:gd name="connsiteX56" fmla="*/ 811307 w 1667436"/>
              <a:gd name="connsiteY56" fmla="*/ 1667436 h 1667436"/>
              <a:gd name="connsiteX57" fmla="*/ 800101 w 1667436"/>
              <a:gd name="connsiteY57" fmla="*/ 1656229 h 1667436"/>
              <a:gd name="connsiteX58" fmla="*/ 800101 w 1667436"/>
              <a:gd name="connsiteY58" fmla="*/ 1342465 h 1667436"/>
              <a:gd name="connsiteX59" fmla="*/ 811307 w 1667436"/>
              <a:gd name="connsiteY59" fmla="*/ 1331259 h 1667436"/>
              <a:gd name="connsiteX60" fmla="*/ 856129 w 1667436"/>
              <a:gd name="connsiteY60" fmla="*/ 1331258 h 1667436"/>
              <a:gd name="connsiteX61" fmla="*/ 867336 w 1667436"/>
              <a:gd name="connsiteY61" fmla="*/ 1342464 h 1667436"/>
              <a:gd name="connsiteX62" fmla="*/ 867335 w 1667436"/>
              <a:gd name="connsiteY62" fmla="*/ 1656229 h 1667436"/>
              <a:gd name="connsiteX63" fmla="*/ 856129 w 1667436"/>
              <a:gd name="connsiteY63" fmla="*/ 1667435 h 1667436"/>
              <a:gd name="connsiteX64" fmla="*/ 260038 w 1667436"/>
              <a:gd name="connsiteY64" fmla="*/ 1439092 h 1667436"/>
              <a:gd name="connsiteX65" fmla="*/ 228344 w 1667436"/>
              <a:gd name="connsiteY65" fmla="*/ 1407397 h 1667436"/>
              <a:gd name="connsiteX66" fmla="*/ 228344 w 1667436"/>
              <a:gd name="connsiteY66" fmla="*/ 1391550 h 1667436"/>
              <a:gd name="connsiteX67" fmla="*/ 450209 w 1667436"/>
              <a:gd name="connsiteY67" fmla="*/ 1169684 h 1667436"/>
              <a:gd name="connsiteX68" fmla="*/ 466057 w 1667436"/>
              <a:gd name="connsiteY68" fmla="*/ 1169684 h 1667436"/>
              <a:gd name="connsiteX69" fmla="*/ 497751 w 1667436"/>
              <a:gd name="connsiteY69" fmla="*/ 1201379 h 1667436"/>
              <a:gd name="connsiteX70" fmla="*/ 497751 w 1667436"/>
              <a:gd name="connsiteY70" fmla="*/ 1217227 h 1667436"/>
              <a:gd name="connsiteX71" fmla="*/ 275886 w 1667436"/>
              <a:gd name="connsiteY71" fmla="*/ 1439092 h 1667436"/>
              <a:gd name="connsiteX72" fmla="*/ 260038 w 1667436"/>
              <a:gd name="connsiteY72" fmla="*/ 1439092 h 166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667436" h="1667436">
                <a:moveTo>
                  <a:pt x="1201380" y="497751"/>
                </a:moveTo>
                <a:lnTo>
                  <a:pt x="1169685" y="466056"/>
                </a:lnTo>
                <a:cubicBezTo>
                  <a:pt x="1165309" y="461680"/>
                  <a:pt x="1165309" y="454585"/>
                  <a:pt x="1169685" y="450208"/>
                </a:cubicBezTo>
                <a:lnTo>
                  <a:pt x="1391550" y="228343"/>
                </a:lnTo>
                <a:cubicBezTo>
                  <a:pt x="1395927" y="223967"/>
                  <a:pt x="1403022" y="223967"/>
                  <a:pt x="1407398" y="228343"/>
                </a:cubicBezTo>
                <a:lnTo>
                  <a:pt x="1439093" y="260038"/>
                </a:lnTo>
                <a:cubicBezTo>
                  <a:pt x="1443469" y="264414"/>
                  <a:pt x="1443469" y="271509"/>
                  <a:pt x="1439093" y="275885"/>
                </a:cubicBezTo>
                <a:lnTo>
                  <a:pt x="1217227" y="497751"/>
                </a:lnTo>
                <a:cubicBezTo>
                  <a:pt x="1212851" y="502127"/>
                  <a:pt x="1205756" y="502127"/>
                  <a:pt x="1201380" y="497751"/>
                </a:cubicBezTo>
                <a:close/>
                <a:moveTo>
                  <a:pt x="811307" y="336177"/>
                </a:moveTo>
                <a:cubicBezTo>
                  <a:pt x="805117" y="336176"/>
                  <a:pt x="800100" y="331160"/>
                  <a:pt x="800101" y="324971"/>
                </a:cubicBezTo>
                <a:lnTo>
                  <a:pt x="800101" y="11206"/>
                </a:lnTo>
                <a:cubicBezTo>
                  <a:pt x="800100" y="5016"/>
                  <a:pt x="805117" y="-1"/>
                  <a:pt x="811307" y="0"/>
                </a:cubicBezTo>
                <a:lnTo>
                  <a:pt x="856129" y="0"/>
                </a:lnTo>
                <a:cubicBezTo>
                  <a:pt x="862319" y="0"/>
                  <a:pt x="867336" y="5017"/>
                  <a:pt x="867336" y="11206"/>
                </a:cubicBezTo>
                <a:lnTo>
                  <a:pt x="867335" y="324970"/>
                </a:lnTo>
                <a:cubicBezTo>
                  <a:pt x="867336" y="331160"/>
                  <a:pt x="862319" y="336177"/>
                  <a:pt x="856129" y="336176"/>
                </a:cubicBezTo>
                <a:close/>
                <a:moveTo>
                  <a:pt x="1342465" y="867335"/>
                </a:moveTo>
                <a:cubicBezTo>
                  <a:pt x="1336276" y="867335"/>
                  <a:pt x="1331259" y="862318"/>
                  <a:pt x="1331259" y="856129"/>
                </a:cubicBezTo>
                <a:lnTo>
                  <a:pt x="1331259" y="811306"/>
                </a:lnTo>
                <a:cubicBezTo>
                  <a:pt x="1331259" y="805117"/>
                  <a:pt x="1336276" y="800100"/>
                  <a:pt x="1342465" y="800100"/>
                </a:cubicBezTo>
                <a:lnTo>
                  <a:pt x="1656230" y="800100"/>
                </a:lnTo>
                <a:cubicBezTo>
                  <a:pt x="1662419" y="800100"/>
                  <a:pt x="1667436" y="805117"/>
                  <a:pt x="1667436" y="811306"/>
                </a:cubicBezTo>
                <a:lnTo>
                  <a:pt x="1667436" y="856129"/>
                </a:lnTo>
                <a:cubicBezTo>
                  <a:pt x="1667436" y="862318"/>
                  <a:pt x="1662419" y="867335"/>
                  <a:pt x="1656230" y="867335"/>
                </a:cubicBezTo>
                <a:close/>
                <a:moveTo>
                  <a:pt x="450209" y="497751"/>
                </a:moveTo>
                <a:lnTo>
                  <a:pt x="228344" y="275885"/>
                </a:lnTo>
                <a:cubicBezTo>
                  <a:pt x="223967" y="271509"/>
                  <a:pt x="223967" y="264414"/>
                  <a:pt x="228344" y="260038"/>
                </a:cubicBezTo>
                <a:lnTo>
                  <a:pt x="260038" y="228343"/>
                </a:lnTo>
                <a:cubicBezTo>
                  <a:pt x="264414" y="223967"/>
                  <a:pt x="271510" y="223967"/>
                  <a:pt x="275886" y="228343"/>
                </a:cubicBezTo>
                <a:lnTo>
                  <a:pt x="497751" y="450208"/>
                </a:lnTo>
                <a:cubicBezTo>
                  <a:pt x="502128" y="454585"/>
                  <a:pt x="502128" y="461680"/>
                  <a:pt x="497751" y="466056"/>
                </a:cubicBezTo>
                <a:lnTo>
                  <a:pt x="466057" y="497751"/>
                </a:lnTo>
                <a:cubicBezTo>
                  <a:pt x="461680" y="502127"/>
                  <a:pt x="454585" y="502127"/>
                  <a:pt x="450209" y="497751"/>
                </a:cubicBezTo>
                <a:close/>
                <a:moveTo>
                  <a:pt x="1391550" y="1439092"/>
                </a:moveTo>
                <a:lnTo>
                  <a:pt x="1169685" y="1217227"/>
                </a:lnTo>
                <a:cubicBezTo>
                  <a:pt x="1165309" y="1212850"/>
                  <a:pt x="1165309" y="1205755"/>
                  <a:pt x="1169685" y="1201379"/>
                </a:cubicBezTo>
                <a:lnTo>
                  <a:pt x="1201380" y="1169684"/>
                </a:lnTo>
                <a:cubicBezTo>
                  <a:pt x="1205756" y="1165308"/>
                  <a:pt x="1212851" y="1165308"/>
                  <a:pt x="1217227" y="1169684"/>
                </a:cubicBezTo>
                <a:lnTo>
                  <a:pt x="1439093" y="1391550"/>
                </a:lnTo>
                <a:cubicBezTo>
                  <a:pt x="1443469" y="1395926"/>
                  <a:pt x="1443469" y="1403021"/>
                  <a:pt x="1439093" y="1407397"/>
                </a:cubicBezTo>
                <a:lnTo>
                  <a:pt x="1407398" y="1439092"/>
                </a:lnTo>
                <a:cubicBezTo>
                  <a:pt x="1403022" y="1443468"/>
                  <a:pt x="1395927" y="1443468"/>
                  <a:pt x="1391550" y="1439092"/>
                </a:cubicBezTo>
                <a:close/>
                <a:moveTo>
                  <a:pt x="586497" y="1080938"/>
                </a:moveTo>
                <a:cubicBezTo>
                  <a:pt x="449960" y="944402"/>
                  <a:pt x="449960" y="723032"/>
                  <a:pt x="586497" y="586495"/>
                </a:cubicBezTo>
                <a:cubicBezTo>
                  <a:pt x="723033" y="449959"/>
                  <a:pt x="944403" y="449959"/>
                  <a:pt x="1080940" y="586495"/>
                </a:cubicBezTo>
                <a:cubicBezTo>
                  <a:pt x="1217476" y="723032"/>
                  <a:pt x="1217476" y="944402"/>
                  <a:pt x="1080940" y="1080938"/>
                </a:cubicBezTo>
                <a:cubicBezTo>
                  <a:pt x="944403" y="1217475"/>
                  <a:pt x="723033" y="1217475"/>
                  <a:pt x="586497" y="1080938"/>
                </a:cubicBezTo>
                <a:close/>
                <a:moveTo>
                  <a:pt x="11206" y="867335"/>
                </a:moveTo>
                <a:cubicBezTo>
                  <a:pt x="5018" y="867335"/>
                  <a:pt x="1" y="862318"/>
                  <a:pt x="0" y="856129"/>
                </a:cubicBezTo>
                <a:lnTo>
                  <a:pt x="1" y="811306"/>
                </a:lnTo>
                <a:cubicBezTo>
                  <a:pt x="0" y="805117"/>
                  <a:pt x="5017" y="800100"/>
                  <a:pt x="11207" y="800100"/>
                </a:cubicBezTo>
                <a:lnTo>
                  <a:pt x="324971" y="800100"/>
                </a:lnTo>
                <a:cubicBezTo>
                  <a:pt x="331160" y="800100"/>
                  <a:pt x="336177" y="805117"/>
                  <a:pt x="336178" y="811306"/>
                </a:cubicBezTo>
                <a:lnTo>
                  <a:pt x="336177" y="856129"/>
                </a:lnTo>
                <a:cubicBezTo>
                  <a:pt x="336178" y="862318"/>
                  <a:pt x="331161" y="867335"/>
                  <a:pt x="324971" y="867335"/>
                </a:cubicBezTo>
                <a:close/>
                <a:moveTo>
                  <a:pt x="811307" y="1667436"/>
                </a:moveTo>
                <a:cubicBezTo>
                  <a:pt x="805117" y="1667435"/>
                  <a:pt x="800100" y="1662418"/>
                  <a:pt x="800101" y="1656229"/>
                </a:cubicBezTo>
                <a:lnTo>
                  <a:pt x="800101" y="1342465"/>
                </a:lnTo>
                <a:cubicBezTo>
                  <a:pt x="800100" y="1336275"/>
                  <a:pt x="805117" y="1331258"/>
                  <a:pt x="811307" y="1331259"/>
                </a:cubicBezTo>
                <a:lnTo>
                  <a:pt x="856129" y="1331258"/>
                </a:lnTo>
                <a:cubicBezTo>
                  <a:pt x="862319" y="1331259"/>
                  <a:pt x="867336" y="1336276"/>
                  <a:pt x="867336" y="1342464"/>
                </a:cubicBezTo>
                <a:lnTo>
                  <a:pt x="867335" y="1656229"/>
                </a:lnTo>
                <a:cubicBezTo>
                  <a:pt x="867336" y="1662419"/>
                  <a:pt x="862319" y="1667436"/>
                  <a:pt x="856129" y="1667435"/>
                </a:cubicBezTo>
                <a:close/>
                <a:moveTo>
                  <a:pt x="260038" y="1439092"/>
                </a:moveTo>
                <a:lnTo>
                  <a:pt x="228344" y="1407397"/>
                </a:lnTo>
                <a:cubicBezTo>
                  <a:pt x="223967" y="1403021"/>
                  <a:pt x="223967" y="1395926"/>
                  <a:pt x="228344" y="1391550"/>
                </a:cubicBezTo>
                <a:lnTo>
                  <a:pt x="450209" y="1169684"/>
                </a:lnTo>
                <a:cubicBezTo>
                  <a:pt x="454585" y="1165308"/>
                  <a:pt x="461680" y="1165308"/>
                  <a:pt x="466057" y="1169684"/>
                </a:cubicBezTo>
                <a:lnTo>
                  <a:pt x="497751" y="1201379"/>
                </a:lnTo>
                <a:cubicBezTo>
                  <a:pt x="502128" y="1205755"/>
                  <a:pt x="502128" y="1212850"/>
                  <a:pt x="497751" y="1217227"/>
                </a:cubicBezTo>
                <a:lnTo>
                  <a:pt x="275886" y="1439092"/>
                </a:lnTo>
                <a:cubicBezTo>
                  <a:pt x="271510" y="1443468"/>
                  <a:pt x="264414" y="1443468"/>
                  <a:pt x="260038" y="143909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/>
        </p:nvSpPr>
        <p:spPr>
          <a:xfrm>
            <a:off x="1188314" y="0"/>
            <a:ext cx="1257300" cy="260900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5" name="矩形 24"/>
          <p:cNvSpPr/>
          <p:nvPr/>
        </p:nvSpPr>
        <p:spPr>
          <a:xfrm>
            <a:off x="6403184" y="0"/>
            <a:ext cx="1257300" cy="260900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6" name="矩形 25"/>
          <p:cNvSpPr/>
          <p:nvPr/>
        </p:nvSpPr>
        <p:spPr>
          <a:xfrm>
            <a:off x="1188314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矩形 26"/>
          <p:cNvSpPr/>
          <p:nvPr/>
        </p:nvSpPr>
        <p:spPr>
          <a:xfrm>
            <a:off x="3740063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矩形 27"/>
          <p:cNvSpPr/>
          <p:nvPr/>
        </p:nvSpPr>
        <p:spPr>
          <a:xfrm>
            <a:off x="6403184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" name="矩形 28"/>
          <p:cNvSpPr/>
          <p:nvPr/>
        </p:nvSpPr>
        <p:spPr>
          <a:xfrm rot="5400000">
            <a:off x="8387733" y="1187781"/>
            <a:ext cx="1257300" cy="255233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 rot="5400000">
            <a:off x="8387733" y="3626849"/>
            <a:ext cx="1257300" cy="255233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矩形 30"/>
          <p:cNvSpPr/>
          <p:nvPr/>
        </p:nvSpPr>
        <p:spPr>
          <a:xfrm rot="5400000">
            <a:off x="-505126" y="1186600"/>
            <a:ext cx="1257300" cy="257597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2" name="矩形 31"/>
          <p:cNvSpPr/>
          <p:nvPr/>
        </p:nvSpPr>
        <p:spPr>
          <a:xfrm rot="5400000">
            <a:off x="-505126" y="3625667"/>
            <a:ext cx="1257300" cy="257597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" name="图片 2" descr="ccea2fa31c99f5867775fc0291c1b5c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0" y="2571750"/>
            <a:ext cx="2863215" cy="286321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50340" y="1733550"/>
            <a:ext cx="995045" cy="14236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dist">
              <a:lnSpc>
                <a:spcPct val="110000"/>
              </a:lnSpc>
            </a:pPr>
            <a:r>
              <a:rPr lang="zh-CN" altLang="en-US" sz="4800">
                <a:solidFill>
                  <a:srgbClr val="5E77B5"/>
                </a:solidFill>
                <a:latin typeface="+mj-lt"/>
                <a:ea typeface="+mj-lt"/>
              </a:rPr>
              <a:t>目录</a:t>
            </a:r>
            <a:endParaRPr lang="zh-CN" altLang="en-US" sz="4800">
              <a:solidFill>
                <a:srgbClr val="5E77B5"/>
              </a:solidFill>
              <a:latin typeface="+mj-lt"/>
              <a:ea typeface="+mj-lt"/>
            </a:endParaRPr>
          </a:p>
        </p:txBody>
      </p:sp>
      <p:grpSp>
        <p:nvGrpSpPr>
          <p:cNvPr id="16" name="组合 15"/>
          <p:cNvGrpSpPr/>
          <p:nvPr/>
        </p:nvGrpSpPr>
        <p:grpSpPr>
          <a:xfrm rot="0">
            <a:off x="3005455" y="1102981"/>
            <a:ext cx="2535555" cy="391291"/>
            <a:chOff x="7162" y="2837"/>
            <a:chExt cx="4809" cy="742"/>
          </a:xfrm>
        </p:grpSpPr>
        <p:sp>
          <p:nvSpPr>
            <p:cNvPr id="19" name="文本框 18"/>
            <p:cNvSpPr txBox="1"/>
            <p:nvPr>
              <p:custDataLst>
                <p:tags r:id="rId2"/>
              </p:custDataLst>
            </p:nvPr>
          </p:nvSpPr>
          <p:spPr>
            <a:xfrm>
              <a:off x="8825" y="2939"/>
              <a:ext cx="3146" cy="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 defTabSz="1219200">
                <a:lnSpc>
                  <a:spcPct val="100000"/>
                </a:lnSpc>
                <a:spcBef>
                  <a:spcPct val="20000"/>
                </a:spcBef>
                <a:defRPr/>
              </a:pPr>
              <a:r>
                <a:rPr lang="zh-CN" altLang="en-US" sz="16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思源黑体 CN Bold" charset="-122"/>
                  <a:ea typeface="思源黑体 CN Bold" charset="-122"/>
                  <a:cs typeface="微软雅黑" pitchFamily="34" charset="-122"/>
                  <a:sym typeface="+mn-lt"/>
                </a:rPr>
                <a:t>地震成因</a:t>
              </a:r>
              <a:endParaRPr lang="zh-CN" altLang="en-US" sz="1600" dirty="0">
                <a:solidFill>
                  <a:schemeClr val="tx1"/>
                </a:solidFill>
                <a:latin typeface="思源黑体 CN Bold" charset="-122"/>
                <a:ea typeface="思源黑体 CN Bold" charset="-122"/>
                <a:cs typeface="+mn-ea"/>
                <a:sym typeface="+mn-lt"/>
              </a:endParaRPr>
            </a:p>
          </p:txBody>
        </p:sp>
        <p:sp>
          <p:nvSpPr>
            <p:cNvPr id="4" name="圆角矩形 3"/>
            <p:cNvSpPr/>
            <p:nvPr>
              <p:custDataLst>
                <p:tags r:id="rId3"/>
              </p:custDataLst>
            </p:nvPr>
          </p:nvSpPr>
          <p:spPr>
            <a:xfrm>
              <a:off x="7162" y="2837"/>
              <a:ext cx="1477" cy="690"/>
            </a:xfrm>
            <a:prstGeom prst="roundRect">
              <a:avLst>
                <a:gd name="adj" fmla="val 50000"/>
              </a:avLst>
            </a:prstGeom>
            <a:solidFill>
              <a:srgbClr val="5E7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    01</a:t>
              </a:r>
              <a:endParaRPr lang="en-US" sz="14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rot="0">
            <a:off x="3005455" y="1873236"/>
            <a:ext cx="2535555" cy="364396"/>
            <a:chOff x="7162" y="2837"/>
            <a:chExt cx="4809" cy="691"/>
          </a:xfrm>
        </p:grpSpPr>
        <p:sp>
          <p:nvSpPr>
            <p:cNvPr id="6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8825" y="2888"/>
              <a:ext cx="3146" cy="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 defTabSz="1219200">
                <a:lnSpc>
                  <a:spcPct val="100000"/>
                </a:lnSpc>
                <a:spcBef>
                  <a:spcPct val="20000"/>
                </a:spcBef>
                <a:defRPr/>
              </a:pPr>
              <a:r>
                <a:rPr lang="zh-CN" altLang="en-US" sz="16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思源黑体 CN Bold" charset="-122"/>
                  <a:ea typeface="思源黑体 CN Bold" charset="-122"/>
                  <a:cs typeface="微软雅黑" pitchFamily="34" charset="-122"/>
                  <a:sym typeface="+mn-lt"/>
                </a:rPr>
                <a:t>地震危害</a:t>
              </a:r>
              <a:endParaRPr lang="zh-CN" altLang="en-US" sz="1600" dirty="0">
                <a:solidFill>
                  <a:schemeClr val="tx1"/>
                </a:solidFill>
                <a:latin typeface="思源黑体 CN Bold" charset="-122"/>
                <a:ea typeface="思源黑体 CN Bold" charset="-122"/>
                <a:cs typeface="+mn-ea"/>
                <a:sym typeface="+mn-lt"/>
              </a:endParaRPr>
            </a:p>
          </p:txBody>
        </p:sp>
        <p:sp>
          <p:nvSpPr>
            <p:cNvPr id="34" name="圆角矩形 33"/>
            <p:cNvSpPr/>
            <p:nvPr>
              <p:custDataLst>
                <p:tags r:id="rId5"/>
              </p:custDataLst>
            </p:nvPr>
          </p:nvSpPr>
          <p:spPr>
            <a:xfrm>
              <a:off x="7162" y="2837"/>
              <a:ext cx="1477" cy="690"/>
            </a:xfrm>
            <a:prstGeom prst="roundRect">
              <a:avLst>
                <a:gd name="adj" fmla="val 50000"/>
              </a:avLst>
            </a:prstGeom>
            <a:solidFill>
              <a:srgbClr val="5E7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    02</a:t>
              </a:r>
              <a:endParaRPr lang="en-US" sz="14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 rot="0">
            <a:off x="3005455" y="2643491"/>
            <a:ext cx="2539246" cy="401838"/>
            <a:chOff x="7162" y="2837"/>
            <a:chExt cx="4816" cy="762"/>
          </a:xfrm>
        </p:grpSpPr>
        <p:sp>
          <p:nvSpPr>
            <p:cNvPr id="43" name="文本框 42"/>
            <p:cNvSpPr txBox="1"/>
            <p:nvPr>
              <p:custDataLst>
                <p:tags r:id="rId6"/>
              </p:custDataLst>
            </p:nvPr>
          </p:nvSpPr>
          <p:spPr>
            <a:xfrm>
              <a:off x="8832" y="2959"/>
              <a:ext cx="3146" cy="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 defTabSz="1219200">
                <a:lnSpc>
                  <a:spcPct val="100000"/>
                </a:lnSpc>
                <a:spcBef>
                  <a:spcPct val="20000"/>
                </a:spcBef>
                <a:defRPr/>
              </a:pPr>
              <a:r>
                <a:rPr lang="zh-CN" altLang="en-US" sz="16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思源黑体 CN Bold" charset="-122"/>
                  <a:ea typeface="思源黑体 CN Bold" charset="-122"/>
                  <a:cs typeface="微软雅黑" pitchFamily="34" charset="-122"/>
                  <a:sym typeface="+mn-lt"/>
                </a:rPr>
                <a:t>地震前征兆</a:t>
              </a:r>
              <a:endParaRPr lang="zh-CN" altLang="en-US" sz="1600" dirty="0">
                <a:solidFill>
                  <a:schemeClr val="tx1"/>
                </a:solidFill>
                <a:latin typeface="思源黑体 CN Bold" charset="-122"/>
                <a:ea typeface="思源黑体 CN Bold" charset="-122"/>
                <a:cs typeface="+mn-ea"/>
                <a:sym typeface="+mn-lt"/>
              </a:endParaRPr>
            </a:p>
          </p:txBody>
        </p:sp>
        <p:sp>
          <p:nvSpPr>
            <p:cNvPr id="45" name="圆角矩形 44"/>
            <p:cNvSpPr/>
            <p:nvPr>
              <p:custDataLst>
                <p:tags r:id="rId7"/>
              </p:custDataLst>
            </p:nvPr>
          </p:nvSpPr>
          <p:spPr>
            <a:xfrm>
              <a:off x="7162" y="2837"/>
              <a:ext cx="1477" cy="690"/>
            </a:xfrm>
            <a:prstGeom prst="roundRect">
              <a:avLst>
                <a:gd name="adj" fmla="val 50000"/>
              </a:avLst>
            </a:prstGeom>
            <a:solidFill>
              <a:srgbClr val="5E7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    03</a:t>
              </a:r>
              <a:endParaRPr lang="en-US" sz="14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 rot="0">
            <a:off x="3005455" y="3413746"/>
            <a:ext cx="2535555" cy="364396"/>
            <a:chOff x="7162" y="2837"/>
            <a:chExt cx="4809" cy="691"/>
          </a:xfrm>
        </p:grpSpPr>
        <p:sp>
          <p:nvSpPr>
            <p:cNvPr id="50" name="文本框 49"/>
            <p:cNvSpPr txBox="1"/>
            <p:nvPr>
              <p:custDataLst>
                <p:tags r:id="rId8"/>
              </p:custDataLst>
            </p:nvPr>
          </p:nvSpPr>
          <p:spPr>
            <a:xfrm>
              <a:off x="8825" y="2888"/>
              <a:ext cx="3146" cy="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 defTabSz="1219200">
                <a:lnSpc>
                  <a:spcPct val="100000"/>
                </a:lnSpc>
                <a:spcBef>
                  <a:spcPct val="20000"/>
                </a:spcBef>
                <a:defRPr/>
              </a:pPr>
              <a:r>
                <a:rPr lang="zh-CN" altLang="en-US" sz="16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思源黑体 CN Bold" charset="-122"/>
                  <a:ea typeface="思源黑体 CN Bold" charset="-122"/>
                  <a:cs typeface="微软雅黑" pitchFamily="34" charset="-122"/>
                  <a:sym typeface="+mn-lt"/>
                </a:rPr>
                <a:t>地震逃生</a:t>
              </a:r>
              <a:endParaRPr lang="zh-CN" altLang="en-US" sz="1600" dirty="0">
                <a:solidFill>
                  <a:schemeClr val="tx1"/>
                </a:solidFill>
                <a:latin typeface="思源黑体 CN Bold" charset="-122"/>
                <a:ea typeface="思源黑体 CN Bold" charset="-122"/>
                <a:cs typeface="+mn-ea"/>
                <a:sym typeface="+mn-lt"/>
              </a:endParaRPr>
            </a:p>
          </p:txBody>
        </p:sp>
        <p:sp>
          <p:nvSpPr>
            <p:cNvPr id="52" name="圆角矩形 51"/>
            <p:cNvSpPr/>
            <p:nvPr>
              <p:custDataLst>
                <p:tags r:id="rId9"/>
              </p:custDataLst>
            </p:nvPr>
          </p:nvSpPr>
          <p:spPr>
            <a:xfrm>
              <a:off x="7162" y="2837"/>
              <a:ext cx="1477" cy="690"/>
            </a:xfrm>
            <a:prstGeom prst="roundRect">
              <a:avLst>
                <a:gd name="adj" fmla="val 50000"/>
              </a:avLst>
            </a:prstGeom>
            <a:solidFill>
              <a:srgbClr val="5E7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rPr>
                <a:t>04</a:t>
              </a:r>
              <a:endParaRPr lang="en-US" sz="14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bldLvl="0" animBg="1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地震逃生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04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57507" y="1436100"/>
            <a:ext cx="7821446" cy="2930611"/>
            <a:chOff x="3689" y="3249"/>
            <a:chExt cx="17100" cy="6407"/>
          </a:xfrm>
        </p:grpSpPr>
        <p:sp>
          <p:nvSpPr>
            <p:cNvPr id="35" name="文本框"/>
            <p:cNvSpPr txBox="1"/>
            <p:nvPr>
              <p:custDataLst>
                <p:tags r:id="rId4"/>
              </p:custDataLst>
            </p:nvPr>
          </p:nvSpPr>
          <p:spPr>
            <a:xfrm>
              <a:off x="3689" y="4086"/>
              <a:ext cx="1201" cy="4837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dist"/>
              <a:r>
                <a:rPr sz="1400" dirty="0">
                  <a:solidFill>
                    <a:srgbClr val="5E77B5"/>
                  </a:solidFill>
                  <a:latin typeface="思源黑体 CN Bold" charset="-122"/>
                  <a:ea typeface="思源黑体 CN Bold" charset="-122"/>
                  <a:cs typeface="思源黑体 CN Light" charset="-122"/>
                  <a:sym typeface="思源黑体 CN Light" charset="-122"/>
                </a:rPr>
                <a:t>公共场所避震注意事项</a:t>
              </a:r>
              <a:endParaRPr sz="1400" dirty="0">
                <a:solidFill>
                  <a:srgbClr val="5E77B5"/>
                </a:solidFill>
                <a:latin typeface="思源黑体 CN Bold" charset="-122"/>
                <a:ea typeface="思源黑体 CN Bold" charset="-122"/>
                <a:cs typeface="思源黑体 CN Light" charset="-122"/>
                <a:sym typeface="思源黑体 CN Light" charset="-122"/>
              </a:endParaRPr>
            </a:p>
          </p:txBody>
        </p:sp>
        <p:sp>
          <p:nvSpPr>
            <p:cNvPr id="37" name="椭圆 36"/>
            <p:cNvSpPr/>
            <p:nvPr>
              <p:custDataLst>
                <p:tags r:id="rId5"/>
              </p:custDataLst>
            </p:nvPr>
          </p:nvSpPr>
          <p:spPr>
            <a:xfrm>
              <a:off x="6687" y="3400"/>
              <a:ext cx="817" cy="817"/>
            </a:xfrm>
            <a:prstGeom prst="ellipse">
              <a:avLst/>
            </a:prstGeom>
            <a:solidFill>
              <a:srgbClr val="5E7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rPr>
                <a:t>1</a:t>
              </a:r>
              <a:endParaRPr lang="en-US" altLang="zh-CN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+mn-ea"/>
                <a:sym typeface="+mn-lt"/>
              </a:endParaRPr>
            </a:p>
          </p:txBody>
        </p:sp>
        <p:cxnSp>
          <p:nvCxnSpPr>
            <p:cNvPr id="38" name="直接连接符 37"/>
            <p:cNvCxnSpPr/>
            <p:nvPr>
              <p:custDataLst>
                <p:tags r:id="rId6"/>
              </p:custDataLst>
            </p:nvPr>
          </p:nvCxnSpPr>
          <p:spPr>
            <a:xfrm>
              <a:off x="7505" y="3832"/>
              <a:ext cx="1427" cy="0"/>
            </a:xfrm>
            <a:prstGeom prst="line">
              <a:avLst/>
            </a:prstGeom>
            <a:ln w="6350">
              <a:solidFill>
                <a:srgbClr val="5E77B5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标题 11"/>
            <p:cNvSpPr txBox="1"/>
            <p:nvPr>
              <p:custDataLst>
                <p:tags r:id="rId7"/>
              </p:custDataLst>
            </p:nvPr>
          </p:nvSpPr>
          <p:spPr>
            <a:xfrm>
              <a:off x="8965" y="3249"/>
              <a:ext cx="11553" cy="96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sz="1400" dirty="0">
                  <a:solidFill>
                    <a:schemeClr val="tx1"/>
                  </a:solidFill>
                  <a:latin typeface="思源黑体 CN Light" charset="-122"/>
                  <a:ea typeface="思源黑体 CN Light" charset="-122"/>
                  <a:cs typeface="+mn-ea"/>
                  <a:sym typeface="+mn-lt"/>
                </a:rPr>
                <a:t>在商场、影剧院、展览馆、体育馆等场所遭遇地震时，千万不要拥挤，避免因相互挤压而导致人员伤亡。</a:t>
              </a:r>
              <a:endParaRPr sz="1400" dirty="0">
                <a:solidFill>
                  <a:schemeClr val="tx1"/>
                </a:solidFill>
                <a:latin typeface="思源黑体 CN Light" charset="-122"/>
                <a:ea typeface="思源黑体 CN Light" charset="-122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8"/>
              </p:custDataLst>
            </p:nvPr>
          </p:nvSpPr>
          <p:spPr>
            <a:xfrm>
              <a:off x="6687" y="4697"/>
              <a:ext cx="817" cy="816"/>
            </a:xfrm>
            <a:prstGeom prst="ellipse">
              <a:avLst/>
            </a:prstGeom>
            <a:solidFill>
              <a:srgbClr val="5E7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rPr>
                <a:t>2</a:t>
              </a:r>
              <a:endParaRPr lang="en-US" altLang="zh-CN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+mn-ea"/>
                <a:sym typeface="+mn-lt"/>
              </a:endParaRPr>
            </a:p>
          </p:txBody>
        </p:sp>
        <p:cxnSp>
          <p:nvCxnSpPr>
            <p:cNvPr id="42" name="直接连接符 41"/>
            <p:cNvCxnSpPr/>
            <p:nvPr>
              <p:custDataLst>
                <p:tags r:id="rId9"/>
              </p:custDataLst>
            </p:nvPr>
          </p:nvCxnSpPr>
          <p:spPr>
            <a:xfrm>
              <a:off x="7505" y="5310"/>
              <a:ext cx="1427" cy="0"/>
            </a:xfrm>
            <a:prstGeom prst="line">
              <a:avLst/>
            </a:prstGeom>
            <a:ln w="6350">
              <a:solidFill>
                <a:srgbClr val="5E77B5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标题 11"/>
            <p:cNvSpPr txBox="1"/>
            <p:nvPr>
              <p:custDataLst>
                <p:tags r:id="rId10"/>
              </p:custDataLst>
            </p:nvPr>
          </p:nvSpPr>
          <p:spPr>
            <a:xfrm>
              <a:off x="8933" y="4553"/>
              <a:ext cx="11824" cy="1018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sz="1400" dirty="0">
                  <a:latin typeface="思源黑体 CN Light" charset="-122"/>
                  <a:ea typeface="思源黑体 CN Light" charset="-122"/>
                  <a:cs typeface="+mn-ea"/>
                  <a:sym typeface="+mn-lt"/>
                </a:rPr>
                <a:t>地震时，就地蹲下或躲在椅子及坚固物品旁边，注意避开悬挂物，用包或手护住头部。</a:t>
              </a:r>
              <a:endParaRPr sz="1400" dirty="0">
                <a:latin typeface="思源黑体 CN Light" charset="-122"/>
                <a:ea typeface="思源黑体 CN Light" charset="-122"/>
                <a:cs typeface="+mn-ea"/>
                <a:sym typeface="+mn-lt"/>
              </a:endParaRPr>
            </a:p>
          </p:txBody>
        </p:sp>
        <p:sp>
          <p:nvSpPr>
            <p:cNvPr id="45" name="椭圆 44"/>
            <p:cNvSpPr/>
            <p:nvPr>
              <p:custDataLst>
                <p:tags r:id="rId11"/>
              </p:custDataLst>
            </p:nvPr>
          </p:nvSpPr>
          <p:spPr>
            <a:xfrm>
              <a:off x="6687" y="5994"/>
              <a:ext cx="817" cy="816"/>
            </a:xfrm>
            <a:prstGeom prst="ellipse">
              <a:avLst/>
            </a:prstGeom>
            <a:solidFill>
              <a:srgbClr val="5E7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rPr>
                <a:t>3</a:t>
              </a:r>
              <a:endParaRPr lang="en-US" altLang="zh-CN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+mn-ea"/>
                <a:sym typeface="+mn-lt"/>
              </a:endParaRPr>
            </a:p>
          </p:txBody>
        </p:sp>
        <p:cxnSp>
          <p:nvCxnSpPr>
            <p:cNvPr id="46" name="直接连接符 45"/>
            <p:cNvCxnSpPr/>
            <p:nvPr>
              <p:custDataLst>
                <p:tags r:id="rId12"/>
              </p:custDataLst>
            </p:nvPr>
          </p:nvCxnSpPr>
          <p:spPr>
            <a:xfrm>
              <a:off x="7505" y="6558"/>
              <a:ext cx="1427" cy="0"/>
            </a:xfrm>
            <a:prstGeom prst="line">
              <a:avLst/>
            </a:prstGeom>
            <a:ln w="6350">
              <a:solidFill>
                <a:srgbClr val="5E77B5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标题 11"/>
            <p:cNvSpPr txBox="1"/>
            <p:nvPr>
              <p:custDataLst>
                <p:tags r:id="rId13"/>
              </p:custDataLst>
            </p:nvPr>
          </p:nvSpPr>
          <p:spPr>
            <a:xfrm>
              <a:off x="8964" y="5912"/>
              <a:ext cx="11265" cy="1129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sz="1400" dirty="0">
                  <a:latin typeface="思源黑体 CN Light" charset="-122"/>
                  <a:ea typeface="思源黑体 CN Light" charset="-122"/>
                  <a:cs typeface="+mn-ea"/>
                  <a:sym typeface="+mn-lt"/>
                </a:rPr>
                <a:t>乘坐电梯发生地震时，迅速将电梯操作盘上各楼层的按钮全部按下，电梯一旦停下，便迅速离开。</a:t>
              </a:r>
              <a:endParaRPr sz="1400" dirty="0">
                <a:latin typeface="思源黑体 CN Light" charset="-122"/>
                <a:ea typeface="思源黑体 CN Light" charset="-122"/>
                <a:cs typeface="+mn-ea"/>
                <a:sym typeface="+mn-lt"/>
              </a:endParaRPr>
            </a:p>
          </p:txBody>
        </p:sp>
        <p:sp>
          <p:nvSpPr>
            <p:cNvPr id="49" name="椭圆 48"/>
            <p:cNvSpPr/>
            <p:nvPr>
              <p:custDataLst>
                <p:tags r:id="rId14"/>
              </p:custDataLst>
            </p:nvPr>
          </p:nvSpPr>
          <p:spPr>
            <a:xfrm>
              <a:off x="6687" y="7291"/>
              <a:ext cx="817" cy="816"/>
            </a:xfrm>
            <a:prstGeom prst="ellipse">
              <a:avLst/>
            </a:prstGeom>
            <a:solidFill>
              <a:srgbClr val="5E7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rPr>
                <a:t>4</a:t>
              </a:r>
              <a:endParaRPr lang="en-US" altLang="zh-CN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+mn-ea"/>
                <a:sym typeface="+mn-lt"/>
              </a:endParaRPr>
            </a:p>
          </p:txBody>
        </p:sp>
        <p:cxnSp>
          <p:nvCxnSpPr>
            <p:cNvPr id="50" name="直接连接符 49"/>
            <p:cNvCxnSpPr/>
            <p:nvPr>
              <p:custDataLst>
                <p:tags r:id="rId15"/>
              </p:custDataLst>
            </p:nvPr>
          </p:nvCxnSpPr>
          <p:spPr>
            <a:xfrm>
              <a:off x="7505" y="7738"/>
              <a:ext cx="1427" cy="0"/>
            </a:xfrm>
            <a:prstGeom prst="line">
              <a:avLst/>
            </a:prstGeom>
            <a:ln w="6350">
              <a:solidFill>
                <a:srgbClr val="5E77B5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标题 11"/>
            <p:cNvSpPr txBox="1"/>
            <p:nvPr>
              <p:custDataLst>
                <p:tags r:id="rId16"/>
              </p:custDataLst>
            </p:nvPr>
          </p:nvSpPr>
          <p:spPr>
            <a:xfrm>
              <a:off x="8965" y="7382"/>
              <a:ext cx="11824" cy="90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sz="1300" dirty="0">
                  <a:latin typeface="思源黑体 CN Light" charset="-122"/>
                  <a:ea typeface="思源黑体 CN Light" charset="-122"/>
                  <a:cs typeface="+mn-ea"/>
                  <a:sym typeface="+mn-lt"/>
                </a:rPr>
                <a:t>所有室内人员都应在初震之后迅速撤出，到广场、应急避难场所等空旷的地方以避余震。</a:t>
              </a:r>
              <a:endParaRPr sz="1300" dirty="0">
                <a:latin typeface="思源黑体 CN Light" charset="-122"/>
                <a:ea typeface="思源黑体 CN Light" charset="-122"/>
                <a:cs typeface="+mn-ea"/>
                <a:sym typeface="+mn-lt"/>
              </a:endParaRPr>
            </a:p>
          </p:txBody>
        </p:sp>
        <p:sp>
          <p:nvSpPr>
            <p:cNvPr id="53" name="椭圆 52"/>
            <p:cNvSpPr/>
            <p:nvPr>
              <p:custDataLst>
                <p:tags r:id="rId17"/>
              </p:custDataLst>
            </p:nvPr>
          </p:nvSpPr>
          <p:spPr>
            <a:xfrm>
              <a:off x="6687" y="8587"/>
              <a:ext cx="817" cy="816"/>
            </a:xfrm>
            <a:prstGeom prst="ellipse">
              <a:avLst/>
            </a:prstGeom>
            <a:solidFill>
              <a:srgbClr val="5E77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rPr>
                <a:t>5</a:t>
              </a:r>
              <a:endParaRPr lang="en-US" altLang="zh-CN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+mn-ea"/>
                <a:sym typeface="+mn-lt"/>
              </a:endParaRPr>
            </a:p>
          </p:txBody>
        </p:sp>
        <p:cxnSp>
          <p:nvCxnSpPr>
            <p:cNvPr id="54" name="直接连接符 53"/>
            <p:cNvCxnSpPr/>
            <p:nvPr>
              <p:custDataLst>
                <p:tags r:id="rId18"/>
              </p:custDataLst>
            </p:nvPr>
          </p:nvCxnSpPr>
          <p:spPr>
            <a:xfrm>
              <a:off x="7505" y="9020"/>
              <a:ext cx="1427" cy="0"/>
            </a:xfrm>
            <a:prstGeom prst="line">
              <a:avLst/>
            </a:prstGeom>
            <a:ln w="6350">
              <a:solidFill>
                <a:srgbClr val="5E77B5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标题 11"/>
            <p:cNvSpPr txBox="1"/>
            <p:nvPr>
              <p:custDataLst>
                <p:tags r:id="rId19"/>
              </p:custDataLst>
            </p:nvPr>
          </p:nvSpPr>
          <p:spPr>
            <a:xfrm>
              <a:off x="8965" y="8627"/>
              <a:ext cx="11737" cy="102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sz="1400" dirty="0">
                  <a:latin typeface="思源黑体 CN Light" charset="-122"/>
                  <a:ea typeface="思源黑体 CN Light" charset="-122"/>
                  <a:cs typeface="+mn-ea"/>
                  <a:sym typeface="+mn-lt"/>
                </a:rPr>
                <a:t>撤到室外后，应远离高压线、变压器、高大的建筑物、山崖、河边等危险地带，迅速转移到空旷的场地或应急避难场所。</a:t>
              </a:r>
              <a:endParaRPr sz="1400" dirty="0">
                <a:latin typeface="思源黑体 CN Light" charset="-122"/>
                <a:ea typeface="思源黑体 CN Light" charset="-122"/>
                <a:cs typeface="+mn-ea"/>
                <a:sym typeface="+mn-lt"/>
              </a:endParaRPr>
            </a:p>
          </p:txBody>
        </p:sp>
        <p:sp>
          <p:nvSpPr>
            <p:cNvPr id="2" name="左大括号 1"/>
            <p:cNvSpPr/>
            <p:nvPr>
              <p:custDataLst>
                <p:tags r:id="rId20"/>
              </p:custDataLst>
            </p:nvPr>
          </p:nvSpPr>
          <p:spPr>
            <a:xfrm>
              <a:off x="5188" y="3723"/>
              <a:ext cx="1202" cy="5287"/>
            </a:xfrm>
            <a:prstGeom prst="leftBrace">
              <a:avLst/>
            </a:prstGeom>
            <a:ln>
              <a:solidFill>
                <a:srgbClr val="5E77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地震逃生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04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90600" y="1428750"/>
            <a:ext cx="3886200" cy="2957830"/>
            <a:chOff x="1593" y="2302"/>
            <a:chExt cx="6120" cy="4658"/>
          </a:xfrm>
        </p:grpSpPr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1593" y="2951"/>
              <a:ext cx="6120" cy="4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90000"/>
                </a:lnSpc>
                <a:buClr>
                  <a:srgbClr val="E7291A"/>
                </a:buClr>
              </a:pPr>
              <a:r>
                <a:rPr sz="1400">
                  <a:solidFill>
                    <a:srgbClr val="5E77B5"/>
                  </a:solidFill>
                  <a:latin typeface="思源黑体 CN Bold" charset="-122"/>
                  <a:ea typeface="思源黑体 CN Bold" charset="-122"/>
                </a:rPr>
                <a:t>人多先找藏身处</a:t>
              </a:r>
              <a:endParaRPr sz="1400">
                <a:solidFill>
                  <a:srgbClr val="5E77B5"/>
                </a:solidFill>
                <a:latin typeface="思源黑体 CN Bold" charset="-122"/>
                <a:ea typeface="思源黑体 CN Bold" charset="-122"/>
              </a:endParaRPr>
            </a:p>
            <a:p>
              <a:pPr>
                <a:lnSpc>
                  <a:spcPct val="190000"/>
                </a:lnSpc>
                <a:buClr>
                  <a:srgbClr val="E7291A"/>
                </a:buClr>
              </a:pPr>
              <a:r>
                <a:rPr sz="1400"/>
                <a:t>学校，商店，影剧院等人群聚集的场所如遇到地震，最忌慌乱，应立即躲在课桌，椅子或坚固物品下面，待地震过后再有序地撤离。教师等现场工作人员必须冷静地指挥人们就地避震，决不可带头乱跑。</a:t>
              </a:r>
              <a:endParaRPr sz="1400"/>
            </a:p>
          </p:txBody>
        </p:sp>
        <p:sp>
          <p:nvSpPr>
            <p:cNvPr id="9" name="TextBox 99"/>
            <p:cNvSpPr txBox="1"/>
            <p:nvPr>
              <p:custDataLst>
                <p:tags r:id="rId5"/>
              </p:custDataLst>
            </p:nvPr>
          </p:nvSpPr>
          <p:spPr>
            <a:xfrm>
              <a:off x="1593" y="2302"/>
              <a:ext cx="3109" cy="649"/>
            </a:xfrm>
            <a:prstGeom prst="roundRect">
              <a:avLst>
                <a:gd name="adj" fmla="val 50000"/>
              </a:avLst>
            </a:prstGeom>
            <a:solidFill>
              <a:srgbClr val="5E77B5"/>
            </a:solidFill>
          </p:spPr>
          <p:txBody>
            <a:bodyPr wrap="none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Light" charset="-122"/>
                  <a:sym typeface="思源黑体 CN Light" charset="-122"/>
                </a:rPr>
                <a:t>地震自救方法</a:t>
              </a:r>
              <a:endParaRPr lang="zh-CN" altLang="en-US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Light" charset="-122"/>
                <a:sym typeface="思源黑体 CN Light" charset="-122"/>
              </a:endParaRPr>
            </a:p>
          </p:txBody>
        </p:sp>
      </p:grpSp>
      <p:pic>
        <p:nvPicPr>
          <p:cNvPr id="11" name="图片 10" descr="D:\原来\下载\afb1fe2da51d54fe7064e894148524df.pngafb1fe2da51d54fe7064e894148524d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181600" y="1717675"/>
            <a:ext cx="3350895" cy="2559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地震逃生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04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pic>
        <p:nvPicPr>
          <p:cNvPr id="27" name="图片 26" descr="D:\原来\下载\02339e258742eea3d8e9596847d6237b.png02339e258742eea3d8e9596847d6237b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277495" y="612775"/>
            <a:ext cx="4102735" cy="410273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495800" y="1657350"/>
            <a:ext cx="3886200" cy="2548890"/>
            <a:chOff x="1593" y="2302"/>
            <a:chExt cx="6120" cy="4014"/>
          </a:xfrm>
        </p:grpSpPr>
        <p:sp>
          <p:nvSpPr>
            <p:cNvPr id="4" name="矩形 3"/>
            <p:cNvSpPr/>
            <p:nvPr>
              <p:custDataLst>
                <p:tags r:id="rId6"/>
              </p:custDataLst>
            </p:nvPr>
          </p:nvSpPr>
          <p:spPr>
            <a:xfrm>
              <a:off x="1593" y="2951"/>
              <a:ext cx="6120" cy="33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90000"/>
                </a:lnSpc>
                <a:buClr>
                  <a:srgbClr val="E7291A"/>
                </a:buClr>
              </a:pPr>
              <a:r>
                <a:rPr sz="1400">
                  <a:solidFill>
                    <a:srgbClr val="5E77B5"/>
                  </a:solidFill>
                  <a:latin typeface="思源黑体 CN Bold" charset="-122"/>
                  <a:ea typeface="思源黑体 CN Bold" charset="-122"/>
                </a:rPr>
                <a:t>远离危险区</a:t>
              </a:r>
              <a:endParaRPr sz="1400">
                <a:solidFill>
                  <a:srgbClr val="5E77B5"/>
                </a:solidFill>
                <a:latin typeface="思源黑体 CN Bold" charset="-122"/>
                <a:ea typeface="思源黑体 CN Bold" charset="-122"/>
              </a:endParaRPr>
            </a:p>
            <a:p>
              <a:pPr>
                <a:lnSpc>
                  <a:spcPct val="190000"/>
                </a:lnSpc>
                <a:buClr>
                  <a:srgbClr val="E7291A"/>
                </a:buClr>
              </a:pPr>
              <a:r>
                <a:rPr sz="1400"/>
                <a:t>如在街道上遇到地震，应用手护住头部，迅速远离楼房，到街心一带。如在郊外遇到地震，要注意远离山崖、陡坡、河岸及高压线等。正在行驶的汽车和火车要立即停车。</a:t>
              </a:r>
              <a:endParaRPr sz="1400"/>
            </a:p>
          </p:txBody>
        </p:sp>
        <p:sp>
          <p:nvSpPr>
            <p:cNvPr id="5" name="TextBox 99"/>
            <p:cNvSpPr txBox="1"/>
            <p:nvPr>
              <p:custDataLst>
                <p:tags r:id="rId7"/>
              </p:custDataLst>
            </p:nvPr>
          </p:nvSpPr>
          <p:spPr>
            <a:xfrm>
              <a:off x="1593" y="2302"/>
              <a:ext cx="3109" cy="649"/>
            </a:xfrm>
            <a:prstGeom prst="roundRect">
              <a:avLst>
                <a:gd name="adj" fmla="val 50000"/>
              </a:avLst>
            </a:prstGeom>
            <a:solidFill>
              <a:srgbClr val="5E77B5"/>
            </a:solidFill>
          </p:spPr>
          <p:txBody>
            <a:bodyPr wrap="none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Light" charset="-122"/>
                  <a:sym typeface="思源黑体 CN Light" charset="-122"/>
                </a:rPr>
                <a:t>地震自救方法</a:t>
              </a:r>
              <a:endParaRPr lang="zh-CN" altLang="en-US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Light" charset="-122"/>
                <a:sym typeface="思源黑体 CN Light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地震逃生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04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87705" y="1200150"/>
            <a:ext cx="3509645" cy="4432300"/>
            <a:chOff x="1356" y="1582"/>
            <a:chExt cx="5527" cy="6980"/>
          </a:xfrm>
        </p:grpSpPr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1356" y="2065"/>
              <a:ext cx="5527" cy="6497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lnSpc>
                  <a:spcPct val="190000"/>
                </a:lnSpc>
                <a:buClr>
                  <a:srgbClr val="E7291A"/>
                </a:buClr>
              </a:pPr>
              <a:r>
                <a:rPr sz="1400">
                  <a:solidFill>
                    <a:srgbClr val="5E77B5"/>
                  </a:solidFill>
                  <a:latin typeface="思源黑体 CN Bold" charset="-122"/>
                  <a:ea typeface="思源黑体 CN Bold" charset="-122"/>
                </a:rPr>
                <a:t>被埋要保存体力</a:t>
              </a:r>
              <a:endParaRPr sz="1400">
                <a:solidFill>
                  <a:srgbClr val="5E77B5"/>
                </a:solidFill>
                <a:latin typeface="思源黑体 CN Bold" charset="-122"/>
                <a:ea typeface="思源黑体 CN Bold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sz="1000"/>
                <a:t>如果震后不幸被废墟埋压，要尽量保持冷静，设法自救。无法脱险时，要保存体力，尽力寻找水和食物，创造生存条件，耐心等待救援。</a:t>
              </a:r>
              <a:r>
                <a:rPr lang="zh-CN" altLang="en-US" sz="1000" noProof="0" dirty="0">
                  <a:ln>
                    <a:noFill/>
                  </a:ln>
                  <a:effectLst/>
                  <a:uLnTx/>
                  <a:uFillTx/>
                  <a:latin typeface="思源黑体 CN Bold" charset="-122"/>
                  <a:ea typeface="思源黑体 CN Light" charset="-122"/>
                  <a:cs typeface="思源黑体 CN Bold" charset="-122"/>
                  <a:sym typeface="+mn-ea"/>
                </a:rPr>
                <a:t>保持心态冷静、强烈的求生欲望和顽强的求生意志；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charset="-122"/>
                <a:ea typeface="思源黑体 CN Light" charset="-122"/>
                <a:cs typeface="思源黑体 CN Bold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charset="-122"/>
                <a:ea typeface="思源黑体 CN Light" charset="-122"/>
                <a:cs typeface="思源黑体 CN Bold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00" noProof="0" dirty="0">
                  <a:ln>
                    <a:noFill/>
                  </a:ln>
                  <a:effectLst/>
                  <a:uLnTx/>
                  <a:uFillTx/>
                  <a:latin typeface="思源黑体 CN Bold" charset="-122"/>
                  <a:ea typeface="思源黑体 CN Light" charset="-122"/>
                  <a:cs typeface="思源黑体 CN Bold" charset="-122"/>
                  <a:sym typeface="+mn-ea"/>
                </a:rPr>
                <a:t>不要盲目呼叫和哭喊，注意保持体力。流汗、流泪会消耗体力，丢失体液；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charset="-122"/>
                <a:ea typeface="思源黑体 CN Light" charset="-122"/>
                <a:cs typeface="思源黑体 CN Bold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charset="-122"/>
                <a:ea typeface="思源黑体 CN Light" charset="-122"/>
                <a:cs typeface="思源黑体 CN Bold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00" noProof="0" dirty="0">
                  <a:ln>
                    <a:noFill/>
                  </a:ln>
                  <a:effectLst/>
                  <a:uLnTx/>
                  <a:uFillTx/>
                  <a:latin typeface="思源黑体 CN Bold" charset="-122"/>
                  <a:ea typeface="思源黑体 CN Light" charset="-122"/>
                  <a:cs typeface="思源黑体 CN Bold" charset="-122"/>
                  <a:sym typeface="+mn-ea"/>
                </a:rPr>
                <a:t>保持呼吸道通畅：用水将衣服或毛巾淋湿后捂住口鼻，挪开、胸部杂物；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charset="-122"/>
                <a:ea typeface="思源黑体 CN Light" charset="-122"/>
                <a:cs typeface="思源黑体 CN Bold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charset="-122"/>
                <a:ea typeface="思源黑体 CN Light" charset="-122"/>
                <a:cs typeface="思源黑体 CN Bold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00" noProof="0" dirty="0">
                  <a:ln>
                    <a:noFill/>
                  </a:ln>
                  <a:effectLst/>
                  <a:uLnTx/>
                  <a:uFillTx/>
                  <a:latin typeface="思源黑体 CN Bold" charset="-122"/>
                  <a:ea typeface="思源黑体 CN Light" charset="-122"/>
                  <a:cs typeface="思源黑体 CN Bold" charset="-122"/>
                  <a:sym typeface="+mn-ea"/>
                </a:rPr>
                <a:t>用身边的坚固物体做简易的顶撑，保持一定的生存空间；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charset="-122"/>
                <a:ea typeface="思源黑体 CN Light" charset="-122"/>
                <a:cs typeface="思源黑体 CN Bold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charset="-122"/>
                <a:ea typeface="思源黑体 CN Light" charset="-122"/>
                <a:cs typeface="思源黑体 CN Bold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00" noProof="0" dirty="0">
                  <a:ln>
                    <a:noFill/>
                  </a:ln>
                  <a:effectLst/>
                  <a:uLnTx/>
                  <a:uFillTx/>
                  <a:latin typeface="思源黑体 CN Bold" charset="-122"/>
                  <a:ea typeface="思源黑体 CN Light" charset="-122"/>
                  <a:cs typeface="思源黑体 CN Bold" charset="-122"/>
                  <a:sym typeface="+mn-ea"/>
                </a:rPr>
                <a:t>注意倾听外界情况，一旦有声响可以用敲击的方式传递信息；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charset="-122"/>
                <a:ea typeface="思源黑体 CN Light" charset="-122"/>
                <a:cs typeface="思源黑体 CN Bold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Bold" charset="-122"/>
                <a:ea typeface="思源黑体 CN Light" charset="-122"/>
                <a:cs typeface="思源黑体 CN Bold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000" noProof="0" dirty="0">
                  <a:ln>
                    <a:noFill/>
                  </a:ln>
                  <a:effectLst/>
                  <a:uLnTx/>
                  <a:uFillTx/>
                  <a:latin typeface="思源黑体 CN Bold" charset="-122"/>
                  <a:ea typeface="思源黑体 CN Light" charset="-122"/>
                  <a:cs typeface="思源黑体 CN Bold" charset="-122"/>
                  <a:sym typeface="+mn-ea"/>
                </a:rPr>
                <a:t>长时间被埋压，积极寻找食物和水，甚至尿液也也可以作为水的来源。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思源黑体 CN Light" charset="-122"/>
                <a:ea typeface="思源黑体 CN Light" charset="-122"/>
                <a:cs typeface="思源黑体 CN Light" charset="-122"/>
              </a:endParaRPr>
            </a:p>
            <a:p>
              <a:pPr>
                <a:lnSpc>
                  <a:spcPct val="190000"/>
                </a:lnSpc>
                <a:buClr>
                  <a:srgbClr val="E7291A"/>
                </a:buClr>
              </a:pPr>
              <a:endParaRPr sz="1000"/>
            </a:p>
          </p:txBody>
        </p:sp>
        <p:sp>
          <p:nvSpPr>
            <p:cNvPr id="9" name="TextBox 99"/>
            <p:cNvSpPr txBox="1"/>
            <p:nvPr>
              <p:custDataLst>
                <p:tags r:id="rId5"/>
              </p:custDataLst>
            </p:nvPr>
          </p:nvSpPr>
          <p:spPr>
            <a:xfrm>
              <a:off x="1593" y="1582"/>
              <a:ext cx="3109" cy="649"/>
            </a:xfrm>
            <a:prstGeom prst="roundRect">
              <a:avLst>
                <a:gd name="adj" fmla="val 50000"/>
              </a:avLst>
            </a:prstGeom>
            <a:solidFill>
              <a:srgbClr val="5E77B5"/>
            </a:solidFill>
          </p:spPr>
          <p:txBody>
            <a:bodyPr wrap="none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Light" charset="-122"/>
                  <a:sym typeface="思源黑体 CN Light" charset="-122"/>
                </a:rPr>
                <a:t>地震自救方法</a:t>
              </a:r>
              <a:endParaRPr lang="zh-CN" altLang="en-US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Light" charset="-122"/>
                <a:sym typeface="思源黑体 CN Light" charset="-122"/>
              </a:endParaRPr>
            </a:p>
          </p:txBody>
        </p:sp>
      </p:grpSp>
      <p:pic>
        <p:nvPicPr>
          <p:cNvPr id="14" name="图片 13" descr="D:\原来\下载\ccea2fa31c99f5867775fc0291c1b5c5.pngccea2fa31c99f5867775fc0291c1b5c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190490" y="1657350"/>
            <a:ext cx="2473960" cy="2474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38400" y="1504950"/>
            <a:ext cx="4572000" cy="26936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noProof="0" dirty="0">
                <a:ln>
                  <a:noFill/>
                </a:ln>
                <a:effectLst/>
                <a:uLnTx/>
                <a:uFillTx/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rPr>
              <a:t>（一）四条互救原则：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Light" charset="-122"/>
              <a:ea typeface="思源黑体 CN Light" charset="-122"/>
              <a:cs typeface="思源黑体 CN Light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Light" charset="-122"/>
              <a:ea typeface="思源黑体 CN Light" charset="-122"/>
              <a:cs typeface="思源黑体 CN Light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noProof="0" dirty="0">
                <a:ln>
                  <a:noFill/>
                </a:ln>
                <a:effectLst/>
                <a:uLnTx/>
                <a:uFillTx/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rPr>
              <a:t>1</a:t>
            </a:r>
            <a:r>
              <a:rPr lang="zh-CN" altLang="en-US" sz="1400" noProof="0" dirty="0">
                <a:ln>
                  <a:noFill/>
                </a:ln>
                <a:effectLst/>
                <a:uLnTx/>
                <a:uFillTx/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rPr>
              <a:t>、先易后难先救埋压较浅，容易救出的人员；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Light" charset="-122"/>
              <a:ea typeface="思源黑体 CN Light" charset="-122"/>
              <a:cs typeface="思源黑体 CN Light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Light" charset="-122"/>
              <a:ea typeface="思源黑体 CN Light" charset="-122"/>
              <a:cs typeface="思源黑体 CN Light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noProof="0" dirty="0">
                <a:ln>
                  <a:noFill/>
                </a:ln>
                <a:effectLst/>
                <a:uLnTx/>
                <a:uFillTx/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rPr>
              <a:t>2</a:t>
            </a:r>
            <a:r>
              <a:rPr lang="zh-CN" altLang="en-US" sz="1400" noProof="0" dirty="0">
                <a:ln>
                  <a:noFill/>
                </a:ln>
                <a:effectLst/>
                <a:uLnTx/>
                <a:uFillTx/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rPr>
              <a:t>、先近后远：先救离自己最近的埋压者，由近及远，一步步扩大救援范围；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Light" charset="-122"/>
              <a:ea typeface="思源黑体 CN Light" charset="-122"/>
              <a:cs typeface="思源黑体 CN Light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Light" charset="-122"/>
              <a:ea typeface="思源黑体 CN Light" charset="-122"/>
              <a:cs typeface="思源黑体 CN Light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noProof="0" dirty="0">
                <a:ln>
                  <a:noFill/>
                </a:ln>
                <a:effectLst/>
                <a:uLnTx/>
                <a:uFillTx/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rPr>
              <a:t>3</a:t>
            </a:r>
            <a:r>
              <a:rPr lang="zh-CN" altLang="en-US" sz="1400" noProof="0" dirty="0">
                <a:ln>
                  <a:noFill/>
                </a:ln>
                <a:effectLst/>
                <a:uLnTx/>
                <a:uFillTx/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rPr>
              <a:t>、先多后少：先救人员较密集的地方，如医院、商场等；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Light" charset="-122"/>
              <a:ea typeface="思源黑体 CN Light" charset="-122"/>
              <a:cs typeface="思源黑体 CN Light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思源黑体 CN Light" charset="-122"/>
              <a:ea typeface="思源黑体 CN Light" charset="-122"/>
              <a:cs typeface="思源黑体 CN Light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noProof="0" dirty="0">
                <a:ln>
                  <a:noFill/>
                </a:ln>
                <a:effectLst/>
                <a:uLnTx/>
                <a:uFillTx/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rPr>
              <a:t>4</a:t>
            </a:r>
            <a:r>
              <a:rPr lang="zh-CN" altLang="en-US" sz="1400" noProof="0" dirty="0">
                <a:ln>
                  <a:noFill/>
                </a:ln>
                <a:effectLst/>
                <a:uLnTx/>
                <a:uFillTx/>
                <a:latin typeface="思源黑体 CN Light" charset="-122"/>
                <a:ea typeface="思源黑体 CN Light" charset="-122"/>
                <a:cs typeface="思源黑体 CN Light" charset="-122"/>
                <a:sym typeface="+mn-ea"/>
              </a:rPr>
              <a:t>、先救生后救人：先趴开被埋压人员头、胸部埋压物，解除生命威胁后再趴出全身</a:t>
            </a:r>
            <a:endParaRPr lang="zh-CN" altLang="en-US" sz="1400" noProof="0" dirty="0">
              <a:ln>
                <a:noFill/>
              </a:ln>
              <a:effectLst/>
              <a:uLnTx/>
              <a:uFillTx/>
              <a:latin typeface="思源黑体 CN Light" charset="-122"/>
              <a:ea typeface="思源黑体 CN Light" charset="-122"/>
              <a:cs typeface="思源黑体 CN Light" charset="-122"/>
              <a:sym typeface="+mn-ea"/>
            </a:endParaRPr>
          </a:p>
        </p:txBody>
      </p:sp>
      <p:sp>
        <p:nvSpPr>
          <p:cNvPr id="9" name="TextBox 99"/>
          <p:cNvSpPr txBox="1"/>
          <p:nvPr>
            <p:custDataLst>
              <p:tags r:id="rId1"/>
            </p:custDataLst>
          </p:nvPr>
        </p:nvSpPr>
        <p:spPr>
          <a:xfrm>
            <a:off x="685800" y="742950"/>
            <a:ext cx="1974215" cy="412115"/>
          </a:xfrm>
          <a:prstGeom prst="roundRect">
            <a:avLst>
              <a:gd name="adj" fmla="val 50000"/>
            </a:avLst>
          </a:prstGeom>
          <a:solidFill>
            <a:srgbClr val="5E77B5"/>
          </a:solidFill>
        </p:spPr>
        <p:txBody>
          <a:bodyPr wrap="non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Light" charset="-122"/>
                <a:sym typeface="思源黑体 CN Light" charset="-122"/>
              </a:rPr>
              <a:t>地震互救方法</a:t>
            </a:r>
            <a:endParaRPr lang="zh-CN" altLang="en-US" sz="1400" dirty="0">
              <a:solidFill>
                <a:schemeClr val="bg1"/>
              </a:solidFill>
              <a:latin typeface="思源黑体 CN Bold" charset="-122"/>
              <a:ea typeface="思源黑体 CN Bold" charset="-122"/>
              <a:cs typeface="思源黑体 CN Light" charset="-122"/>
              <a:sym typeface="思源黑体 CN Light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00400" y="819150"/>
            <a:ext cx="4192270" cy="39389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endParaRPr lang="zh-CN" altLang="en-US"/>
          </a:p>
          <a:p>
            <a:r>
              <a:rPr lang="zh-CN" altLang="en-US" sz="1600"/>
              <a:t>安庆市境位于大华北地震区南部，在郯—庐深大断裂带东南一侧和扬—铜地震带西段，境内有北东走向的长江断裂带通过。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地壳厚度36公里左右，所发生地震均属构造地震，震源深度10～30公里。震害主要受扬—铜地震带、郯—庐地震带和大别山地震区中级以上地震的波及影响。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安庆历史上发生过的地震</a:t>
            </a:r>
            <a:endParaRPr lang="zh-CN" altLang="en-US" sz="1600"/>
          </a:p>
          <a:p>
            <a:endParaRPr lang="zh-CN" altLang="en-US" sz="1600"/>
          </a:p>
          <a:p>
            <a:r>
              <a:rPr lang="zh-CN" altLang="en-US" sz="1600"/>
              <a:t>从史料记载的破坏程度看，以清康熙七年六月十七(1668.7.25.)山东郯城8.5级地震和民国6年(1917)1月24日安徽霍山6.2级地震影响为最大，烈度达6度。</a:t>
            </a:r>
            <a:endParaRPr lang="zh-CN" altLang="en-US" sz="1600"/>
          </a:p>
        </p:txBody>
      </p:sp>
      <p:sp>
        <p:nvSpPr>
          <p:cNvPr id="9" name="TextBox 99"/>
          <p:cNvSpPr txBox="1"/>
          <p:nvPr>
            <p:custDataLst>
              <p:tags r:id="rId1"/>
            </p:custDataLst>
          </p:nvPr>
        </p:nvSpPr>
        <p:spPr>
          <a:xfrm>
            <a:off x="1143000" y="742950"/>
            <a:ext cx="1974215" cy="412115"/>
          </a:xfrm>
          <a:prstGeom prst="roundRect">
            <a:avLst>
              <a:gd name="adj" fmla="val 50000"/>
            </a:avLst>
          </a:prstGeom>
          <a:solidFill>
            <a:srgbClr val="5E77B5"/>
          </a:solidFill>
        </p:spPr>
        <p:txBody>
          <a:bodyPr wrap="non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Light" charset="-122"/>
                <a:sym typeface="思源黑体 CN Light" charset="-122"/>
              </a:rPr>
              <a:t>安庆地震带</a:t>
            </a:r>
            <a:endParaRPr lang="zh-CN" altLang="en-US" sz="1400" dirty="0">
              <a:solidFill>
                <a:schemeClr val="bg1"/>
              </a:solidFill>
              <a:latin typeface="思源黑体 CN Bold" charset="-122"/>
              <a:ea typeface="思源黑体 CN Bold" charset="-122"/>
              <a:cs typeface="思源黑体 CN Light" charset="-122"/>
              <a:sym typeface="思源黑体 CN Light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自由: 形状 21"/>
          <p:cNvSpPr/>
          <p:nvPr/>
        </p:nvSpPr>
        <p:spPr>
          <a:xfrm>
            <a:off x="304785" y="361634"/>
            <a:ext cx="1250577" cy="1250577"/>
          </a:xfrm>
          <a:custGeom>
            <a:avLst/>
            <a:gdLst>
              <a:gd name="connsiteX0" fmla="*/ 1201380 w 1667436"/>
              <a:gd name="connsiteY0" fmla="*/ 497751 h 1667436"/>
              <a:gd name="connsiteX1" fmla="*/ 1169685 w 1667436"/>
              <a:gd name="connsiteY1" fmla="*/ 466056 h 1667436"/>
              <a:gd name="connsiteX2" fmla="*/ 1169685 w 1667436"/>
              <a:gd name="connsiteY2" fmla="*/ 450208 h 1667436"/>
              <a:gd name="connsiteX3" fmla="*/ 1391550 w 1667436"/>
              <a:gd name="connsiteY3" fmla="*/ 228343 h 1667436"/>
              <a:gd name="connsiteX4" fmla="*/ 1407398 w 1667436"/>
              <a:gd name="connsiteY4" fmla="*/ 228343 h 1667436"/>
              <a:gd name="connsiteX5" fmla="*/ 1439093 w 1667436"/>
              <a:gd name="connsiteY5" fmla="*/ 260038 h 1667436"/>
              <a:gd name="connsiteX6" fmla="*/ 1439093 w 1667436"/>
              <a:gd name="connsiteY6" fmla="*/ 275885 h 1667436"/>
              <a:gd name="connsiteX7" fmla="*/ 1217227 w 1667436"/>
              <a:gd name="connsiteY7" fmla="*/ 497751 h 1667436"/>
              <a:gd name="connsiteX8" fmla="*/ 1201380 w 1667436"/>
              <a:gd name="connsiteY8" fmla="*/ 497751 h 1667436"/>
              <a:gd name="connsiteX9" fmla="*/ 811307 w 1667436"/>
              <a:gd name="connsiteY9" fmla="*/ 336177 h 1667436"/>
              <a:gd name="connsiteX10" fmla="*/ 800101 w 1667436"/>
              <a:gd name="connsiteY10" fmla="*/ 324971 h 1667436"/>
              <a:gd name="connsiteX11" fmla="*/ 800101 w 1667436"/>
              <a:gd name="connsiteY11" fmla="*/ 11206 h 1667436"/>
              <a:gd name="connsiteX12" fmla="*/ 811307 w 1667436"/>
              <a:gd name="connsiteY12" fmla="*/ 0 h 1667436"/>
              <a:gd name="connsiteX13" fmla="*/ 856129 w 1667436"/>
              <a:gd name="connsiteY13" fmla="*/ 0 h 1667436"/>
              <a:gd name="connsiteX14" fmla="*/ 867336 w 1667436"/>
              <a:gd name="connsiteY14" fmla="*/ 11206 h 1667436"/>
              <a:gd name="connsiteX15" fmla="*/ 867335 w 1667436"/>
              <a:gd name="connsiteY15" fmla="*/ 324970 h 1667436"/>
              <a:gd name="connsiteX16" fmla="*/ 856129 w 1667436"/>
              <a:gd name="connsiteY16" fmla="*/ 336176 h 1667436"/>
              <a:gd name="connsiteX17" fmla="*/ 1342465 w 1667436"/>
              <a:gd name="connsiteY17" fmla="*/ 867335 h 1667436"/>
              <a:gd name="connsiteX18" fmla="*/ 1331259 w 1667436"/>
              <a:gd name="connsiteY18" fmla="*/ 856129 h 1667436"/>
              <a:gd name="connsiteX19" fmla="*/ 1331259 w 1667436"/>
              <a:gd name="connsiteY19" fmla="*/ 811306 h 1667436"/>
              <a:gd name="connsiteX20" fmla="*/ 1342465 w 1667436"/>
              <a:gd name="connsiteY20" fmla="*/ 800100 h 1667436"/>
              <a:gd name="connsiteX21" fmla="*/ 1656230 w 1667436"/>
              <a:gd name="connsiteY21" fmla="*/ 800100 h 1667436"/>
              <a:gd name="connsiteX22" fmla="*/ 1667436 w 1667436"/>
              <a:gd name="connsiteY22" fmla="*/ 811306 h 1667436"/>
              <a:gd name="connsiteX23" fmla="*/ 1667436 w 1667436"/>
              <a:gd name="connsiteY23" fmla="*/ 856129 h 1667436"/>
              <a:gd name="connsiteX24" fmla="*/ 1656230 w 1667436"/>
              <a:gd name="connsiteY24" fmla="*/ 867335 h 1667436"/>
              <a:gd name="connsiteX25" fmla="*/ 450209 w 1667436"/>
              <a:gd name="connsiteY25" fmla="*/ 497751 h 1667436"/>
              <a:gd name="connsiteX26" fmla="*/ 228344 w 1667436"/>
              <a:gd name="connsiteY26" fmla="*/ 275885 h 1667436"/>
              <a:gd name="connsiteX27" fmla="*/ 228344 w 1667436"/>
              <a:gd name="connsiteY27" fmla="*/ 260038 h 1667436"/>
              <a:gd name="connsiteX28" fmla="*/ 260038 w 1667436"/>
              <a:gd name="connsiteY28" fmla="*/ 228343 h 1667436"/>
              <a:gd name="connsiteX29" fmla="*/ 275886 w 1667436"/>
              <a:gd name="connsiteY29" fmla="*/ 228343 h 1667436"/>
              <a:gd name="connsiteX30" fmla="*/ 497751 w 1667436"/>
              <a:gd name="connsiteY30" fmla="*/ 450208 h 1667436"/>
              <a:gd name="connsiteX31" fmla="*/ 497751 w 1667436"/>
              <a:gd name="connsiteY31" fmla="*/ 466056 h 1667436"/>
              <a:gd name="connsiteX32" fmla="*/ 466057 w 1667436"/>
              <a:gd name="connsiteY32" fmla="*/ 497751 h 1667436"/>
              <a:gd name="connsiteX33" fmla="*/ 450209 w 1667436"/>
              <a:gd name="connsiteY33" fmla="*/ 497751 h 1667436"/>
              <a:gd name="connsiteX34" fmla="*/ 1391550 w 1667436"/>
              <a:gd name="connsiteY34" fmla="*/ 1439092 h 1667436"/>
              <a:gd name="connsiteX35" fmla="*/ 1169685 w 1667436"/>
              <a:gd name="connsiteY35" fmla="*/ 1217227 h 1667436"/>
              <a:gd name="connsiteX36" fmla="*/ 1169685 w 1667436"/>
              <a:gd name="connsiteY36" fmla="*/ 1201379 h 1667436"/>
              <a:gd name="connsiteX37" fmla="*/ 1201380 w 1667436"/>
              <a:gd name="connsiteY37" fmla="*/ 1169684 h 1667436"/>
              <a:gd name="connsiteX38" fmla="*/ 1217227 w 1667436"/>
              <a:gd name="connsiteY38" fmla="*/ 1169684 h 1667436"/>
              <a:gd name="connsiteX39" fmla="*/ 1439093 w 1667436"/>
              <a:gd name="connsiteY39" fmla="*/ 1391550 h 1667436"/>
              <a:gd name="connsiteX40" fmla="*/ 1439093 w 1667436"/>
              <a:gd name="connsiteY40" fmla="*/ 1407397 h 1667436"/>
              <a:gd name="connsiteX41" fmla="*/ 1407398 w 1667436"/>
              <a:gd name="connsiteY41" fmla="*/ 1439092 h 1667436"/>
              <a:gd name="connsiteX42" fmla="*/ 1391550 w 1667436"/>
              <a:gd name="connsiteY42" fmla="*/ 1439092 h 1667436"/>
              <a:gd name="connsiteX43" fmla="*/ 586497 w 1667436"/>
              <a:gd name="connsiteY43" fmla="*/ 1080938 h 1667436"/>
              <a:gd name="connsiteX44" fmla="*/ 586497 w 1667436"/>
              <a:gd name="connsiteY44" fmla="*/ 586495 h 1667436"/>
              <a:gd name="connsiteX45" fmla="*/ 1080940 w 1667436"/>
              <a:gd name="connsiteY45" fmla="*/ 586495 h 1667436"/>
              <a:gd name="connsiteX46" fmla="*/ 1080940 w 1667436"/>
              <a:gd name="connsiteY46" fmla="*/ 1080938 h 1667436"/>
              <a:gd name="connsiteX47" fmla="*/ 586497 w 1667436"/>
              <a:gd name="connsiteY47" fmla="*/ 1080938 h 1667436"/>
              <a:gd name="connsiteX48" fmla="*/ 11206 w 1667436"/>
              <a:gd name="connsiteY48" fmla="*/ 867335 h 1667436"/>
              <a:gd name="connsiteX49" fmla="*/ 0 w 1667436"/>
              <a:gd name="connsiteY49" fmla="*/ 856129 h 1667436"/>
              <a:gd name="connsiteX50" fmla="*/ 1 w 1667436"/>
              <a:gd name="connsiteY50" fmla="*/ 811306 h 1667436"/>
              <a:gd name="connsiteX51" fmla="*/ 11207 w 1667436"/>
              <a:gd name="connsiteY51" fmla="*/ 800100 h 1667436"/>
              <a:gd name="connsiteX52" fmla="*/ 324971 w 1667436"/>
              <a:gd name="connsiteY52" fmla="*/ 800100 h 1667436"/>
              <a:gd name="connsiteX53" fmla="*/ 336178 w 1667436"/>
              <a:gd name="connsiteY53" fmla="*/ 811306 h 1667436"/>
              <a:gd name="connsiteX54" fmla="*/ 336177 w 1667436"/>
              <a:gd name="connsiteY54" fmla="*/ 856129 h 1667436"/>
              <a:gd name="connsiteX55" fmla="*/ 324971 w 1667436"/>
              <a:gd name="connsiteY55" fmla="*/ 867335 h 1667436"/>
              <a:gd name="connsiteX56" fmla="*/ 811307 w 1667436"/>
              <a:gd name="connsiteY56" fmla="*/ 1667436 h 1667436"/>
              <a:gd name="connsiteX57" fmla="*/ 800101 w 1667436"/>
              <a:gd name="connsiteY57" fmla="*/ 1656229 h 1667436"/>
              <a:gd name="connsiteX58" fmla="*/ 800101 w 1667436"/>
              <a:gd name="connsiteY58" fmla="*/ 1342465 h 1667436"/>
              <a:gd name="connsiteX59" fmla="*/ 811307 w 1667436"/>
              <a:gd name="connsiteY59" fmla="*/ 1331259 h 1667436"/>
              <a:gd name="connsiteX60" fmla="*/ 856129 w 1667436"/>
              <a:gd name="connsiteY60" fmla="*/ 1331258 h 1667436"/>
              <a:gd name="connsiteX61" fmla="*/ 867336 w 1667436"/>
              <a:gd name="connsiteY61" fmla="*/ 1342464 h 1667436"/>
              <a:gd name="connsiteX62" fmla="*/ 867335 w 1667436"/>
              <a:gd name="connsiteY62" fmla="*/ 1656229 h 1667436"/>
              <a:gd name="connsiteX63" fmla="*/ 856129 w 1667436"/>
              <a:gd name="connsiteY63" fmla="*/ 1667435 h 1667436"/>
              <a:gd name="connsiteX64" fmla="*/ 260038 w 1667436"/>
              <a:gd name="connsiteY64" fmla="*/ 1439092 h 1667436"/>
              <a:gd name="connsiteX65" fmla="*/ 228344 w 1667436"/>
              <a:gd name="connsiteY65" fmla="*/ 1407397 h 1667436"/>
              <a:gd name="connsiteX66" fmla="*/ 228344 w 1667436"/>
              <a:gd name="connsiteY66" fmla="*/ 1391550 h 1667436"/>
              <a:gd name="connsiteX67" fmla="*/ 450209 w 1667436"/>
              <a:gd name="connsiteY67" fmla="*/ 1169684 h 1667436"/>
              <a:gd name="connsiteX68" fmla="*/ 466057 w 1667436"/>
              <a:gd name="connsiteY68" fmla="*/ 1169684 h 1667436"/>
              <a:gd name="connsiteX69" fmla="*/ 497751 w 1667436"/>
              <a:gd name="connsiteY69" fmla="*/ 1201379 h 1667436"/>
              <a:gd name="connsiteX70" fmla="*/ 497751 w 1667436"/>
              <a:gd name="connsiteY70" fmla="*/ 1217227 h 1667436"/>
              <a:gd name="connsiteX71" fmla="*/ 275886 w 1667436"/>
              <a:gd name="connsiteY71" fmla="*/ 1439092 h 1667436"/>
              <a:gd name="connsiteX72" fmla="*/ 260038 w 1667436"/>
              <a:gd name="connsiteY72" fmla="*/ 1439092 h 166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667436" h="1667436">
                <a:moveTo>
                  <a:pt x="1201380" y="497751"/>
                </a:moveTo>
                <a:lnTo>
                  <a:pt x="1169685" y="466056"/>
                </a:lnTo>
                <a:cubicBezTo>
                  <a:pt x="1165309" y="461680"/>
                  <a:pt x="1165309" y="454585"/>
                  <a:pt x="1169685" y="450208"/>
                </a:cubicBezTo>
                <a:lnTo>
                  <a:pt x="1391550" y="228343"/>
                </a:lnTo>
                <a:cubicBezTo>
                  <a:pt x="1395927" y="223967"/>
                  <a:pt x="1403022" y="223967"/>
                  <a:pt x="1407398" y="228343"/>
                </a:cubicBezTo>
                <a:lnTo>
                  <a:pt x="1439093" y="260038"/>
                </a:lnTo>
                <a:cubicBezTo>
                  <a:pt x="1443469" y="264414"/>
                  <a:pt x="1443469" y="271509"/>
                  <a:pt x="1439093" y="275885"/>
                </a:cubicBezTo>
                <a:lnTo>
                  <a:pt x="1217227" y="497751"/>
                </a:lnTo>
                <a:cubicBezTo>
                  <a:pt x="1212851" y="502127"/>
                  <a:pt x="1205756" y="502127"/>
                  <a:pt x="1201380" y="497751"/>
                </a:cubicBezTo>
                <a:close/>
                <a:moveTo>
                  <a:pt x="811307" y="336177"/>
                </a:moveTo>
                <a:cubicBezTo>
                  <a:pt x="805117" y="336176"/>
                  <a:pt x="800100" y="331160"/>
                  <a:pt x="800101" y="324971"/>
                </a:cubicBezTo>
                <a:lnTo>
                  <a:pt x="800101" y="11206"/>
                </a:lnTo>
                <a:cubicBezTo>
                  <a:pt x="800100" y="5016"/>
                  <a:pt x="805117" y="-1"/>
                  <a:pt x="811307" y="0"/>
                </a:cubicBezTo>
                <a:lnTo>
                  <a:pt x="856129" y="0"/>
                </a:lnTo>
                <a:cubicBezTo>
                  <a:pt x="862319" y="0"/>
                  <a:pt x="867336" y="5017"/>
                  <a:pt x="867336" y="11206"/>
                </a:cubicBezTo>
                <a:lnTo>
                  <a:pt x="867335" y="324970"/>
                </a:lnTo>
                <a:cubicBezTo>
                  <a:pt x="867336" y="331160"/>
                  <a:pt x="862319" y="336177"/>
                  <a:pt x="856129" y="336176"/>
                </a:cubicBezTo>
                <a:close/>
                <a:moveTo>
                  <a:pt x="1342465" y="867335"/>
                </a:moveTo>
                <a:cubicBezTo>
                  <a:pt x="1336276" y="867335"/>
                  <a:pt x="1331259" y="862318"/>
                  <a:pt x="1331259" y="856129"/>
                </a:cubicBezTo>
                <a:lnTo>
                  <a:pt x="1331259" y="811306"/>
                </a:lnTo>
                <a:cubicBezTo>
                  <a:pt x="1331259" y="805117"/>
                  <a:pt x="1336276" y="800100"/>
                  <a:pt x="1342465" y="800100"/>
                </a:cubicBezTo>
                <a:lnTo>
                  <a:pt x="1656230" y="800100"/>
                </a:lnTo>
                <a:cubicBezTo>
                  <a:pt x="1662419" y="800100"/>
                  <a:pt x="1667436" y="805117"/>
                  <a:pt x="1667436" y="811306"/>
                </a:cubicBezTo>
                <a:lnTo>
                  <a:pt x="1667436" y="856129"/>
                </a:lnTo>
                <a:cubicBezTo>
                  <a:pt x="1667436" y="862318"/>
                  <a:pt x="1662419" y="867335"/>
                  <a:pt x="1656230" y="867335"/>
                </a:cubicBezTo>
                <a:close/>
                <a:moveTo>
                  <a:pt x="450209" y="497751"/>
                </a:moveTo>
                <a:lnTo>
                  <a:pt x="228344" y="275885"/>
                </a:lnTo>
                <a:cubicBezTo>
                  <a:pt x="223967" y="271509"/>
                  <a:pt x="223967" y="264414"/>
                  <a:pt x="228344" y="260038"/>
                </a:cubicBezTo>
                <a:lnTo>
                  <a:pt x="260038" y="228343"/>
                </a:lnTo>
                <a:cubicBezTo>
                  <a:pt x="264414" y="223967"/>
                  <a:pt x="271510" y="223967"/>
                  <a:pt x="275886" y="228343"/>
                </a:cubicBezTo>
                <a:lnTo>
                  <a:pt x="497751" y="450208"/>
                </a:lnTo>
                <a:cubicBezTo>
                  <a:pt x="502128" y="454585"/>
                  <a:pt x="502128" y="461680"/>
                  <a:pt x="497751" y="466056"/>
                </a:cubicBezTo>
                <a:lnTo>
                  <a:pt x="466057" y="497751"/>
                </a:lnTo>
                <a:cubicBezTo>
                  <a:pt x="461680" y="502127"/>
                  <a:pt x="454585" y="502127"/>
                  <a:pt x="450209" y="497751"/>
                </a:cubicBezTo>
                <a:close/>
                <a:moveTo>
                  <a:pt x="1391550" y="1439092"/>
                </a:moveTo>
                <a:lnTo>
                  <a:pt x="1169685" y="1217227"/>
                </a:lnTo>
                <a:cubicBezTo>
                  <a:pt x="1165309" y="1212850"/>
                  <a:pt x="1165309" y="1205755"/>
                  <a:pt x="1169685" y="1201379"/>
                </a:cubicBezTo>
                <a:lnTo>
                  <a:pt x="1201380" y="1169684"/>
                </a:lnTo>
                <a:cubicBezTo>
                  <a:pt x="1205756" y="1165308"/>
                  <a:pt x="1212851" y="1165308"/>
                  <a:pt x="1217227" y="1169684"/>
                </a:cubicBezTo>
                <a:lnTo>
                  <a:pt x="1439093" y="1391550"/>
                </a:lnTo>
                <a:cubicBezTo>
                  <a:pt x="1443469" y="1395926"/>
                  <a:pt x="1443469" y="1403021"/>
                  <a:pt x="1439093" y="1407397"/>
                </a:cubicBezTo>
                <a:lnTo>
                  <a:pt x="1407398" y="1439092"/>
                </a:lnTo>
                <a:cubicBezTo>
                  <a:pt x="1403022" y="1443468"/>
                  <a:pt x="1395927" y="1443468"/>
                  <a:pt x="1391550" y="1439092"/>
                </a:cubicBezTo>
                <a:close/>
                <a:moveTo>
                  <a:pt x="586497" y="1080938"/>
                </a:moveTo>
                <a:cubicBezTo>
                  <a:pt x="449960" y="944402"/>
                  <a:pt x="449960" y="723032"/>
                  <a:pt x="586497" y="586495"/>
                </a:cubicBezTo>
                <a:cubicBezTo>
                  <a:pt x="723033" y="449959"/>
                  <a:pt x="944403" y="449959"/>
                  <a:pt x="1080940" y="586495"/>
                </a:cubicBezTo>
                <a:cubicBezTo>
                  <a:pt x="1217476" y="723032"/>
                  <a:pt x="1217476" y="944402"/>
                  <a:pt x="1080940" y="1080938"/>
                </a:cubicBezTo>
                <a:cubicBezTo>
                  <a:pt x="944403" y="1217475"/>
                  <a:pt x="723033" y="1217475"/>
                  <a:pt x="586497" y="1080938"/>
                </a:cubicBezTo>
                <a:close/>
                <a:moveTo>
                  <a:pt x="11206" y="867335"/>
                </a:moveTo>
                <a:cubicBezTo>
                  <a:pt x="5018" y="867335"/>
                  <a:pt x="1" y="862318"/>
                  <a:pt x="0" y="856129"/>
                </a:cubicBezTo>
                <a:lnTo>
                  <a:pt x="1" y="811306"/>
                </a:lnTo>
                <a:cubicBezTo>
                  <a:pt x="0" y="805117"/>
                  <a:pt x="5017" y="800100"/>
                  <a:pt x="11207" y="800100"/>
                </a:cubicBezTo>
                <a:lnTo>
                  <a:pt x="324971" y="800100"/>
                </a:lnTo>
                <a:cubicBezTo>
                  <a:pt x="331160" y="800100"/>
                  <a:pt x="336177" y="805117"/>
                  <a:pt x="336178" y="811306"/>
                </a:cubicBezTo>
                <a:lnTo>
                  <a:pt x="336177" y="856129"/>
                </a:lnTo>
                <a:cubicBezTo>
                  <a:pt x="336178" y="862318"/>
                  <a:pt x="331161" y="867335"/>
                  <a:pt x="324971" y="867335"/>
                </a:cubicBezTo>
                <a:close/>
                <a:moveTo>
                  <a:pt x="811307" y="1667436"/>
                </a:moveTo>
                <a:cubicBezTo>
                  <a:pt x="805117" y="1667435"/>
                  <a:pt x="800100" y="1662418"/>
                  <a:pt x="800101" y="1656229"/>
                </a:cubicBezTo>
                <a:lnTo>
                  <a:pt x="800101" y="1342465"/>
                </a:lnTo>
                <a:cubicBezTo>
                  <a:pt x="800100" y="1336275"/>
                  <a:pt x="805117" y="1331258"/>
                  <a:pt x="811307" y="1331259"/>
                </a:cubicBezTo>
                <a:lnTo>
                  <a:pt x="856129" y="1331258"/>
                </a:lnTo>
                <a:cubicBezTo>
                  <a:pt x="862319" y="1331259"/>
                  <a:pt x="867336" y="1336276"/>
                  <a:pt x="867336" y="1342464"/>
                </a:cubicBezTo>
                <a:lnTo>
                  <a:pt x="867335" y="1656229"/>
                </a:lnTo>
                <a:cubicBezTo>
                  <a:pt x="867336" y="1662419"/>
                  <a:pt x="862319" y="1667436"/>
                  <a:pt x="856129" y="1667435"/>
                </a:cubicBezTo>
                <a:close/>
                <a:moveTo>
                  <a:pt x="260038" y="1439092"/>
                </a:moveTo>
                <a:lnTo>
                  <a:pt x="228344" y="1407397"/>
                </a:lnTo>
                <a:cubicBezTo>
                  <a:pt x="223967" y="1403021"/>
                  <a:pt x="223967" y="1395926"/>
                  <a:pt x="228344" y="1391550"/>
                </a:cubicBezTo>
                <a:lnTo>
                  <a:pt x="450209" y="1169684"/>
                </a:lnTo>
                <a:cubicBezTo>
                  <a:pt x="454585" y="1165308"/>
                  <a:pt x="461680" y="1165308"/>
                  <a:pt x="466057" y="1169684"/>
                </a:cubicBezTo>
                <a:lnTo>
                  <a:pt x="497751" y="1201379"/>
                </a:lnTo>
                <a:cubicBezTo>
                  <a:pt x="502128" y="1205755"/>
                  <a:pt x="502128" y="1212850"/>
                  <a:pt x="497751" y="1217227"/>
                </a:cubicBezTo>
                <a:lnTo>
                  <a:pt x="275886" y="1439092"/>
                </a:lnTo>
                <a:cubicBezTo>
                  <a:pt x="271510" y="1443468"/>
                  <a:pt x="264414" y="1443468"/>
                  <a:pt x="260038" y="143909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/>
        </p:nvSpPr>
        <p:spPr>
          <a:xfrm>
            <a:off x="1188314" y="0"/>
            <a:ext cx="1257300" cy="260900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5" name="矩形 24"/>
          <p:cNvSpPr/>
          <p:nvPr/>
        </p:nvSpPr>
        <p:spPr>
          <a:xfrm>
            <a:off x="6403184" y="0"/>
            <a:ext cx="1257300" cy="260900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6" name="矩形 25"/>
          <p:cNvSpPr/>
          <p:nvPr/>
        </p:nvSpPr>
        <p:spPr>
          <a:xfrm>
            <a:off x="1188314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矩形 26"/>
          <p:cNvSpPr/>
          <p:nvPr/>
        </p:nvSpPr>
        <p:spPr>
          <a:xfrm>
            <a:off x="3740063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矩形 27"/>
          <p:cNvSpPr/>
          <p:nvPr/>
        </p:nvSpPr>
        <p:spPr>
          <a:xfrm>
            <a:off x="6403184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" name="矩形 28"/>
          <p:cNvSpPr/>
          <p:nvPr/>
        </p:nvSpPr>
        <p:spPr>
          <a:xfrm rot="5400000">
            <a:off x="8387733" y="1187781"/>
            <a:ext cx="1257300" cy="255233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 rot="5400000">
            <a:off x="8387733" y="3626849"/>
            <a:ext cx="1257300" cy="255233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矩形 30"/>
          <p:cNvSpPr/>
          <p:nvPr/>
        </p:nvSpPr>
        <p:spPr>
          <a:xfrm rot="5400000">
            <a:off x="-505126" y="1186600"/>
            <a:ext cx="1257300" cy="257597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2" name="矩形 31"/>
          <p:cNvSpPr/>
          <p:nvPr/>
        </p:nvSpPr>
        <p:spPr>
          <a:xfrm rot="5400000">
            <a:off x="-505126" y="3625667"/>
            <a:ext cx="1257300" cy="257597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" name="图片 2" descr="ccea2fa31c99f5867775fc0291c1b5c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0" y="2571750"/>
            <a:ext cx="2863215" cy="2863215"/>
          </a:xfrm>
          <a:prstGeom prst="rect">
            <a:avLst/>
          </a:prstGeom>
        </p:spPr>
      </p:pic>
      <p:sp>
        <p:nvSpPr>
          <p:cNvPr id="13" name="圆角矩形 12"/>
          <p:cNvSpPr/>
          <p:nvPr>
            <p:custDataLst>
              <p:tags r:id="rId2"/>
            </p:custDataLst>
          </p:nvPr>
        </p:nvSpPr>
        <p:spPr>
          <a:xfrm>
            <a:off x="3967480" y="1322070"/>
            <a:ext cx="1624965" cy="410210"/>
          </a:xfrm>
          <a:prstGeom prst="roundRect">
            <a:avLst>
              <a:gd name="adj" fmla="val 50000"/>
            </a:avLst>
          </a:prstGeom>
          <a:solidFill>
            <a:srgbClr val="5E7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rPr>
              <a:t>第一节课</a:t>
            </a:r>
            <a:endParaRPr lang="zh-CN" altLang="en-US" sz="1600">
              <a:solidFill>
                <a:schemeClr val="bg1"/>
              </a:solidFill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  <p:sp>
        <p:nvSpPr>
          <p:cNvPr id="17" name="MH_Entry_1"/>
          <p:cNvSpPr/>
          <p:nvPr>
            <p:custDataLst>
              <p:tags r:id="rId3"/>
            </p:custDataLst>
          </p:nvPr>
        </p:nvSpPr>
        <p:spPr>
          <a:xfrm>
            <a:off x="2142491" y="2067560"/>
            <a:ext cx="4859020" cy="73850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 cmpd="sng" algn="ctr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anchor="ctr">
            <a:spAutoFit/>
          </a:bodyPr>
          <a:p>
            <a:pPr algn="ctr" defTabSz="1219200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sz="4800" cap="all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charset="-122"/>
                <a:ea typeface="思源黑体 CN Bold" charset="-122"/>
                <a:cs typeface="微软雅黑" pitchFamily="34" charset="-122"/>
                <a:sym typeface="+mn-lt"/>
              </a:rPr>
              <a:t>地震成因</a:t>
            </a:r>
            <a:endParaRPr kumimoji="0" lang="zh-CN" altLang="en-US" sz="4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charset="-122"/>
              <a:ea typeface="思源黑体 CN Bold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60066" y="3138805"/>
            <a:ext cx="30238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/>
            <a:r>
              <a:rPr lang="en-US" altLang="zh-CN" sz="1000">
                <a:effectLst/>
                <a:latin typeface="思源黑体 CN Light" charset="-122"/>
                <a:ea typeface="思源黑体 CN Light" charset="-122"/>
                <a:sym typeface="+mn-ea"/>
              </a:rPr>
              <a:t>The earthquake common sense safety education PPT template</a:t>
            </a:r>
            <a:endParaRPr lang="en-US" altLang="zh-CN" sz="1000">
              <a:solidFill>
                <a:schemeClr val="tx1"/>
              </a:solidFill>
              <a:effectLst/>
              <a:latin typeface="思源黑体 CN Light" charset="-122"/>
              <a:ea typeface="思源黑体 CN Light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bldLvl="0" animBg="1"/>
      <p:bldP spid="17" grpId="0" bldLvl="0" animBg="1"/>
      <p:bldP spid="17" grpId="1" animBg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地震成因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01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3400" y="1428750"/>
            <a:ext cx="4714240" cy="2913380"/>
            <a:chOff x="1593" y="2302"/>
            <a:chExt cx="7424" cy="4588"/>
          </a:xfrm>
        </p:grpSpPr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1593" y="2951"/>
              <a:ext cx="7424" cy="3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60000"/>
                </a:lnSpc>
                <a:buClr>
                  <a:srgbClr val="E7291A"/>
                </a:buClr>
              </a:pPr>
              <a:r>
                <a: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地震又称地动、是地壳快速释放能量过程中造成的振动，期间会产生地震波</a:t>
              </a:r>
              <a:endParaRPr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>
                <a:lnSpc>
                  <a:spcPct val="160000"/>
                </a:lnSpc>
                <a:buClr>
                  <a:srgbClr val="E7291A"/>
                </a:buClr>
              </a:pPr>
              <a:r>
                <a: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的一种自然现象。地球上板块与板块之间相互挤压碰撞，造成板块边沿及板块内部产生错动和破裂，是引起地震的主要原因。</a:t>
              </a:r>
              <a:endParaRPr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pPr>
                <a:lnSpc>
                  <a:spcPct val="160000"/>
                </a:lnSpc>
                <a:buClr>
                  <a:srgbClr val="E7291A"/>
                </a:buClr>
              </a:pPr>
              <a:r>
                <a: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rPr>
                <a:t>地球上每年约发生500多万次地震，即每天要发生上万次的地震。其中绝大多数太小或太远，以至于人们感觉不到；</a:t>
              </a:r>
              <a:endParaRPr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0" name="TextBox 99"/>
            <p:cNvSpPr txBox="1"/>
            <p:nvPr>
              <p:custDataLst>
                <p:tags r:id="rId5"/>
              </p:custDataLst>
            </p:nvPr>
          </p:nvSpPr>
          <p:spPr>
            <a:xfrm>
              <a:off x="1593" y="2302"/>
              <a:ext cx="2889" cy="649"/>
            </a:xfrm>
            <a:prstGeom prst="roundRect">
              <a:avLst>
                <a:gd name="adj" fmla="val 50000"/>
              </a:avLst>
            </a:prstGeom>
            <a:solidFill>
              <a:srgbClr val="5E77B5"/>
            </a:solidFill>
          </p:spPr>
          <p:txBody>
            <a:bodyPr wrap="none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Light" charset="-122"/>
                  <a:sym typeface="思源黑体 CN Light" charset="-122"/>
                </a:rPr>
                <a:t>地震成因</a:t>
              </a:r>
              <a:endParaRPr lang="zh-CN" altLang="en-US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Light" charset="-122"/>
                <a:sym typeface="思源黑体 CN Light" charset="-122"/>
              </a:endParaRPr>
            </a:p>
          </p:txBody>
        </p:sp>
      </p:grpSp>
      <p:pic>
        <p:nvPicPr>
          <p:cNvPr id="21" name="图片 20" descr="D:\原来\下载\f04a43f88e5b0a501d9e5456ecd63c21.pngf04a43f88e5b0a501d9e5456ecd63c2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410200" y="1446530"/>
            <a:ext cx="3289935" cy="32899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地震成因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01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58483" y="1262380"/>
            <a:ext cx="8027035" cy="3259455"/>
            <a:chOff x="1200" y="1579"/>
            <a:chExt cx="12641" cy="5133"/>
          </a:xfrm>
        </p:grpSpPr>
        <p:grpSp>
          <p:nvGrpSpPr>
            <p:cNvPr id="8" name="组合 7"/>
            <p:cNvGrpSpPr/>
            <p:nvPr/>
          </p:nvGrpSpPr>
          <p:grpSpPr>
            <a:xfrm>
              <a:off x="1200" y="1579"/>
              <a:ext cx="12641" cy="5133"/>
              <a:chOff x="1560" y="1917"/>
              <a:chExt cx="12641" cy="5133"/>
            </a:xfrm>
          </p:grpSpPr>
          <p:sp>
            <p:nvSpPr>
              <p:cNvPr id="6" name="圆角矩形 5"/>
              <p:cNvSpPr/>
              <p:nvPr>
                <p:custDataLst>
                  <p:tags r:id="rId4"/>
                </p:custDataLst>
              </p:nvPr>
            </p:nvSpPr>
            <p:spPr>
              <a:xfrm>
                <a:off x="1560" y="1917"/>
                <a:ext cx="12641" cy="5133"/>
              </a:xfrm>
              <a:prstGeom prst="roundRect">
                <a:avLst>
                  <a:gd name="adj" fmla="val 6477"/>
                </a:avLst>
              </a:prstGeom>
              <a:solidFill>
                <a:srgbClr val="EEF1F7"/>
              </a:solidFill>
              <a:ln w="12700" cmpd="sng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矩形 6"/>
              <p:cNvSpPr/>
              <p:nvPr>
                <p:custDataLst>
                  <p:tags r:id="rId5"/>
                </p:custDataLst>
              </p:nvPr>
            </p:nvSpPr>
            <p:spPr>
              <a:xfrm>
                <a:off x="1953" y="2948"/>
                <a:ext cx="11843" cy="19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80000"/>
                  </a:lnSpc>
                  <a:buClr>
                    <a:srgbClr val="E7291A"/>
                  </a:buClr>
                </a:pPr>
                <a:r>
                  <a: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当前的科技水平尚无法预测地震的到来</a:t>
                </a:r>
                <a:r>
                  <a:rPr lang="zh-CN"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。</a:t>
                </a:r>
                <a:endPara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  <a:p>
                <a:pPr>
                  <a:lnSpc>
                    <a:spcPct val="180000"/>
                  </a:lnSpc>
                  <a:buClr>
                    <a:srgbClr val="E7291A"/>
                  </a:buClr>
                </a:pPr>
                <a:r>
                  <a: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未来相当长的一段时间内，地震也是无法预测的。</a:t>
                </a:r>
                <a:endPara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  <a:sym typeface="+mn-ea"/>
                </a:endParaRPr>
              </a:p>
              <a:p>
                <a:pPr>
                  <a:lnSpc>
                    <a:spcPct val="180000"/>
                  </a:lnSpc>
                  <a:buClr>
                    <a:srgbClr val="E7291A"/>
                  </a:buClr>
                </a:pPr>
                <a:r>
                  <a:rPr sz="14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sym typeface="+mn-ea"/>
                  </a:rPr>
                  <a:t>对于地震，我们更应该做的是提高建筑抗震等级、做好防御，而不是预测地震。</a:t>
                </a:r>
                <a:endPara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endParaRPr>
              </a:p>
            </p:txBody>
          </p:sp>
        </p:grpSp>
        <p:sp>
          <p:nvSpPr>
            <p:cNvPr id="20" name="TextBox 99"/>
            <p:cNvSpPr txBox="1"/>
            <p:nvPr>
              <p:custDataLst>
                <p:tags r:id="rId6"/>
              </p:custDataLst>
            </p:nvPr>
          </p:nvSpPr>
          <p:spPr>
            <a:xfrm>
              <a:off x="1593" y="1961"/>
              <a:ext cx="2889" cy="649"/>
            </a:xfrm>
            <a:prstGeom prst="roundRect">
              <a:avLst>
                <a:gd name="adj" fmla="val 50000"/>
              </a:avLst>
            </a:prstGeom>
            <a:solidFill>
              <a:srgbClr val="5E77B5"/>
            </a:solidFill>
          </p:spPr>
          <p:txBody>
            <a:bodyPr wrap="none" rtlCol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Light" charset="-122"/>
                  <a:sym typeface="思源黑体 CN Light" charset="-122"/>
                </a:rPr>
                <a:t>地震成因</a:t>
              </a:r>
              <a:endParaRPr lang="zh-CN" altLang="en-US" sz="1400" dirty="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Light" charset="-122"/>
                <a:sym typeface="思源黑体 CN Light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地震成因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01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pic>
        <p:nvPicPr>
          <p:cNvPr id="26" name="图片 25" descr="D:\原来\下载\677e3057e481136494e97b3bf54c6953.png677e3057e481136494e97b3bf54c695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58803" y="1129665"/>
            <a:ext cx="3027045" cy="3027680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381000" y="1581150"/>
            <a:ext cx="5085715" cy="2575560"/>
            <a:chOff x="634" y="2610"/>
            <a:chExt cx="8009" cy="4056"/>
          </a:xfrm>
        </p:grpSpPr>
        <p:grpSp>
          <p:nvGrpSpPr>
            <p:cNvPr id="21" name="组合 20"/>
            <p:cNvGrpSpPr/>
            <p:nvPr/>
          </p:nvGrpSpPr>
          <p:grpSpPr>
            <a:xfrm>
              <a:off x="2071" y="2610"/>
              <a:ext cx="6572" cy="4057"/>
              <a:chOff x="7378" y="2464"/>
              <a:chExt cx="7744" cy="4780"/>
            </a:xfrm>
          </p:grpSpPr>
          <p:sp>
            <p:nvSpPr>
              <p:cNvPr id="12" name="TextBox 59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7378" y="2464"/>
                <a:ext cx="7744" cy="1843"/>
              </a:xfrm>
              <a:prstGeom prst="roundRect">
                <a:avLst>
                  <a:gd name="adj" fmla="val 11749"/>
                </a:avLst>
              </a:prstGeom>
              <a:solidFill>
                <a:srgbClr val="EEF1F7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algn="l" defTabSz="1219200">
                  <a:lnSpc>
                    <a:spcPct val="130000"/>
                  </a:lnSpc>
                  <a:spcBef>
                    <a:spcPct val="20000"/>
                  </a:spcBef>
                  <a:defRPr/>
                </a:pPr>
                <a:r>
                  <a:rPr 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charset="-122"/>
                    <a:ea typeface="思源黑体 CN Light" charset="-122"/>
                    <a:cs typeface="思源黑体 CN Medium" pitchFamily="34" charset="-122"/>
                    <a:sym typeface="+mn-lt"/>
                  </a:rPr>
                  <a:t>除了自然之外，人为的活动（如矿山爆破、地下核爆炸等）也会诱发地震。</a:t>
                </a:r>
                <a:endParaRPr 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charset="-122"/>
                  <a:ea typeface="思源黑体 CN Light" charset="-122"/>
                  <a:cs typeface="思源黑体 CN Medium" pitchFamily="34" charset="-122"/>
                  <a:sym typeface="+mn-lt"/>
                </a:endParaRPr>
              </a:p>
            </p:txBody>
          </p:sp>
          <p:sp>
            <p:nvSpPr>
              <p:cNvPr id="9" name="TextBox 5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378" y="5019"/>
                <a:ext cx="7744" cy="2225"/>
              </a:xfrm>
              <a:prstGeom prst="roundRect">
                <a:avLst>
                  <a:gd name="adj" fmla="val 11186"/>
                </a:avLst>
              </a:prstGeom>
              <a:solidFill>
                <a:srgbClr val="EEF1F7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l" defTabSz="1219200">
                  <a:lnSpc>
                    <a:spcPct val="130000"/>
                  </a:lnSpc>
                  <a:spcBef>
                    <a:spcPct val="20000"/>
                  </a:spcBef>
                  <a:defRPr/>
                </a:pPr>
                <a:r>
                  <a:rPr lang="zh-C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思源黑体 CN Light" charset="-122"/>
                    <a:ea typeface="思源黑体 CN Light" charset="-122"/>
                    <a:cs typeface="思源黑体 CN Light" charset="-122"/>
                    <a:sym typeface="+mn-lt"/>
                  </a:rPr>
                  <a:t>地震是地壳运动的一种特殊表现形式。地球上每天都在发生地震，每年约有500万次。一般情况下，3级以上的地震人们才会有感觉，7级以上的地震则会造成巨大损失。</a:t>
                </a:r>
                <a:endParaRPr 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Light" charset="-122"/>
                  <a:ea typeface="思源黑体 CN Light" charset="-122"/>
                  <a:cs typeface="思源黑体 CN Light" charset="-122"/>
                  <a:sym typeface="+mn-lt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634" y="2911"/>
              <a:ext cx="1444" cy="960"/>
              <a:chOff x="1127" y="2911"/>
              <a:chExt cx="1444" cy="960"/>
            </a:xfrm>
          </p:grpSpPr>
          <p:sp>
            <p:nvSpPr>
              <p:cNvPr id="31" name="椭圆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1333" y="2911"/>
                <a:ext cx="960" cy="960"/>
              </a:xfrm>
              <a:prstGeom prst="ellipse">
                <a:avLst/>
              </a:prstGeom>
              <a:solidFill>
                <a:srgbClr val="5E77B5"/>
              </a:solidFill>
              <a:ln>
                <a:solidFill>
                  <a:srgbClr val="5E77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TextBox 59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127" y="3052"/>
                <a:ext cx="1444" cy="6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en-US" altLang="zh-CN" sz="2800" cap="all" dirty="0">
                    <a:solidFill>
                      <a:schemeClr val="bg1"/>
                    </a:solidFill>
                    <a:uFillTx/>
                    <a:latin typeface="TsangerYuMo W04" charset="-122"/>
                    <a:ea typeface="TsangerYuMo W04" charset="-122"/>
                    <a:cs typeface="Times New Roman" charset="0"/>
                    <a:sym typeface="+mn-lt"/>
                  </a:rPr>
                  <a:t>01</a:t>
                </a:r>
                <a:endParaRPr lang="en-US" altLang="zh-CN" sz="2800" cap="all" dirty="0">
                  <a:solidFill>
                    <a:schemeClr val="bg1"/>
                  </a:solidFill>
                  <a:uFillTx/>
                  <a:latin typeface="TsangerYuMo W04" charset="-122"/>
                  <a:ea typeface="TsangerYuMo W04" charset="-122"/>
                  <a:cs typeface="Times New Roman" charset="0"/>
                  <a:sym typeface="+mn-lt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634" y="5233"/>
              <a:ext cx="1444" cy="960"/>
              <a:chOff x="1127" y="5233"/>
              <a:chExt cx="1444" cy="960"/>
            </a:xfrm>
          </p:grpSpPr>
          <p:sp>
            <p:nvSpPr>
              <p:cNvPr id="34" name="椭圆 33"/>
              <p:cNvSpPr/>
              <p:nvPr>
                <p:custDataLst>
                  <p:tags r:id="rId9"/>
                </p:custDataLst>
              </p:nvPr>
            </p:nvSpPr>
            <p:spPr>
              <a:xfrm>
                <a:off x="1333" y="5233"/>
                <a:ext cx="960" cy="960"/>
              </a:xfrm>
              <a:prstGeom prst="ellipse">
                <a:avLst/>
              </a:prstGeom>
              <a:solidFill>
                <a:srgbClr val="5E77B5"/>
              </a:solidFill>
              <a:ln>
                <a:solidFill>
                  <a:srgbClr val="5E77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TextBox 59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127" y="5374"/>
                <a:ext cx="1444" cy="67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en-US" altLang="zh-CN" sz="2800" cap="all" dirty="0">
                    <a:solidFill>
                      <a:schemeClr val="bg1"/>
                    </a:solidFill>
                    <a:uFillTx/>
                    <a:latin typeface="TsangerYuMo W04" charset="-122"/>
                    <a:ea typeface="TsangerYuMo W04" charset="-122"/>
                    <a:cs typeface="Times New Roman" charset="0"/>
                    <a:sym typeface="+mn-lt"/>
                  </a:rPr>
                  <a:t>02</a:t>
                </a:r>
                <a:endParaRPr lang="en-US" altLang="zh-CN" sz="2800" cap="all" dirty="0">
                  <a:solidFill>
                    <a:schemeClr val="bg1"/>
                  </a:solidFill>
                  <a:uFillTx/>
                  <a:latin typeface="TsangerYuMo W04" charset="-122"/>
                  <a:ea typeface="TsangerYuMo W04" charset="-122"/>
                  <a:cs typeface="Times New Roman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自由: 形状 21"/>
          <p:cNvSpPr/>
          <p:nvPr/>
        </p:nvSpPr>
        <p:spPr>
          <a:xfrm>
            <a:off x="304785" y="361634"/>
            <a:ext cx="1250577" cy="1250577"/>
          </a:xfrm>
          <a:custGeom>
            <a:avLst/>
            <a:gdLst>
              <a:gd name="connsiteX0" fmla="*/ 1201380 w 1667436"/>
              <a:gd name="connsiteY0" fmla="*/ 497751 h 1667436"/>
              <a:gd name="connsiteX1" fmla="*/ 1169685 w 1667436"/>
              <a:gd name="connsiteY1" fmla="*/ 466056 h 1667436"/>
              <a:gd name="connsiteX2" fmla="*/ 1169685 w 1667436"/>
              <a:gd name="connsiteY2" fmla="*/ 450208 h 1667436"/>
              <a:gd name="connsiteX3" fmla="*/ 1391550 w 1667436"/>
              <a:gd name="connsiteY3" fmla="*/ 228343 h 1667436"/>
              <a:gd name="connsiteX4" fmla="*/ 1407398 w 1667436"/>
              <a:gd name="connsiteY4" fmla="*/ 228343 h 1667436"/>
              <a:gd name="connsiteX5" fmla="*/ 1439093 w 1667436"/>
              <a:gd name="connsiteY5" fmla="*/ 260038 h 1667436"/>
              <a:gd name="connsiteX6" fmla="*/ 1439093 w 1667436"/>
              <a:gd name="connsiteY6" fmla="*/ 275885 h 1667436"/>
              <a:gd name="connsiteX7" fmla="*/ 1217227 w 1667436"/>
              <a:gd name="connsiteY7" fmla="*/ 497751 h 1667436"/>
              <a:gd name="connsiteX8" fmla="*/ 1201380 w 1667436"/>
              <a:gd name="connsiteY8" fmla="*/ 497751 h 1667436"/>
              <a:gd name="connsiteX9" fmla="*/ 811307 w 1667436"/>
              <a:gd name="connsiteY9" fmla="*/ 336177 h 1667436"/>
              <a:gd name="connsiteX10" fmla="*/ 800101 w 1667436"/>
              <a:gd name="connsiteY10" fmla="*/ 324971 h 1667436"/>
              <a:gd name="connsiteX11" fmla="*/ 800101 w 1667436"/>
              <a:gd name="connsiteY11" fmla="*/ 11206 h 1667436"/>
              <a:gd name="connsiteX12" fmla="*/ 811307 w 1667436"/>
              <a:gd name="connsiteY12" fmla="*/ 0 h 1667436"/>
              <a:gd name="connsiteX13" fmla="*/ 856129 w 1667436"/>
              <a:gd name="connsiteY13" fmla="*/ 0 h 1667436"/>
              <a:gd name="connsiteX14" fmla="*/ 867336 w 1667436"/>
              <a:gd name="connsiteY14" fmla="*/ 11206 h 1667436"/>
              <a:gd name="connsiteX15" fmla="*/ 867335 w 1667436"/>
              <a:gd name="connsiteY15" fmla="*/ 324970 h 1667436"/>
              <a:gd name="connsiteX16" fmla="*/ 856129 w 1667436"/>
              <a:gd name="connsiteY16" fmla="*/ 336176 h 1667436"/>
              <a:gd name="connsiteX17" fmla="*/ 1342465 w 1667436"/>
              <a:gd name="connsiteY17" fmla="*/ 867335 h 1667436"/>
              <a:gd name="connsiteX18" fmla="*/ 1331259 w 1667436"/>
              <a:gd name="connsiteY18" fmla="*/ 856129 h 1667436"/>
              <a:gd name="connsiteX19" fmla="*/ 1331259 w 1667436"/>
              <a:gd name="connsiteY19" fmla="*/ 811306 h 1667436"/>
              <a:gd name="connsiteX20" fmla="*/ 1342465 w 1667436"/>
              <a:gd name="connsiteY20" fmla="*/ 800100 h 1667436"/>
              <a:gd name="connsiteX21" fmla="*/ 1656230 w 1667436"/>
              <a:gd name="connsiteY21" fmla="*/ 800100 h 1667436"/>
              <a:gd name="connsiteX22" fmla="*/ 1667436 w 1667436"/>
              <a:gd name="connsiteY22" fmla="*/ 811306 h 1667436"/>
              <a:gd name="connsiteX23" fmla="*/ 1667436 w 1667436"/>
              <a:gd name="connsiteY23" fmla="*/ 856129 h 1667436"/>
              <a:gd name="connsiteX24" fmla="*/ 1656230 w 1667436"/>
              <a:gd name="connsiteY24" fmla="*/ 867335 h 1667436"/>
              <a:gd name="connsiteX25" fmla="*/ 450209 w 1667436"/>
              <a:gd name="connsiteY25" fmla="*/ 497751 h 1667436"/>
              <a:gd name="connsiteX26" fmla="*/ 228344 w 1667436"/>
              <a:gd name="connsiteY26" fmla="*/ 275885 h 1667436"/>
              <a:gd name="connsiteX27" fmla="*/ 228344 w 1667436"/>
              <a:gd name="connsiteY27" fmla="*/ 260038 h 1667436"/>
              <a:gd name="connsiteX28" fmla="*/ 260038 w 1667436"/>
              <a:gd name="connsiteY28" fmla="*/ 228343 h 1667436"/>
              <a:gd name="connsiteX29" fmla="*/ 275886 w 1667436"/>
              <a:gd name="connsiteY29" fmla="*/ 228343 h 1667436"/>
              <a:gd name="connsiteX30" fmla="*/ 497751 w 1667436"/>
              <a:gd name="connsiteY30" fmla="*/ 450208 h 1667436"/>
              <a:gd name="connsiteX31" fmla="*/ 497751 w 1667436"/>
              <a:gd name="connsiteY31" fmla="*/ 466056 h 1667436"/>
              <a:gd name="connsiteX32" fmla="*/ 466057 w 1667436"/>
              <a:gd name="connsiteY32" fmla="*/ 497751 h 1667436"/>
              <a:gd name="connsiteX33" fmla="*/ 450209 w 1667436"/>
              <a:gd name="connsiteY33" fmla="*/ 497751 h 1667436"/>
              <a:gd name="connsiteX34" fmla="*/ 1391550 w 1667436"/>
              <a:gd name="connsiteY34" fmla="*/ 1439092 h 1667436"/>
              <a:gd name="connsiteX35" fmla="*/ 1169685 w 1667436"/>
              <a:gd name="connsiteY35" fmla="*/ 1217227 h 1667436"/>
              <a:gd name="connsiteX36" fmla="*/ 1169685 w 1667436"/>
              <a:gd name="connsiteY36" fmla="*/ 1201379 h 1667436"/>
              <a:gd name="connsiteX37" fmla="*/ 1201380 w 1667436"/>
              <a:gd name="connsiteY37" fmla="*/ 1169684 h 1667436"/>
              <a:gd name="connsiteX38" fmla="*/ 1217227 w 1667436"/>
              <a:gd name="connsiteY38" fmla="*/ 1169684 h 1667436"/>
              <a:gd name="connsiteX39" fmla="*/ 1439093 w 1667436"/>
              <a:gd name="connsiteY39" fmla="*/ 1391550 h 1667436"/>
              <a:gd name="connsiteX40" fmla="*/ 1439093 w 1667436"/>
              <a:gd name="connsiteY40" fmla="*/ 1407397 h 1667436"/>
              <a:gd name="connsiteX41" fmla="*/ 1407398 w 1667436"/>
              <a:gd name="connsiteY41" fmla="*/ 1439092 h 1667436"/>
              <a:gd name="connsiteX42" fmla="*/ 1391550 w 1667436"/>
              <a:gd name="connsiteY42" fmla="*/ 1439092 h 1667436"/>
              <a:gd name="connsiteX43" fmla="*/ 586497 w 1667436"/>
              <a:gd name="connsiteY43" fmla="*/ 1080938 h 1667436"/>
              <a:gd name="connsiteX44" fmla="*/ 586497 w 1667436"/>
              <a:gd name="connsiteY44" fmla="*/ 586495 h 1667436"/>
              <a:gd name="connsiteX45" fmla="*/ 1080940 w 1667436"/>
              <a:gd name="connsiteY45" fmla="*/ 586495 h 1667436"/>
              <a:gd name="connsiteX46" fmla="*/ 1080940 w 1667436"/>
              <a:gd name="connsiteY46" fmla="*/ 1080938 h 1667436"/>
              <a:gd name="connsiteX47" fmla="*/ 586497 w 1667436"/>
              <a:gd name="connsiteY47" fmla="*/ 1080938 h 1667436"/>
              <a:gd name="connsiteX48" fmla="*/ 11206 w 1667436"/>
              <a:gd name="connsiteY48" fmla="*/ 867335 h 1667436"/>
              <a:gd name="connsiteX49" fmla="*/ 0 w 1667436"/>
              <a:gd name="connsiteY49" fmla="*/ 856129 h 1667436"/>
              <a:gd name="connsiteX50" fmla="*/ 1 w 1667436"/>
              <a:gd name="connsiteY50" fmla="*/ 811306 h 1667436"/>
              <a:gd name="connsiteX51" fmla="*/ 11207 w 1667436"/>
              <a:gd name="connsiteY51" fmla="*/ 800100 h 1667436"/>
              <a:gd name="connsiteX52" fmla="*/ 324971 w 1667436"/>
              <a:gd name="connsiteY52" fmla="*/ 800100 h 1667436"/>
              <a:gd name="connsiteX53" fmla="*/ 336178 w 1667436"/>
              <a:gd name="connsiteY53" fmla="*/ 811306 h 1667436"/>
              <a:gd name="connsiteX54" fmla="*/ 336177 w 1667436"/>
              <a:gd name="connsiteY54" fmla="*/ 856129 h 1667436"/>
              <a:gd name="connsiteX55" fmla="*/ 324971 w 1667436"/>
              <a:gd name="connsiteY55" fmla="*/ 867335 h 1667436"/>
              <a:gd name="connsiteX56" fmla="*/ 811307 w 1667436"/>
              <a:gd name="connsiteY56" fmla="*/ 1667436 h 1667436"/>
              <a:gd name="connsiteX57" fmla="*/ 800101 w 1667436"/>
              <a:gd name="connsiteY57" fmla="*/ 1656229 h 1667436"/>
              <a:gd name="connsiteX58" fmla="*/ 800101 w 1667436"/>
              <a:gd name="connsiteY58" fmla="*/ 1342465 h 1667436"/>
              <a:gd name="connsiteX59" fmla="*/ 811307 w 1667436"/>
              <a:gd name="connsiteY59" fmla="*/ 1331259 h 1667436"/>
              <a:gd name="connsiteX60" fmla="*/ 856129 w 1667436"/>
              <a:gd name="connsiteY60" fmla="*/ 1331258 h 1667436"/>
              <a:gd name="connsiteX61" fmla="*/ 867336 w 1667436"/>
              <a:gd name="connsiteY61" fmla="*/ 1342464 h 1667436"/>
              <a:gd name="connsiteX62" fmla="*/ 867335 w 1667436"/>
              <a:gd name="connsiteY62" fmla="*/ 1656229 h 1667436"/>
              <a:gd name="connsiteX63" fmla="*/ 856129 w 1667436"/>
              <a:gd name="connsiteY63" fmla="*/ 1667435 h 1667436"/>
              <a:gd name="connsiteX64" fmla="*/ 260038 w 1667436"/>
              <a:gd name="connsiteY64" fmla="*/ 1439092 h 1667436"/>
              <a:gd name="connsiteX65" fmla="*/ 228344 w 1667436"/>
              <a:gd name="connsiteY65" fmla="*/ 1407397 h 1667436"/>
              <a:gd name="connsiteX66" fmla="*/ 228344 w 1667436"/>
              <a:gd name="connsiteY66" fmla="*/ 1391550 h 1667436"/>
              <a:gd name="connsiteX67" fmla="*/ 450209 w 1667436"/>
              <a:gd name="connsiteY67" fmla="*/ 1169684 h 1667436"/>
              <a:gd name="connsiteX68" fmla="*/ 466057 w 1667436"/>
              <a:gd name="connsiteY68" fmla="*/ 1169684 h 1667436"/>
              <a:gd name="connsiteX69" fmla="*/ 497751 w 1667436"/>
              <a:gd name="connsiteY69" fmla="*/ 1201379 h 1667436"/>
              <a:gd name="connsiteX70" fmla="*/ 497751 w 1667436"/>
              <a:gd name="connsiteY70" fmla="*/ 1217227 h 1667436"/>
              <a:gd name="connsiteX71" fmla="*/ 275886 w 1667436"/>
              <a:gd name="connsiteY71" fmla="*/ 1439092 h 1667436"/>
              <a:gd name="connsiteX72" fmla="*/ 260038 w 1667436"/>
              <a:gd name="connsiteY72" fmla="*/ 1439092 h 166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667436" h="1667436">
                <a:moveTo>
                  <a:pt x="1201380" y="497751"/>
                </a:moveTo>
                <a:lnTo>
                  <a:pt x="1169685" y="466056"/>
                </a:lnTo>
                <a:cubicBezTo>
                  <a:pt x="1165309" y="461680"/>
                  <a:pt x="1165309" y="454585"/>
                  <a:pt x="1169685" y="450208"/>
                </a:cubicBezTo>
                <a:lnTo>
                  <a:pt x="1391550" y="228343"/>
                </a:lnTo>
                <a:cubicBezTo>
                  <a:pt x="1395927" y="223967"/>
                  <a:pt x="1403022" y="223967"/>
                  <a:pt x="1407398" y="228343"/>
                </a:cubicBezTo>
                <a:lnTo>
                  <a:pt x="1439093" y="260038"/>
                </a:lnTo>
                <a:cubicBezTo>
                  <a:pt x="1443469" y="264414"/>
                  <a:pt x="1443469" y="271509"/>
                  <a:pt x="1439093" y="275885"/>
                </a:cubicBezTo>
                <a:lnTo>
                  <a:pt x="1217227" y="497751"/>
                </a:lnTo>
                <a:cubicBezTo>
                  <a:pt x="1212851" y="502127"/>
                  <a:pt x="1205756" y="502127"/>
                  <a:pt x="1201380" y="497751"/>
                </a:cubicBezTo>
                <a:close/>
                <a:moveTo>
                  <a:pt x="811307" y="336177"/>
                </a:moveTo>
                <a:cubicBezTo>
                  <a:pt x="805117" y="336176"/>
                  <a:pt x="800100" y="331160"/>
                  <a:pt x="800101" y="324971"/>
                </a:cubicBezTo>
                <a:lnTo>
                  <a:pt x="800101" y="11206"/>
                </a:lnTo>
                <a:cubicBezTo>
                  <a:pt x="800100" y="5016"/>
                  <a:pt x="805117" y="-1"/>
                  <a:pt x="811307" y="0"/>
                </a:cubicBezTo>
                <a:lnTo>
                  <a:pt x="856129" y="0"/>
                </a:lnTo>
                <a:cubicBezTo>
                  <a:pt x="862319" y="0"/>
                  <a:pt x="867336" y="5017"/>
                  <a:pt x="867336" y="11206"/>
                </a:cubicBezTo>
                <a:lnTo>
                  <a:pt x="867335" y="324970"/>
                </a:lnTo>
                <a:cubicBezTo>
                  <a:pt x="867336" y="331160"/>
                  <a:pt x="862319" y="336177"/>
                  <a:pt x="856129" y="336176"/>
                </a:cubicBezTo>
                <a:close/>
                <a:moveTo>
                  <a:pt x="1342465" y="867335"/>
                </a:moveTo>
                <a:cubicBezTo>
                  <a:pt x="1336276" y="867335"/>
                  <a:pt x="1331259" y="862318"/>
                  <a:pt x="1331259" y="856129"/>
                </a:cubicBezTo>
                <a:lnTo>
                  <a:pt x="1331259" y="811306"/>
                </a:lnTo>
                <a:cubicBezTo>
                  <a:pt x="1331259" y="805117"/>
                  <a:pt x="1336276" y="800100"/>
                  <a:pt x="1342465" y="800100"/>
                </a:cubicBezTo>
                <a:lnTo>
                  <a:pt x="1656230" y="800100"/>
                </a:lnTo>
                <a:cubicBezTo>
                  <a:pt x="1662419" y="800100"/>
                  <a:pt x="1667436" y="805117"/>
                  <a:pt x="1667436" y="811306"/>
                </a:cubicBezTo>
                <a:lnTo>
                  <a:pt x="1667436" y="856129"/>
                </a:lnTo>
                <a:cubicBezTo>
                  <a:pt x="1667436" y="862318"/>
                  <a:pt x="1662419" y="867335"/>
                  <a:pt x="1656230" y="867335"/>
                </a:cubicBezTo>
                <a:close/>
                <a:moveTo>
                  <a:pt x="450209" y="497751"/>
                </a:moveTo>
                <a:lnTo>
                  <a:pt x="228344" y="275885"/>
                </a:lnTo>
                <a:cubicBezTo>
                  <a:pt x="223967" y="271509"/>
                  <a:pt x="223967" y="264414"/>
                  <a:pt x="228344" y="260038"/>
                </a:cubicBezTo>
                <a:lnTo>
                  <a:pt x="260038" y="228343"/>
                </a:lnTo>
                <a:cubicBezTo>
                  <a:pt x="264414" y="223967"/>
                  <a:pt x="271510" y="223967"/>
                  <a:pt x="275886" y="228343"/>
                </a:cubicBezTo>
                <a:lnTo>
                  <a:pt x="497751" y="450208"/>
                </a:lnTo>
                <a:cubicBezTo>
                  <a:pt x="502128" y="454585"/>
                  <a:pt x="502128" y="461680"/>
                  <a:pt x="497751" y="466056"/>
                </a:cubicBezTo>
                <a:lnTo>
                  <a:pt x="466057" y="497751"/>
                </a:lnTo>
                <a:cubicBezTo>
                  <a:pt x="461680" y="502127"/>
                  <a:pt x="454585" y="502127"/>
                  <a:pt x="450209" y="497751"/>
                </a:cubicBezTo>
                <a:close/>
                <a:moveTo>
                  <a:pt x="1391550" y="1439092"/>
                </a:moveTo>
                <a:lnTo>
                  <a:pt x="1169685" y="1217227"/>
                </a:lnTo>
                <a:cubicBezTo>
                  <a:pt x="1165309" y="1212850"/>
                  <a:pt x="1165309" y="1205755"/>
                  <a:pt x="1169685" y="1201379"/>
                </a:cubicBezTo>
                <a:lnTo>
                  <a:pt x="1201380" y="1169684"/>
                </a:lnTo>
                <a:cubicBezTo>
                  <a:pt x="1205756" y="1165308"/>
                  <a:pt x="1212851" y="1165308"/>
                  <a:pt x="1217227" y="1169684"/>
                </a:cubicBezTo>
                <a:lnTo>
                  <a:pt x="1439093" y="1391550"/>
                </a:lnTo>
                <a:cubicBezTo>
                  <a:pt x="1443469" y="1395926"/>
                  <a:pt x="1443469" y="1403021"/>
                  <a:pt x="1439093" y="1407397"/>
                </a:cubicBezTo>
                <a:lnTo>
                  <a:pt x="1407398" y="1439092"/>
                </a:lnTo>
                <a:cubicBezTo>
                  <a:pt x="1403022" y="1443468"/>
                  <a:pt x="1395927" y="1443468"/>
                  <a:pt x="1391550" y="1439092"/>
                </a:cubicBezTo>
                <a:close/>
                <a:moveTo>
                  <a:pt x="586497" y="1080938"/>
                </a:moveTo>
                <a:cubicBezTo>
                  <a:pt x="449960" y="944402"/>
                  <a:pt x="449960" y="723032"/>
                  <a:pt x="586497" y="586495"/>
                </a:cubicBezTo>
                <a:cubicBezTo>
                  <a:pt x="723033" y="449959"/>
                  <a:pt x="944403" y="449959"/>
                  <a:pt x="1080940" y="586495"/>
                </a:cubicBezTo>
                <a:cubicBezTo>
                  <a:pt x="1217476" y="723032"/>
                  <a:pt x="1217476" y="944402"/>
                  <a:pt x="1080940" y="1080938"/>
                </a:cubicBezTo>
                <a:cubicBezTo>
                  <a:pt x="944403" y="1217475"/>
                  <a:pt x="723033" y="1217475"/>
                  <a:pt x="586497" y="1080938"/>
                </a:cubicBezTo>
                <a:close/>
                <a:moveTo>
                  <a:pt x="11206" y="867335"/>
                </a:moveTo>
                <a:cubicBezTo>
                  <a:pt x="5018" y="867335"/>
                  <a:pt x="1" y="862318"/>
                  <a:pt x="0" y="856129"/>
                </a:cubicBezTo>
                <a:lnTo>
                  <a:pt x="1" y="811306"/>
                </a:lnTo>
                <a:cubicBezTo>
                  <a:pt x="0" y="805117"/>
                  <a:pt x="5017" y="800100"/>
                  <a:pt x="11207" y="800100"/>
                </a:cubicBezTo>
                <a:lnTo>
                  <a:pt x="324971" y="800100"/>
                </a:lnTo>
                <a:cubicBezTo>
                  <a:pt x="331160" y="800100"/>
                  <a:pt x="336177" y="805117"/>
                  <a:pt x="336178" y="811306"/>
                </a:cubicBezTo>
                <a:lnTo>
                  <a:pt x="336177" y="856129"/>
                </a:lnTo>
                <a:cubicBezTo>
                  <a:pt x="336178" y="862318"/>
                  <a:pt x="331161" y="867335"/>
                  <a:pt x="324971" y="867335"/>
                </a:cubicBezTo>
                <a:close/>
                <a:moveTo>
                  <a:pt x="811307" y="1667436"/>
                </a:moveTo>
                <a:cubicBezTo>
                  <a:pt x="805117" y="1667435"/>
                  <a:pt x="800100" y="1662418"/>
                  <a:pt x="800101" y="1656229"/>
                </a:cubicBezTo>
                <a:lnTo>
                  <a:pt x="800101" y="1342465"/>
                </a:lnTo>
                <a:cubicBezTo>
                  <a:pt x="800100" y="1336275"/>
                  <a:pt x="805117" y="1331258"/>
                  <a:pt x="811307" y="1331259"/>
                </a:cubicBezTo>
                <a:lnTo>
                  <a:pt x="856129" y="1331258"/>
                </a:lnTo>
                <a:cubicBezTo>
                  <a:pt x="862319" y="1331259"/>
                  <a:pt x="867336" y="1336276"/>
                  <a:pt x="867336" y="1342464"/>
                </a:cubicBezTo>
                <a:lnTo>
                  <a:pt x="867335" y="1656229"/>
                </a:lnTo>
                <a:cubicBezTo>
                  <a:pt x="867336" y="1662419"/>
                  <a:pt x="862319" y="1667436"/>
                  <a:pt x="856129" y="1667435"/>
                </a:cubicBezTo>
                <a:close/>
                <a:moveTo>
                  <a:pt x="260038" y="1439092"/>
                </a:moveTo>
                <a:lnTo>
                  <a:pt x="228344" y="1407397"/>
                </a:lnTo>
                <a:cubicBezTo>
                  <a:pt x="223967" y="1403021"/>
                  <a:pt x="223967" y="1395926"/>
                  <a:pt x="228344" y="1391550"/>
                </a:cubicBezTo>
                <a:lnTo>
                  <a:pt x="450209" y="1169684"/>
                </a:lnTo>
                <a:cubicBezTo>
                  <a:pt x="454585" y="1165308"/>
                  <a:pt x="461680" y="1165308"/>
                  <a:pt x="466057" y="1169684"/>
                </a:cubicBezTo>
                <a:lnTo>
                  <a:pt x="497751" y="1201379"/>
                </a:lnTo>
                <a:cubicBezTo>
                  <a:pt x="502128" y="1205755"/>
                  <a:pt x="502128" y="1212850"/>
                  <a:pt x="497751" y="1217227"/>
                </a:cubicBezTo>
                <a:lnTo>
                  <a:pt x="275886" y="1439092"/>
                </a:lnTo>
                <a:cubicBezTo>
                  <a:pt x="271510" y="1443468"/>
                  <a:pt x="264414" y="1443468"/>
                  <a:pt x="260038" y="143909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/>
        </p:nvSpPr>
        <p:spPr>
          <a:xfrm>
            <a:off x="1188314" y="0"/>
            <a:ext cx="1257300" cy="260900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5" name="矩形 24"/>
          <p:cNvSpPr/>
          <p:nvPr/>
        </p:nvSpPr>
        <p:spPr>
          <a:xfrm>
            <a:off x="6403184" y="0"/>
            <a:ext cx="1257300" cy="260900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6" name="矩形 25"/>
          <p:cNvSpPr/>
          <p:nvPr/>
        </p:nvSpPr>
        <p:spPr>
          <a:xfrm>
            <a:off x="1188314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矩形 26"/>
          <p:cNvSpPr/>
          <p:nvPr/>
        </p:nvSpPr>
        <p:spPr>
          <a:xfrm>
            <a:off x="3740063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矩形 27"/>
          <p:cNvSpPr/>
          <p:nvPr/>
        </p:nvSpPr>
        <p:spPr>
          <a:xfrm>
            <a:off x="6403184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" name="矩形 28"/>
          <p:cNvSpPr/>
          <p:nvPr/>
        </p:nvSpPr>
        <p:spPr>
          <a:xfrm rot="5400000">
            <a:off x="8387733" y="1187781"/>
            <a:ext cx="1257300" cy="255233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 rot="5400000">
            <a:off x="8387733" y="3626849"/>
            <a:ext cx="1257300" cy="255233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矩形 30"/>
          <p:cNvSpPr/>
          <p:nvPr/>
        </p:nvSpPr>
        <p:spPr>
          <a:xfrm rot="5400000">
            <a:off x="-505126" y="1186600"/>
            <a:ext cx="1257300" cy="257597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2" name="矩形 31"/>
          <p:cNvSpPr/>
          <p:nvPr/>
        </p:nvSpPr>
        <p:spPr>
          <a:xfrm rot="5400000">
            <a:off x="-505126" y="3625667"/>
            <a:ext cx="1257300" cy="257597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" name="图片 2" descr="ccea2fa31c99f5867775fc0291c1b5c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0" y="2571750"/>
            <a:ext cx="2863215" cy="2863215"/>
          </a:xfrm>
          <a:prstGeom prst="rect">
            <a:avLst/>
          </a:prstGeom>
        </p:spPr>
      </p:pic>
      <p:sp>
        <p:nvSpPr>
          <p:cNvPr id="13" name="圆角矩形 12"/>
          <p:cNvSpPr/>
          <p:nvPr>
            <p:custDataLst>
              <p:tags r:id="rId2"/>
            </p:custDataLst>
          </p:nvPr>
        </p:nvSpPr>
        <p:spPr>
          <a:xfrm>
            <a:off x="3967480" y="1322070"/>
            <a:ext cx="1624965" cy="410210"/>
          </a:xfrm>
          <a:prstGeom prst="roundRect">
            <a:avLst>
              <a:gd name="adj" fmla="val 50000"/>
            </a:avLst>
          </a:prstGeom>
          <a:solidFill>
            <a:srgbClr val="5E7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rPr>
              <a:t>第二节课</a:t>
            </a:r>
            <a:endParaRPr lang="zh-CN" altLang="en-US" sz="1600">
              <a:solidFill>
                <a:schemeClr val="bg1"/>
              </a:solidFill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  <p:sp>
        <p:nvSpPr>
          <p:cNvPr id="17" name="MH_Entry_1"/>
          <p:cNvSpPr/>
          <p:nvPr>
            <p:custDataLst>
              <p:tags r:id="rId3"/>
            </p:custDataLst>
          </p:nvPr>
        </p:nvSpPr>
        <p:spPr>
          <a:xfrm>
            <a:off x="2142491" y="2067560"/>
            <a:ext cx="4859020" cy="73850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 cmpd="sng" algn="ctr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anchor="ctr">
            <a:spAutoFit/>
          </a:bodyPr>
          <a:p>
            <a:pPr algn="ctr" defTabSz="1219200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sz="4800" cap="all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charset="-122"/>
                <a:ea typeface="思源黑体 CN Bold" charset="-122"/>
                <a:cs typeface="微软雅黑" pitchFamily="34" charset="-122"/>
                <a:sym typeface="+mn-lt"/>
              </a:rPr>
              <a:t>地震危害</a:t>
            </a:r>
            <a:endParaRPr kumimoji="0" lang="zh-CN" altLang="en-US" sz="4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charset="-122"/>
              <a:ea typeface="思源黑体 CN Bold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60066" y="3138805"/>
            <a:ext cx="30238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/>
            <a:r>
              <a:rPr lang="en-US" altLang="zh-CN" sz="1000">
                <a:effectLst/>
                <a:latin typeface="思源黑体 CN Light" charset="-122"/>
                <a:ea typeface="思源黑体 CN Light" charset="-122"/>
                <a:sym typeface="+mn-ea"/>
              </a:rPr>
              <a:t>The earthquake common sense safety education PPT template</a:t>
            </a:r>
            <a:endParaRPr lang="en-US" altLang="zh-CN" sz="1000">
              <a:solidFill>
                <a:schemeClr val="tx1"/>
              </a:solidFill>
              <a:effectLst/>
              <a:latin typeface="思源黑体 CN Light" charset="-122"/>
              <a:ea typeface="思源黑体 CN Light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bldLvl="0" animBg="1"/>
      <p:bldP spid="17" grpId="0" bldLvl="0" animBg="1"/>
      <p:bldP spid="17" grpId="1" animBg="1"/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90654" y="275686"/>
            <a:ext cx="2799281" cy="528224"/>
            <a:chOff x="7162" y="2713"/>
            <a:chExt cx="5309" cy="1002"/>
          </a:xfrm>
        </p:grpSpPr>
        <p:grpSp>
          <p:nvGrpSpPr>
            <p:cNvPr id="16" name="组合 15"/>
            <p:cNvGrpSpPr/>
            <p:nvPr/>
          </p:nvGrpSpPr>
          <p:grpSpPr>
            <a:xfrm>
              <a:off x="7162" y="2713"/>
              <a:ext cx="4809" cy="814"/>
              <a:chOff x="7162" y="2713"/>
              <a:chExt cx="4809" cy="814"/>
            </a:xfrm>
          </p:grpSpPr>
          <p:sp>
            <p:nvSpPr>
              <p:cNvPr id="19" name="文本框 18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8825" y="2713"/>
                <a:ext cx="3146" cy="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 defTabSz="1219200">
                  <a:lnSpc>
                    <a:spcPct val="100000"/>
                  </a:lnSpc>
                  <a:spcBef>
                    <a:spcPct val="20000"/>
                  </a:spcBef>
                  <a:defRPr/>
                </a:pPr>
                <a:r>
                  <a:rPr lang="zh-CN" altLang="en-US" sz="1600" cap="all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uFillTx/>
                    <a:latin typeface="思源黑体 CN Bold" charset="-122"/>
                    <a:ea typeface="思源黑体 CN Bold" charset="-122"/>
                    <a:cs typeface="微软雅黑" pitchFamily="34" charset="-122"/>
                    <a:sym typeface="+mn-lt"/>
                  </a:rPr>
                  <a:t>地震危害</a:t>
                </a:r>
                <a:endParaRPr lang="zh-CN" altLang="en-US" sz="1600" dirty="0">
                  <a:solidFill>
                    <a:schemeClr val="tx1"/>
                  </a:solidFill>
                  <a:latin typeface="思源黑体 CN Bold" charset="-122"/>
                  <a:ea typeface="思源黑体 CN Bold" charset="-122"/>
                  <a:cs typeface="+mn-ea"/>
                  <a:sym typeface="+mn-lt"/>
                </a:endParaRPr>
              </a:p>
            </p:txBody>
          </p:sp>
          <p:sp>
            <p:nvSpPr>
              <p:cNvPr id="22" name="圆角矩形 21"/>
              <p:cNvSpPr/>
              <p:nvPr>
                <p:custDataLst>
                  <p:tags r:id="rId2"/>
                </p:custDataLst>
              </p:nvPr>
            </p:nvSpPr>
            <p:spPr>
              <a:xfrm>
                <a:off x="7162" y="2837"/>
                <a:ext cx="1477" cy="690"/>
              </a:xfrm>
              <a:prstGeom prst="roundRect">
                <a:avLst>
                  <a:gd name="adj" fmla="val 50000"/>
                </a:avLst>
              </a:prstGeom>
              <a:solidFill>
                <a:srgbClr val="5E77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bg1"/>
                    </a:solidFill>
                    <a:latin typeface="思源黑体 CN Bold" charset="-122"/>
                    <a:ea typeface="思源黑体 CN Bold" charset="-122"/>
                    <a:cs typeface="思源黑体 CN Bold" charset="-122"/>
                  </a:rPr>
                  <a:t>    02</a:t>
                </a:r>
                <a:endParaRPr lang="en-US" sz="1400">
                  <a:solidFill>
                    <a:schemeClr val="bg1"/>
                  </a:solidFill>
                  <a:latin typeface="思源黑体 CN Bold" charset="-122"/>
                  <a:ea typeface="思源黑体 CN Bold" charset="-122"/>
                  <a:cs typeface="思源黑体 CN Bold" charset="-122"/>
                </a:endParaRPr>
              </a:p>
            </p:txBody>
          </p:sp>
        </p:grpSp>
        <p:sp>
          <p:nvSpPr>
            <p:cNvPr id="24" name="文本框 23"/>
            <p:cNvSpPr txBox="1"/>
            <p:nvPr>
              <p:custDataLst>
                <p:tags r:id="rId3"/>
              </p:custDataLst>
            </p:nvPr>
          </p:nvSpPr>
          <p:spPr>
            <a:xfrm>
              <a:off x="8825" y="3279"/>
              <a:ext cx="3646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/>
              <a:r>
                <a:rPr lang="en-US" altLang="zh-CN" sz="900">
                  <a:effectLst/>
                  <a:latin typeface="思源黑体 CN Light" charset="-122"/>
                  <a:ea typeface="思源黑体 CN Light" charset="-122"/>
                  <a:sym typeface="+mn-ea"/>
                </a:rPr>
                <a:t>The earthquake common sense </a:t>
              </a:r>
              <a:endParaRPr lang="en-US" altLang="zh-CN" sz="900" dirty="0">
                <a:solidFill>
                  <a:schemeClr val="tx1"/>
                </a:solidFill>
                <a:effectLst/>
                <a:latin typeface="思源黑体 CN Light" charset="-122"/>
                <a:ea typeface="思源黑体 CN Light" charset="-122"/>
                <a:cs typeface="+mn-ea"/>
                <a:sym typeface="+mn-ea"/>
              </a:endParaRPr>
            </a:p>
          </p:txBody>
        </p:sp>
      </p:grpSp>
      <p:pic>
        <p:nvPicPr>
          <p:cNvPr id="14" name="图片 13" descr="D:\原来\下载\afb1fe2da51d54fe7064e894148524df.pngafb1fe2da51d54fe7064e894148524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9303" y="1581150"/>
            <a:ext cx="3239135" cy="2474595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495800" y="1657588"/>
            <a:ext cx="4038600" cy="2450732"/>
            <a:chOff x="6561" y="2610"/>
            <a:chExt cx="6360" cy="3859"/>
          </a:xfrm>
        </p:grpSpPr>
        <p:sp>
          <p:nvSpPr>
            <p:cNvPr id="18" name="矩形 17"/>
            <p:cNvSpPr/>
            <p:nvPr>
              <p:custDataLst>
                <p:tags r:id="rId5"/>
              </p:custDataLst>
            </p:nvPr>
          </p:nvSpPr>
          <p:spPr>
            <a:xfrm>
              <a:off x="6823" y="2610"/>
              <a:ext cx="6098" cy="1093"/>
            </a:xfrm>
            <a:prstGeom prst="rect">
              <a:avLst/>
            </a:prstGeom>
            <a:solidFill>
              <a:srgbClr val="EEF1F7"/>
            </a:solidFill>
          </p:spPr>
          <p:txBody>
            <a:bodyPr wrap="square">
              <a:spAutoFit/>
            </a:bodyPr>
            <a:lstStyle/>
            <a:p>
              <a:pPr algn="l" defTabSz="1219200">
                <a:lnSpc>
                  <a:spcPct val="140000"/>
                </a:lnSpc>
                <a:spcBef>
                  <a:spcPts val="20"/>
                </a:spcBef>
                <a:spcAft>
                  <a:spcPts val="0"/>
                </a:spcAft>
                <a:defRPr/>
              </a:pPr>
              <a:r>
                <a:rPr lang="zh-CN" sz="1400" b="1" dirty="0">
                  <a:latin typeface="思源黑体 CN Light" charset="-122"/>
                  <a:ea typeface="思源黑体 CN Light" charset="-122"/>
                  <a:cs typeface="思源黑体 CN Medium" pitchFamily="34" charset="-122"/>
                  <a:sym typeface="+mn-lt"/>
                </a:rPr>
                <a:t>城市：建筑倒塌、地下管线断裂、燃气泄漏、水源污染、火灾、</a:t>
              </a:r>
              <a:r>
                <a:rPr lang="en-US" altLang="zh-CN" sz="1400" b="1" dirty="0">
                  <a:latin typeface="思源黑体 CN Light" charset="-122"/>
                  <a:ea typeface="思源黑体 CN Light" charset="-122"/>
                  <a:cs typeface="思源黑体 CN Medium" pitchFamily="34" charset="-122"/>
                  <a:sym typeface="+mn-lt"/>
                </a:rPr>
                <a:t> </a:t>
              </a:r>
              <a:r>
                <a:rPr lang="zh-CN" sz="1400" b="1" dirty="0">
                  <a:latin typeface="思源黑体 CN Light" charset="-122"/>
                  <a:ea typeface="思源黑体 CN Light" charset="-122"/>
                  <a:cs typeface="思源黑体 CN Medium" pitchFamily="34" charset="-122"/>
                  <a:sym typeface="+mn-lt"/>
                </a:rPr>
                <a:t>人员伤亡。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6"/>
              </p:custDataLst>
            </p:nvPr>
          </p:nvSpPr>
          <p:spPr>
            <a:xfrm>
              <a:off x="6823" y="5849"/>
              <a:ext cx="6098" cy="620"/>
            </a:xfrm>
            <a:prstGeom prst="rect">
              <a:avLst/>
            </a:prstGeom>
            <a:solidFill>
              <a:srgbClr val="EEF1F7"/>
            </a:solidFill>
          </p:spPr>
          <p:txBody>
            <a:bodyPr wrap="square">
              <a:noAutofit/>
            </a:bodyPr>
            <a:lstStyle/>
            <a:p>
              <a:pPr algn="l" defTabSz="1219200">
                <a:lnSpc>
                  <a:spcPct val="120000"/>
                </a:lnSpc>
                <a:spcBef>
                  <a:spcPts val="20"/>
                </a:spcBef>
                <a:spcAft>
                  <a:spcPts val="0"/>
                </a:spcAft>
                <a:defRPr/>
              </a:pPr>
              <a:r>
                <a:rPr lang="zh-CN" sz="1400" b="1" dirty="0">
                  <a:latin typeface="思源黑体 CN Light" charset="-122"/>
                  <a:ea typeface="思源黑体 CN Light" charset="-122"/>
                  <a:cs typeface="思源黑体 CN Medium" pitchFamily="34" charset="-122"/>
                  <a:sym typeface="+mn-lt"/>
                </a:rPr>
                <a:t>海上：海啸、风暴潮等。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7"/>
              </p:custDataLst>
            </p:nvPr>
          </p:nvSpPr>
          <p:spPr>
            <a:xfrm>
              <a:off x="6823" y="4348"/>
              <a:ext cx="6097" cy="611"/>
            </a:xfrm>
            <a:prstGeom prst="rect">
              <a:avLst/>
            </a:prstGeom>
            <a:solidFill>
              <a:srgbClr val="EEF1F7"/>
            </a:solidFill>
          </p:spPr>
          <p:txBody>
            <a:bodyPr wrap="square">
              <a:noAutofit/>
            </a:bodyPr>
            <a:lstStyle/>
            <a:p>
              <a:pPr algn="l" defTabSz="1219200">
                <a:lnSpc>
                  <a:spcPct val="120000"/>
                </a:lnSpc>
                <a:spcBef>
                  <a:spcPts val="20"/>
                </a:spcBef>
                <a:spcAft>
                  <a:spcPts val="0"/>
                </a:spcAft>
                <a:defRPr/>
              </a:pPr>
              <a:r>
                <a:rPr lang="zh-CN" sz="1400" b="1" dirty="0">
                  <a:latin typeface="思源黑体 CN Light" charset="-122"/>
                  <a:ea typeface="思源黑体 CN Light" charset="-122"/>
                  <a:cs typeface="思源黑体 CN Medium" pitchFamily="34" charset="-122"/>
                  <a:sym typeface="+mn-lt"/>
                </a:rPr>
                <a:t>山区：山体滑坡、水库垮坝等。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  <p:cxnSp>
          <p:nvCxnSpPr>
            <p:cNvPr id="25" name="直接连接符 24"/>
            <p:cNvCxnSpPr/>
            <p:nvPr>
              <p:custDataLst>
                <p:tags r:id="rId8"/>
              </p:custDataLst>
            </p:nvPr>
          </p:nvCxnSpPr>
          <p:spPr>
            <a:xfrm>
              <a:off x="6561" y="2840"/>
              <a:ext cx="0" cy="610"/>
            </a:xfrm>
            <a:prstGeom prst="line">
              <a:avLst/>
            </a:prstGeom>
            <a:ln w="19050">
              <a:solidFill>
                <a:srgbClr val="5E77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9"/>
              </p:custDataLst>
            </p:nvPr>
          </p:nvCxnSpPr>
          <p:spPr>
            <a:xfrm>
              <a:off x="6561" y="4348"/>
              <a:ext cx="0" cy="610"/>
            </a:xfrm>
            <a:prstGeom prst="line">
              <a:avLst/>
            </a:prstGeom>
            <a:ln w="19050">
              <a:solidFill>
                <a:srgbClr val="5E77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10"/>
              </p:custDataLst>
            </p:nvPr>
          </p:nvCxnSpPr>
          <p:spPr>
            <a:xfrm>
              <a:off x="6561" y="5859"/>
              <a:ext cx="0" cy="610"/>
            </a:xfrm>
            <a:prstGeom prst="line">
              <a:avLst/>
            </a:prstGeom>
            <a:ln w="19050">
              <a:solidFill>
                <a:srgbClr val="5E77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自由: 形状 21"/>
          <p:cNvSpPr/>
          <p:nvPr/>
        </p:nvSpPr>
        <p:spPr>
          <a:xfrm>
            <a:off x="304785" y="361634"/>
            <a:ext cx="1250577" cy="1250577"/>
          </a:xfrm>
          <a:custGeom>
            <a:avLst/>
            <a:gdLst>
              <a:gd name="connsiteX0" fmla="*/ 1201380 w 1667436"/>
              <a:gd name="connsiteY0" fmla="*/ 497751 h 1667436"/>
              <a:gd name="connsiteX1" fmla="*/ 1169685 w 1667436"/>
              <a:gd name="connsiteY1" fmla="*/ 466056 h 1667436"/>
              <a:gd name="connsiteX2" fmla="*/ 1169685 w 1667436"/>
              <a:gd name="connsiteY2" fmla="*/ 450208 h 1667436"/>
              <a:gd name="connsiteX3" fmla="*/ 1391550 w 1667436"/>
              <a:gd name="connsiteY3" fmla="*/ 228343 h 1667436"/>
              <a:gd name="connsiteX4" fmla="*/ 1407398 w 1667436"/>
              <a:gd name="connsiteY4" fmla="*/ 228343 h 1667436"/>
              <a:gd name="connsiteX5" fmla="*/ 1439093 w 1667436"/>
              <a:gd name="connsiteY5" fmla="*/ 260038 h 1667436"/>
              <a:gd name="connsiteX6" fmla="*/ 1439093 w 1667436"/>
              <a:gd name="connsiteY6" fmla="*/ 275885 h 1667436"/>
              <a:gd name="connsiteX7" fmla="*/ 1217227 w 1667436"/>
              <a:gd name="connsiteY7" fmla="*/ 497751 h 1667436"/>
              <a:gd name="connsiteX8" fmla="*/ 1201380 w 1667436"/>
              <a:gd name="connsiteY8" fmla="*/ 497751 h 1667436"/>
              <a:gd name="connsiteX9" fmla="*/ 811307 w 1667436"/>
              <a:gd name="connsiteY9" fmla="*/ 336177 h 1667436"/>
              <a:gd name="connsiteX10" fmla="*/ 800101 w 1667436"/>
              <a:gd name="connsiteY10" fmla="*/ 324971 h 1667436"/>
              <a:gd name="connsiteX11" fmla="*/ 800101 w 1667436"/>
              <a:gd name="connsiteY11" fmla="*/ 11206 h 1667436"/>
              <a:gd name="connsiteX12" fmla="*/ 811307 w 1667436"/>
              <a:gd name="connsiteY12" fmla="*/ 0 h 1667436"/>
              <a:gd name="connsiteX13" fmla="*/ 856129 w 1667436"/>
              <a:gd name="connsiteY13" fmla="*/ 0 h 1667436"/>
              <a:gd name="connsiteX14" fmla="*/ 867336 w 1667436"/>
              <a:gd name="connsiteY14" fmla="*/ 11206 h 1667436"/>
              <a:gd name="connsiteX15" fmla="*/ 867335 w 1667436"/>
              <a:gd name="connsiteY15" fmla="*/ 324970 h 1667436"/>
              <a:gd name="connsiteX16" fmla="*/ 856129 w 1667436"/>
              <a:gd name="connsiteY16" fmla="*/ 336176 h 1667436"/>
              <a:gd name="connsiteX17" fmla="*/ 1342465 w 1667436"/>
              <a:gd name="connsiteY17" fmla="*/ 867335 h 1667436"/>
              <a:gd name="connsiteX18" fmla="*/ 1331259 w 1667436"/>
              <a:gd name="connsiteY18" fmla="*/ 856129 h 1667436"/>
              <a:gd name="connsiteX19" fmla="*/ 1331259 w 1667436"/>
              <a:gd name="connsiteY19" fmla="*/ 811306 h 1667436"/>
              <a:gd name="connsiteX20" fmla="*/ 1342465 w 1667436"/>
              <a:gd name="connsiteY20" fmla="*/ 800100 h 1667436"/>
              <a:gd name="connsiteX21" fmla="*/ 1656230 w 1667436"/>
              <a:gd name="connsiteY21" fmla="*/ 800100 h 1667436"/>
              <a:gd name="connsiteX22" fmla="*/ 1667436 w 1667436"/>
              <a:gd name="connsiteY22" fmla="*/ 811306 h 1667436"/>
              <a:gd name="connsiteX23" fmla="*/ 1667436 w 1667436"/>
              <a:gd name="connsiteY23" fmla="*/ 856129 h 1667436"/>
              <a:gd name="connsiteX24" fmla="*/ 1656230 w 1667436"/>
              <a:gd name="connsiteY24" fmla="*/ 867335 h 1667436"/>
              <a:gd name="connsiteX25" fmla="*/ 450209 w 1667436"/>
              <a:gd name="connsiteY25" fmla="*/ 497751 h 1667436"/>
              <a:gd name="connsiteX26" fmla="*/ 228344 w 1667436"/>
              <a:gd name="connsiteY26" fmla="*/ 275885 h 1667436"/>
              <a:gd name="connsiteX27" fmla="*/ 228344 w 1667436"/>
              <a:gd name="connsiteY27" fmla="*/ 260038 h 1667436"/>
              <a:gd name="connsiteX28" fmla="*/ 260038 w 1667436"/>
              <a:gd name="connsiteY28" fmla="*/ 228343 h 1667436"/>
              <a:gd name="connsiteX29" fmla="*/ 275886 w 1667436"/>
              <a:gd name="connsiteY29" fmla="*/ 228343 h 1667436"/>
              <a:gd name="connsiteX30" fmla="*/ 497751 w 1667436"/>
              <a:gd name="connsiteY30" fmla="*/ 450208 h 1667436"/>
              <a:gd name="connsiteX31" fmla="*/ 497751 w 1667436"/>
              <a:gd name="connsiteY31" fmla="*/ 466056 h 1667436"/>
              <a:gd name="connsiteX32" fmla="*/ 466057 w 1667436"/>
              <a:gd name="connsiteY32" fmla="*/ 497751 h 1667436"/>
              <a:gd name="connsiteX33" fmla="*/ 450209 w 1667436"/>
              <a:gd name="connsiteY33" fmla="*/ 497751 h 1667436"/>
              <a:gd name="connsiteX34" fmla="*/ 1391550 w 1667436"/>
              <a:gd name="connsiteY34" fmla="*/ 1439092 h 1667436"/>
              <a:gd name="connsiteX35" fmla="*/ 1169685 w 1667436"/>
              <a:gd name="connsiteY35" fmla="*/ 1217227 h 1667436"/>
              <a:gd name="connsiteX36" fmla="*/ 1169685 w 1667436"/>
              <a:gd name="connsiteY36" fmla="*/ 1201379 h 1667436"/>
              <a:gd name="connsiteX37" fmla="*/ 1201380 w 1667436"/>
              <a:gd name="connsiteY37" fmla="*/ 1169684 h 1667436"/>
              <a:gd name="connsiteX38" fmla="*/ 1217227 w 1667436"/>
              <a:gd name="connsiteY38" fmla="*/ 1169684 h 1667436"/>
              <a:gd name="connsiteX39" fmla="*/ 1439093 w 1667436"/>
              <a:gd name="connsiteY39" fmla="*/ 1391550 h 1667436"/>
              <a:gd name="connsiteX40" fmla="*/ 1439093 w 1667436"/>
              <a:gd name="connsiteY40" fmla="*/ 1407397 h 1667436"/>
              <a:gd name="connsiteX41" fmla="*/ 1407398 w 1667436"/>
              <a:gd name="connsiteY41" fmla="*/ 1439092 h 1667436"/>
              <a:gd name="connsiteX42" fmla="*/ 1391550 w 1667436"/>
              <a:gd name="connsiteY42" fmla="*/ 1439092 h 1667436"/>
              <a:gd name="connsiteX43" fmla="*/ 586497 w 1667436"/>
              <a:gd name="connsiteY43" fmla="*/ 1080938 h 1667436"/>
              <a:gd name="connsiteX44" fmla="*/ 586497 w 1667436"/>
              <a:gd name="connsiteY44" fmla="*/ 586495 h 1667436"/>
              <a:gd name="connsiteX45" fmla="*/ 1080940 w 1667436"/>
              <a:gd name="connsiteY45" fmla="*/ 586495 h 1667436"/>
              <a:gd name="connsiteX46" fmla="*/ 1080940 w 1667436"/>
              <a:gd name="connsiteY46" fmla="*/ 1080938 h 1667436"/>
              <a:gd name="connsiteX47" fmla="*/ 586497 w 1667436"/>
              <a:gd name="connsiteY47" fmla="*/ 1080938 h 1667436"/>
              <a:gd name="connsiteX48" fmla="*/ 11206 w 1667436"/>
              <a:gd name="connsiteY48" fmla="*/ 867335 h 1667436"/>
              <a:gd name="connsiteX49" fmla="*/ 0 w 1667436"/>
              <a:gd name="connsiteY49" fmla="*/ 856129 h 1667436"/>
              <a:gd name="connsiteX50" fmla="*/ 1 w 1667436"/>
              <a:gd name="connsiteY50" fmla="*/ 811306 h 1667436"/>
              <a:gd name="connsiteX51" fmla="*/ 11207 w 1667436"/>
              <a:gd name="connsiteY51" fmla="*/ 800100 h 1667436"/>
              <a:gd name="connsiteX52" fmla="*/ 324971 w 1667436"/>
              <a:gd name="connsiteY52" fmla="*/ 800100 h 1667436"/>
              <a:gd name="connsiteX53" fmla="*/ 336178 w 1667436"/>
              <a:gd name="connsiteY53" fmla="*/ 811306 h 1667436"/>
              <a:gd name="connsiteX54" fmla="*/ 336177 w 1667436"/>
              <a:gd name="connsiteY54" fmla="*/ 856129 h 1667436"/>
              <a:gd name="connsiteX55" fmla="*/ 324971 w 1667436"/>
              <a:gd name="connsiteY55" fmla="*/ 867335 h 1667436"/>
              <a:gd name="connsiteX56" fmla="*/ 811307 w 1667436"/>
              <a:gd name="connsiteY56" fmla="*/ 1667436 h 1667436"/>
              <a:gd name="connsiteX57" fmla="*/ 800101 w 1667436"/>
              <a:gd name="connsiteY57" fmla="*/ 1656229 h 1667436"/>
              <a:gd name="connsiteX58" fmla="*/ 800101 w 1667436"/>
              <a:gd name="connsiteY58" fmla="*/ 1342465 h 1667436"/>
              <a:gd name="connsiteX59" fmla="*/ 811307 w 1667436"/>
              <a:gd name="connsiteY59" fmla="*/ 1331259 h 1667436"/>
              <a:gd name="connsiteX60" fmla="*/ 856129 w 1667436"/>
              <a:gd name="connsiteY60" fmla="*/ 1331258 h 1667436"/>
              <a:gd name="connsiteX61" fmla="*/ 867336 w 1667436"/>
              <a:gd name="connsiteY61" fmla="*/ 1342464 h 1667436"/>
              <a:gd name="connsiteX62" fmla="*/ 867335 w 1667436"/>
              <a:gd name="connsiteY62" fmla="*/ 1656229 h 1667436"/>
              <a:gd name="connsiteX63" fmla="*/ 856129 w 1667436"/>
              <a:gd name="connsiteY63" fmla="*/ 1667435 h 1667436"/>
              <a:gd name="connsiteX64" fmla="*/ 260038 w 1667436"/>
              <a:gd name="connsiteY64" fmla="*/ 1439092 h 1667436"/>
              <a:gd name="connsiteX65" fmla="*/ 228344 w 1667436"/>
              <a:gd name="connsiteY65" fmla="*/ 1407397 h 1667436"/>
              <a:gd name="connsiteX66" fmla="*/ 228344 w 1667436"/>
              <a:gd name="connsiteY66" fmla="*/ 1391550 h 1667436"/>
              <a:gd name="connsiteX67" fmla="*/ 450209 w 1667436"/>
              <a:gd name="connsiteY67" fmla="*/ 1169684 h 1667436"/>
              <a:gd name="connsiteX68" fmla="*/ 466057 w 1667436"/>
              <a:gd name="connsiteY68" fmla="*/ 1169684 h 1667436"/>
              <a:gd name="connsiteX69" fmla="*/ 497751 w 1667436"/>
              <a:gd name="connsiteY69" fmla="*/ 1201379 h 1667436"/>
              <a:gd name="connsiteX70" fmla="*/ 497751 w 1667436"/>
              <a:gd name="connsiteY70" fmla="*/ 1217227 h 1667436"/>
              <a:gd name="connsiteX71" fmla="*/ 275886 w 1667436"/>
              <a:gd name="connsiteY71" fmla="*/ 1439092 h 1667436"/>
              <a:gd name="connsiteX72" fmla="*/ 260038 w 1667436"/>
              <a:gd name="connsiteY72" fmla="*/ 1439092 h 1667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667436" h="1667436">
                <a:moveTo>
                  <a:pt x="1201380" y="497751"/>
                </a:moveTo>
                <a:lnTo>
                  <a:pt x="1169685" y="466056"/>
                </a:lnTo>
                <a:cubicBezTo>
                  <a:pt x="1165309" y="461680"/>
                  <a:pt x="1165309" y="454585"/>
                  <a:pt x="1169685" y="450208"/>
                </a:cubicBezTo>
                <a:lnTo>
                  <a:pt x="1391550" y="228343"/>
                </a:lnTo>
                <a:cubicBezTo>
                  <a:pt x="1395927" y="223967"/>
                  <a:pt x="1403022" y="223967"/>
                  <a:pt x="1407398" y="228343"/>
                </a:cubicBezTo>
                <a:lnTo>
                  <a:pt x="1439093" y="260038"/>
                </a:lnTo>
                <a:cubicBezTo>
                  <a:pt x="1443469" y="264414"/>
                  <a:pt x="1443469" y="271509"/>
                  <a:pt x="1439093" y="275885"/>
                </a:cubicBezTo>
                <a:lnTo>
                  <a:pt x="1217227" y="497751"/>
                </a:lnTo>
                <a:cubicBezTo>
                  <a:pt x="1212851" y="502127"/>
                  <a:pt x="1205756" y="502127"/>
                  <a:pt x="1201380" y="497751"/>
                </a:cubicBezTo>
                <a:close/>
                <a:moveTo>
                  <a:pt x="811307" y="336177"/>
                </a:moveTo>
                <a:cubicBezTo>
                  <a:pt x="805117" y="336176"/>
                  <a:pt x="800100" y="331160"/>
                  <a:pt x="800101" y="324971"/>
                </a:cubicBezTo>
                <a:lnTo>
                  <a:pt x="800101" y="11206"/>
                </a:lnTo>
                <a:cubicBezTo>
                  <a:pt x="800100" y="5016"/>
                  <a:pt x="805117" y="-1"/>
                  <a:pt x="811307" y="0"/>
                </a:cubicBezTo>
                <a:lnTo>
                  <a:pt x="856129" y="0"/>
                </a:lnTo>
                <a:cubicBezTo>
                  <a:pt x="862319" y="0"/>
                  <a:pt x="867336" y="5017"/>
                  <a:pt x="867336" y="11206"/>
                </a:cubicBezTo>
                <a:lnTo>
                  <a:pt x="867335" y="324970"/>
                </a:lnTo>
                <a:cubicBezTo>
                  <a:pt x="867336" y="331160"/>
                  <a:pt x="862319" y="336177"/>
                  <a:pt x="856129" y="336176"/>
                </a:cubicBezTo>
                <a:close/>
                <a:moveTo>
                  <a:pt x="1342465" y="867335"/>
                </a:moveTo>
                <a:cubicBezTo>
                  <a:pt x="1336276" y="867335"/>
                  <a:pt x="1331259" y="862318"/>
                  <a:pt x="1331259" y="856129"/>
                </a:cubicBezTo>
                <a:lnTo>
                  <a:pt x="1331259" y="811306"/>
                </a:lnTo>
                <a:cubicBezTo>
                  <a:pt x="1331259" y="805117"/>
                  <a:pt x="1336276" y="800100"/>
                  <a:pt x="1342465" y="800100"/>
                </a:cubicBezTo>
                <a:lnTo>
                  <a:pt x="1656230" y="800100"/>
                </a:lnTo>
                <a:cubicBezTo>
                  <a:pt x="1662419" y="800100"/>
                  <a:pt x="1667436" y="805117"/>
                  <a:pt x="1667436" y="811306"/>
                </a:cubicBezTo>
                <a:lnTo>
                  <a:pt x="1667436" y="856129"/>
                </a:lnTo>
                <a:cubicBezTo>
                  <a:pt x="1667436" y="862318"/>
                  <a:pt x="1662419" y="867335"/>
                  <a:pt x="1656230" y="867335"/>
                </a:cubicBezTo>
                <a:close/>
                <a:moveTo>
                  <a:pt x="450209" y="497751"/>
                </a:moveTo>
                <a:lnTo>
                  <a:pt x="228344" y="275885"/>
                </a:lnTo>
                <a:cubicBezTo>
                  <a:pt x="223967" y="271509"/>
                  <a:pt x="223967" y="264414"/>
                  <a:pt x="228344" y="260038"/>
                </a:cubicBezTo>
                <a:lnTo>
                  <a:pt x="260038" y="228343"/>
                </a:lnTo>
                <a:cubicBezTo>
                  <a:pt x="264414" y="223967"/>
                  <a:pt x="271510" y="223967"/>
                  <a:pt x="275886" y="228343"/>
                </a:cubicBezTo>
                <a:lnTo>
                  <a:pt x="497751" y="450208"/>
                </a:lnTo>
                <a:cubicBezTo>
                  <a:pt x="502128" y="454585"/>
                  <a:pt x="502128" y="461680"/>
                  <a:pt x="497751" y="466056"/>
                </a:cubicBezTo>
                <a:lnTo>
                  <a:pt x="466057" y="497751"/>
                </a:lnTo>
                <a:cubicBezTo>
                  <a:pt x="461680" y="502127"/>
                  <a:pt x="454585" y="502127"/>
                  <a:pt x="450209" y="497751"/>
                </a:cubicBezTo>
                <a:close/>
                <a:moveTo>
                  <a:pt x="1391550" y="1439092"/>
                </a:moveTo>
                <a:lnTo>
                  <a:pt x="1169685" y="1217227"/>
                </a:lnTo>
                <a:cubicBezTo>
                  <a:pt x="1165309" y="1212850"/>
                  <a:pt x="1165309" y="1205755"/>
                  <a:pt x="1169685" y="1201379"/>
                </a:cubicBezTo>
                <a:lnTo>
                  <a:pt x="1201380" y="1169684"/>
                </a:lnTo>
                <a:cubicBezTo>
                  <a:pt x="1205756" y="1165308"/>
                  <a:pt x="1212851" y="1165308"/>
                  <a:pt x="1217227" y="1169684"/>
                </a:cubicBezTo>
                <a:lnTo>
                  <a:pt x="1439093" y="1391550"/>
                </a:lnTo>
                <a:cubicBezTo>
                  <a:pt x="1443469" y="1395926"/>
                  <a:pt x="1443469" y="1403021"/>
                  <a:pt x="1439093" y="1407397"/>
                </a:cubicBezTo>
                <a:lnTo>
                  <a:pt x="1407398" y="1439092"/>
                </a:lnTo>
                <a:cubicBezTo>
                  <a:pt x="1403022" y="1443468"/>
                  <a:pt x="1395927" y="1443468"/>
                  <a:pt x="1391550" y="1439092"/>
                </a:cubicBezTo>
                <a:close/>
                <a:moveTo>
                  <a:pt x="586497" y="1080938"/>
                </a:moveTo>
                <a:cubicBezTo>
                  <a:pt x="449960" y="944402"/>
                  <a:pt x="449960" y="723032"/>
                  <a:pt x="586497" y="586495"/>
                </a:cubicBezTo>
                <a:cubicBezTo>
                  <a:pt x="723033" y="449959"/>
                  <a:pt x="944403" y="449959"/>
                  <a:pt x="1080940" y="586495"/>
                </a:cubicBezTo>
                <a:cubicBezTo>
                  <a:pt x="1217476" y="723032"/>
                  <a:pt x="1217476" y="944402"/>
                  <a:pt x="1080940" y="1080938"/>
                </a:cubicBezTo>
                <a:cubicBezTo>
                  <a:pt x="944403" y="1217475"/>
                  <a:pt x="723033" y="1217475"/>
                  <a:pt x="586497" y="1080938"/>
                </a:cubicBezTo>
                <a:close/>
                <a:moveTo>
                  <a:pt x="11206" y="867335"/>
                </a:moveTo>
                <a:cubicBezTo>
                  <a:pt x="5018" y="867335"/>
                  <a:pt x="1" y="862318"/>
                  <a:pt x="0" y="856129"/>
                </a:cubicBezTo>
                <a:lnTo>
                  <a:pt x="1" y="811306"/>
                </a:lnTo>
                <a:cubicBezTo>
                  <a:pt x="0" y="805117"/>
                  <a:pt x="5017" y="800100"/>
                  <a:pt x="11207" y="800100"/>
                </a:cubicBezTo>
                <a:lnTo>
                  <a:pt x="324971" y="800100"/>
                </a:lnTo>
                <a:cubicBezTo>
                  <a:pt x="331160" y="800100"/>
                  <a:pt x="336177" y="805117"/>
                  <a:pt x="336178" y="811306"/>
                </a:cubicBezTo>
                <a:lnTo>
                  <a:pt x="336177" y="856129"/>
                </a:lnTo>
                <a:cubicBezTo>
                  <a:pt x="336178" y="862318"/>
                  <a:pt x="331161" y="867335"/>
                  <a:pt x="324971" y="867335"/>
                </a:cubicBezTo>
                <a:close/>
                <a:moveTo>
                  <a:pt x="811307" y="1667436"/>
                </a:moveTo>
                <a:cubicBezTo>
                  <a:pt x="805117" y="1667435"/>
                  <a:pt x="800100" y="1662418"/>
                  <a:pt x="800101" y="1656229"/>
                </a:cubicBezTo>
                <a:lnTo>
                  <a:pt x="800101" y="1342465"/>
                </a:lnTo>
                <a:cubicBezTo>
                  <a:pt x="800100" y="1336275"/>
                  <a:pt x="805117" y="1331258"/>
                  <a:pt x="811307" y="1331259"/>
                </a:cubicBezTo>
                <a:lnTo>
                  <a:pt x="856129" y="1331258"/>
                </a:lnTo>
                <a:cubicBezTo>
                  <a:pt x="862319" y="1331259"/>
                  <a:pt x="867336" y="1336276"/>
                  <a:pt x="867336" y="1342464"/>
                </a:cubicBezTo>
                <a:lnTo>
                  <a:pt x="867335" y="1656229"/>
                </a:lnTo>
                <a:cubicBezTo>
                  <a:pt x="867336" y="1662419"/>
                  <a:pt x="862319" y="1667436"/>
                  <a:pt x="856129" y="1667435"/>
                </a:cubicBezTo>
                <a:close/>
                <a:moveTo>
                  <a:pt x="260038" y="1439092"/>
                </a:moveTo>
                <a:lnTo>
                  <a:pt x="228344" y="1407397"/>
                </a:lnTo>
                <a:cubicBezTo>
                  <a:pt x="223967" y="1403021"/>
                  <a:pt x="223967" y="1395926"/>
                  <a:pt x="228344" y="1391550"/>
                </a:cubicBezTo>
                <a:lnTo>
                  <a:pt x="450209" y="1169684"/>
                </a:lnTo>
                <a:cubicBezTo>
                  <a:pt x="454585" y="1165308"/>
                  <a:pt x="461680" y="1165308"/>
                  <a:pt x="466057" y="1169684"/>
                </a:cubicBezTo>
                <a:lnTo>
                  <a:pt x="497751" y="1201379"/>
                </a:lnTo>
                <a:cubicBezTo>
                  <a:pt x="502128" y="1205755"/>
                  <a:pt x="502128" y="1212850"/>
                  <a:pt x="497751" y="1217227"/>
                </a:cubicBezTo>
                <a:lnTo>
                  <a:pt x="275886" y="1439092"/>
                </a:lnTo>
                <a:cubicBezTo>
                  <a:pt x="271510" y="1443468"/>
                  <a:pt x="264414" y="1443468"/>
                  <a:pt x="260038" y="143909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/>
        </p:nvSpPr>
        <p:spPr>
          <a:xfrm>
            <a:off x="1188314" y="0"/>
            <a:ext cx="1257300" cy="260900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5" name="矩形 24"/>
          <p:cNvSpPr/>
          <p:nvPr/>
        </p:nvSpPr>
        <p:spPr>
          <a:xfrm>
            <a:off x="6403184" y="0"/>
            <a:ext cx="1257300" cy="260900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6" name="矩形 25"/>
          <p:cNvSpPr/>
          <p:nvPr/>
        </p:nvSpPr>
        <p:spPr>
          <a:xfrm>
            <a:off x="1188314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矩形 26"/>
          <p:cNvSpPr/>
          <p:nvPr/>
        </p:nvSpPr>
        <p:spPr>
          <a:xfrm>
            <a:off x="3740063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8" name="矩形 27"/>
          <p:cNvSpPr/>
          <p:nvPr/>
        </p:nvSpPr>
        <p:spPr>
          <a:xfrm>
            <a:off x="6403184" y="4878811"/>
            <a:ext cx="1257300" cy="259428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9" name="矩形 28"/>
          <p:cNvSpPr/>
          <p:nvPr/>
        </p:nvSpPr>
        <p:spPr>
          <a:xfrm rot="5400000">
            <a:off x="8387733" y="1187781"/>
            <a:ext cx="1257300" cy="255233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0" name="矩形 29"/>
          <p:cNvSpPr/>
          <p:nvPr/>
        </p:nvSpPr>
        <p:spPr>
          <a:xfrm rot="5400000">
            <a:off x="8387733" y="3626849"/>
            <a:ext cx="1257300" cy="255233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1" name="矩形 30"/>
          <p:cNvSpPr/>
          <p:nvPr/>
        </p:nvSpPr>
        <p:spPr>
          <a:xfrm rot="5400000">
            <a:off x="-505126" y="1186600"/>
            <a:ext cx="1257300" cy="257597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2" name="矩形 31"/>
          <p:cNvSpPr/>
          <p:nvPr/>
        </p:nvSpPr>
        <p:spPr>
          <a:xfrm rot="5400000">
            <a:off x="-505126" y="3625667"/>
            <a:ext cx="1257300" cy="257597"/>
          </a:xfrm>
          <a:prstGeom prst="rect">
            <a:avLst/>
          </a:prstGeom>
          <a:solidFill>
            <a:srgbClr val="D5D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" name="图片 2" descr="ccea2fa31c99f5867775fc0291c1b5c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0" y="2571750"/>
            <a:ext cx="2863215" cy="2863215"/>
          </a:xfrm>
          <a:prstGeom prst="rect">
            <a:avLst/>
          </a:prstGeom>
        </p:spPr>
      </p:pic>
      <p:sp>
        <p:nvSpPr>
          <p:cNvPr id="13" name="圆角矩形 12"/>
          <p:cNvSpPr/>
          <p:nvPr>
            <p:custDataLst>
              <p:tags r:id="rId2"/>
            </p:custDataLst>
          </p:nvPr>
        </p:nvSpPr>
        <p:spPr>
          <a:xfrm>
            <a:off x="3967480" y="1322070"/>
            <a:ext cx="1624965" cy="410210"/>
          </a:xfrm>
          <a:prstGeom prst="roundRect">
            <a:avLst>
              <a:gd name="adj" fmla="val 50000"/>
            </a:avLst>
          </a:prstGeom>
          <a:solidFill>
            <a:srgbClr val="5E7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>
                <a:solidFill>
                  <a:schemeClr val="bg1"/>
                </a:solidFill>
                <a:latin typeface="思源黑体 CN Bold" charset="-122"/>
                <a:ea typeface="思源黑体 CN Bold" charset="-122"/>
                <a:cs typeface="思源黑体 CN Bold" charset="-122"/>
              </a:rPr>
              <a:t>第三节课</a:t>
            </a:r>
            <a:endParaRPr lang="zh-CN" altLang="en-US" sz="1600">
              <a:solidFill>
                <a:schemeClr val="bg1"/>
              </a:solidFill>
              <a:latin typeface="思源黑体 CN Bold" charset="-122"/>
              <a:ea typeface="思源黑体 CN Bold" charset="-122"/>
              <a:cs typeface="思源黑体 CN Bold" charset="-122"/>
            </a:endParaRPr>
          </a:p>
        </p:txBody>
      </p:sp>
      <p:sp>
        <p:nvSpPr>
          <p:cNvPr id="17" name="MH_Entry_1"/>
          <p:cNvSpPr/>
          <p:nvPr>
            <p:custDataLst>
              <p:tags r:id="rId3"/>
            </p:custDataLst>
          </p:nvPr>
        </p:nvSpPr>
        <p:spPr>
          <a:xfrm>
            <a:off x="2142491" y="2067560"/>
            <a:ext cx="4859020" cy="738505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 cmpd="sng" algn="ctr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anchor="ctr">
            <a:spAutoFit/>
          </a:bodyPr>
          <a:p>
            <a:pPr algn="ctr" defTabSz="1219200">
              <a:lnSpc>
                <a:spcPct val="100000"/>
              </a:lnSpc>
              <a:spcBef>
                <a:spcPct val="20000"/>
              </a:spcBef>
              <a:defRPr/>
            </a:pPr>
            <a:r>
              <a:rPr lang="zh-CN" altLang="en-US" sz="4800" cap="all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思源黑体 CN Bold" charset="-122"/>
                <a:ea typeface="思源黑体 CN Bold" charset="-122"/>
                <a:cs typeface="微软雅黑" pitchFamily="34" charset="-122"/>
                <a:sym typeface="+mn-lt"/>
              </a:rPr>
              <a:t>地震前征兆</a:t>
            </a:r>
            <a:endParaRPr kumimoji="0" lang="zh-CN" altLang="en-US" sz="4800" b="1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思源黑体 CN Bold" charset="-122"/>
              <a:ea typeface="思源黑体 CN Bold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60066" y="3138805"/>
            <a:ext cx="30238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/>
            <a:r>
              <a:rPr lang="en-US" altLang="zh-CN" sz="1000">
                <a:effectLst/>
                <a:latin typeface="思源黑体 CN Light" charset="-122"/>
                <a:ea typeface="思源黑体 CN Light" charset="-122"/>
                <a:sym typeface="+mn-ea"/>
              </a:rPr>
              <a:t>The earthquake common sense safety education PPT template</a:t>
            </a:r>
            <a:endParaRPr lang="en-US" altLang="zh-CN" sz="1000">
              <a:solidFill>
                <a:schemeClr val="tx1"/>
              </a:solidFill>
              <a:effectLst/>
              <a:latin typeface="思源黑体 CN Light" charset="-122"/>
              <a:ea typeface="思源黑体 CN Light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bldLvl="0" animBg="1"/>
      <p:bldP spid="17" grpId="0" bldLvl="0" animBg="1"/>
      <p:bldP spid="17" grpId="1" animBg="1"/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  <p:tag name="KSO_WM_UNIT_PLACING_PICTURE_USER_VIEWPORT" val="{&quot;height&quot;:433.9533333333333,&quot;width&quot;:1952.155529717978}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AS_UNIQUEID" val="46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AS_UNIQUEID" val="90"/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自定义 37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74F47"/>
      </a:accent1>
      <a:accent2>
        <a:srgbClr val="FF6D6D"/>
      </a:accent2>
      <a:accent3>
        <a:srgbClr val="E74F47"/>
      </a:accent3>
      <a:accent4>
        <a:srgbClr val="FF6D6D"/>
      </a:accent4>
      <a:accent5>
        <a:srgbClr val="E74F47"/>
      </a:accent5>
      <a:accent6>
        <a:srgbClr val="FF6D6D"/>
      </a:accent6>
      <a:hlink>
        <a:srgbClr val="E74F47"/>
      </a:hlink>
      <a:folHlink>
        <a:srgbClr val="FF6D6D"/>
      </a:folHlink>
    </a:clrScheme>
    <a:fontScheme name="自定义 1">
      <a:majorFont>
        <a:latin typeface="仓耳渔阳体 W05"/>
        <a:ea typeface="思源黑体 CN Bold"/>
        <a:cs typeface=""/>
      </a:majorFont>
      <a:minorFont>
        <a:latin typeface="思源黑体 CN Light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仓耳渔阳体 W05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ＭＳ Ｐ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/>
  <PresentationFormat>全屏显示(16:9)</PresentationFormat>
  <Paragraphs>329</Paragraphs>
  <Slides>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宋体</vt:lpstr>
      <vt:lpstr>Wingdings</vt:lpstr>
      <vt:lpstr>思源黑体 CN Light</vt:lpstr>
      <vt:lpstr>思源黑体 CN Bold</vt:lpstr>
      <vt:lpstr>思源黑体 CN Medium</vt:lpstr>
      <vt:lpstr>微软雅黑</vt:lpstr>
      <vt:lpstr>等线 Light</vt:lpstr>
      <vt:lpstr>TsangerYuMo W04</vt:lpstr>
      <vt:lpstr>Times New Roman</vt:lpstr>
      <vt:lpstr>仓耳渔阳体 W05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素材来源网站当图网-www.99ppt.com</dc:title>
  <dc:creator>素材来源网站当图网-www.99ppt.com</dc:creator>
  <dc:description>素材来源网站当图网-www.99ppt.com</dc:description>
  <dc:subject>素材来源网站当图网-www.99ppt.com</dc:subject>
  <cp:lastModifiedBy>iPhone</cp:lastModifiedBy>
  <cp:revision>24</cp:revision>
  <dcterms:created xsi:type="dcterms:W3CDTF">1900-01-01T00:00:00Z</dcterms:created>
  <dcterms:modified xsi:type="dcterms:W3CDTF">1900-01-01T00:00:00Z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1B7061523D9D4C63A3FA6F7691F2E9A1</vt:lpwstr>
  </property>
  <property fmtid="{D5CDD505-2E9C-101B-9397-08002B2CF9AE}" pid="3" name="KSOProductBuildVer">
    <vt:lpwstr>2052-12.43.1</vt:lpwstr>
  </property>
</Properties>
</file>