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image36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309" r:id="rId4"/>
    <p:sldId id="310" r:id="rId5"/>
    <p:sldId id="256" r:id="rId6"/>
    <p:sldId id="261" r:id="rId7"/>
    <p:sldId id="293" r:id="rId8"/>
    <p:sldId id="273" r:id="rId9"/>
    <p:sldId id="298" r:id="rId10"/>
    <p:sldId id="274" r:id="rId11"/>
    <p:sldId id="296" r:id="rId12"/>
    <p:sldId id="259" r:id="rId13"/>
    <p:sldId id="269" r:id="rId14"/>
    <p:sldId id="270" r:id="rId15"/>
    <p:sldId id="303" r:id="rId16"/>
    <p:sldId id="304" r:id="rId17"/>
    <p:sldId id="305" r:id="rId18"/>
    <p:sldId id="306" r:id="rId19"/>
    <p:sldId id="302" r:id="rId20"/>
    <p:sldId id="307" r:id="rId21"/>
    <p:sldId id="272" r:id="rId22"/>
    <p:sldId id="268" r:id="rId23"/>
    <p:sldId id="264" r:id="rId24"/>
    <p:sldId id="260" r:id="rId25"/>
    <p:sldId id="311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288" r:id="rId36"/>
    <p:sldId id="275" r:id="rId37"/>
    <p:sldId id="289" r:id="rId38"/>
    <p:sldId id="29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96552-0179-49CB-90D7-2CBEDD7E302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41D85-0604-4720-9681-89FFAD14F9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81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1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16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1B905-BCE8-4638-A0A8-A8823BA6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B533C0-2219-4FF2-AC1C-E3B072B1A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7A8DE2-A8D4-43ED-9B8E-8425F8E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4BF994-FA43-47BD-8BEF-FAA335F8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CC645A-483F-48BD-ABE6-A70291CD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4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27A59-D159-4A23-8F8C-9F01DCBB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B5A2AA-6C4A-4F37-B1BF-92C420E64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A1C601-B511-4F13-A30C-6F01EFA5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DA5176-8902-4E17-AB18-2360F433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150546-BCDF-4980-9C19-5A843996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9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346352-E1C4-4BD5-A629-C0CD90FF8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74373A-FE58-4CC8-996C-66A0A577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102D35-0251-400A-9CD4-79D2752B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C89B5A-CEE3-4B9B-90CC-4342B7AD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D8CEC-5E14-4B95-BC4E-4D62B038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54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61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003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08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07010F-F2C8-4C8A-90A8-4F469F43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CACB52-614A-40BA-AEF5-693C895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AACFB-D630-48DF-90F5-3FD72CAF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BE9417-F4C6-45B3-BFD7-E95506BD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A300B-C01D-4BE4-B365-214B5ED3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18A5A-D566-4BBD-8084-3660B5F4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9445EB-C261-43C5-91AA-764B869D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4D60F7-FC41-48BB-A617-B259B17D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7400D1-9BDD-4AEB-8BA5-7C0F0C2A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6121C5-77E1-4B16-B6AD-C372488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78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DC2877-54FB-463F-ADD6-C385AF85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743C2A-671D-4DBA-8746-495FDFDE5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B0859D-E00A-4647-862B-FE76EE7CB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1234B2-F316-4331-9006-2EFF8EC3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835A7D-BECF-450C-B9BE-4A22F2E9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3AC697-7BC5-4B9C-BD53-1FCBD800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04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B279E-6B06-418C-A6C0-1541E78B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5A7EAC-E444-4529-9BDF-4A199E487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727B83-9330-433D-B0E3-7962B34BB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3692C3-3FC8-4B29-9905-F3472F8FC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92C8CC-A320-4BF2-AEE6-7CC881878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BCA6838-C713-4822-B629-F429F1FF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37EB1F7-5899-4B4A-A0E5-C02615A0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9AFF74-BF44-4849-95C3-9013B885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6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42177-107E-4453-AFB5-687D79BE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332BF24-8E5B-40C9-B951-785938AD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64CC55-B5D1-4219-A2A6-6FC97C77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303C69-F7EB-42BB-8D4E-DBE58D5D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9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673691-362C-4EA9-848A-72D6D57C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C5DE8D9-5723-48A3-8E56-C3212319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301D73-8E8D-4ADD-AB4D-DC2B35BE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46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27EBE3-3088-4ED5-9A02-F4C47A1F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83B317-BBB0-4550-8A57-4DFEFF0BA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16A495-C61A-4831-AE86-01DB178E0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DEAEAC-D316-4F5B-89C7-5A9F2F1D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57ADF4-26E7-4CDD-A6F4-33D2A482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76AD6-933F-4652-A27F-9FC0CDFC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0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0333AA-E9E8-472E-902C-0C6C6C00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DE4BF1-B142-493D-8AE8-BB4BB33E7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B44EC0-247D-4CB1-AA68-DE37D9016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3A3D61-7019-40DA-8EE9-183A981A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C804B3-2233-4D2D-AFF6-8A51046C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49F389-7B89-424B-B82F-F422E8D0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8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1EA52-5930-4EAD-AC94-6DC9E27D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7ABC9-6289-40EE-B6A3-4D0E7A78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29A819-57A7-4610-8B6A-99037E763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8A6F1-8C63-4A86-B8EC-ABE657FF63C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9AE4E-87FB-4E23-8A86-A022F2EDF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425DDB-5BD8-4591-846C-D6EEE486E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C2F4F-5C11-4989-9C25-9F345B516C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07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18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41" y="376332"/>
            <a:ext cx="1113470" cy="111347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5499" y="5156324"/>
            <a:ext cx="2736499" cy="14727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3619209" cy="595827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56" y="507842"/>
            <a:ext cx="982397" cy="1086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72618" cy="35269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5" y="4046931"/>
            <a:ext cx="794902" cy="159607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436424" y="1416684"/>
            <a:ext cx="3955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873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Home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873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Education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873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70282" y="2415752"/>
            <a:ext cx="8290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综艺体简" panose="02010609000101010101" pitchFamily="2" charset="-122"/>
                <a:ea typeface="汉仪综艺体简" panose="02010609000101010101" pitchFamily="2" charset="-122"/>
                <a:cs typeface="+mn-ea"/>
                <a:sym typeface="思源黑体 CN Regular" panose="020B0500000000000000" pitchFamily="34" charset="-122"/>
              </a:rPr>
              <a:t>才是真正的起跑线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汉仪综艺体简" panose="02010609000101010101" pitchFamily="2" charset="-122"/>
              <a:ea typeface="汉仪综艺体简" panose="02010609000101010101" pitchFamily="2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079631" y="3569373"/>
            <a:ext cx="6334310" cy="523220"/>
          </a:xfrm>
          <a:prstGeom prst="rect">
            <a:avLst/>
          </a:prstGeom>
          <a:ln>
            <a:solidFill>
              <a:srgbClr val="FF8739"/>
            </a:solidFill>
            <a:prstDash val="dash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Regular" panose="020B0500000000000000" pitchFamily="34" charset="-122"/>
              </a:rPr>
              <a:t>家校共育伴成长，经典共读润心田</a:t>
            </a:r>
          </a:p>
        </p:txBody>
      </p:sp>
      <p:sp>
        <p:nvSpPr>
          <p:cNvPr id="25" name="椭圆 24"/>
          <p:cNvSpPr/>
          <p:nvPr/>
        </p:nvSpPr>
        <p:spPr>
          <a:xfrm>
            <a:off x="4332439" y="1395032"/>
            <a:ext cx="920595" cy="92059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rgbClr val="FF8739"/>
                </a:solidFill>
                <a:latin typeface="汉仪综艺体简" panose="02010609000101010101" pitchFamily="2" charset="-122"/>
                <a:ea typeface="汉仪综艺体简" panose="02010609000101010101" pitchFamily="2" charset="-122"/>
                <a:cs typeface="+mn-ea"/>
                <a:sym typeface="思源黑体 CN Regular" panose="020B0500000000000000" pitchFamily="34" charset="-122"/>
              </a:rPr>
              <a:t>家</a:t>
            </a:r>
          </a:p>
        </p:txBody>
      </p:sp>
      <p:sp>
        <p:nvSpPr>
          <p:cNvPr id="26" name="椭圆 25"/>
          <p:cNvSpPr/>
          <p:nvPr/>
        </p:nvSpPr>
        <p:spPr>
          <a:xfrm>
            <a:off x="5307597" y="1395032"/>
            <a:ext cx="920595" cy="92059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rgbClr val="FF8739"/>
                </a:solidFill>
                <a:latin typeface="汉仪综艺体简" panose="02010609000101010101" pitchFamily="2" charset="-122"/>
                <a:ea typeface="汉仪综艺体简" panose="02010609000101010101" pitchFamily="2" charset="-122"/>
                <a:cs typeface="+mn-ea"/>
                <a:sym typeface="思源黑体 CN Regular" panose="020B0500000000000000" pitchFamily="34" charset="-122"/>
              </a:rPr>
              <a:t>庭</a:t>
            </a:r>
          </a:p>
        </p:txBody>
      </p:sp>
      <p:sp>
        <p:nvSpPr>
          <p:cNvPr id="27" name="椭圆 26"/>
          <p:cNvSpPr/>
          <p:nvPr/>
        </p:nvSpPr>
        <p:spPr>
          <a:xfrm>
            <a:off x="6294957" y="1395032"/>
            <a:ext cx="920595" cy="92059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rgbClr val="FF8739"/>
                </a:solidFill>
                <a:latin typeface="汉仪综艺体简" panose="02010609000101010101" pitchFamily="2" charset="-122"/>
                <a:ea typeface="汉仪综艺体简" panose="02010609000101010101" pitchFamily="2" charset="-122"/>
                <a:cs typeface="+mn-ea"/>
                <a:sym typeface="思源黑体 CN Regular" panose="020B0500000000000000" pitchFamily="34" charset="-122"/>
              </a:rPr>
              <a:t>教</a:t>
            </a:r>
          </a:p>
        </p:txBody>
      </p:sp>
      <p:sp>
        <p:nvSpPr>
          <p:cNvPr id="28" name="椭圆 27"/>
          <p:cNvSpPr/>
          <p:nvPr/>
        </p:nvSpPr>
        <p:spPr>
          <a:xfrm>
            <a:off x="7282317" y="1395032"/>
            <a:ext cx="920595" cy="92059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8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rgbClr val="FF8739"/>
                </a:solidFill>
                <a:latin typeface="汉仪综艺体简" panose="02010609000101010101" pitchFamily="2" charset="-122"/>
                <a:ea typeface="汉仪综艺体简" panose="02010609000101010101" pitchFamily="2" charset="-122"/>
                <a:cs typeface="+mn-ea"/>
                <a:sym typeface="思源黑体 CN Regular" panose="020B0500000000000000" pitchFamily="34" charset="-122"/>
              </a:rPr>
              <a:t>育</a:t>
            </a:r>
          </a:p>
        </p:txBody>
      </p:sp>
      <p:sp>
        <p:nvSpPr>
          <p:cNvPr id="29" name="任意多边形: 形状 28"/>
          <p:cNvSpPr/>
          <p:nvPr/>
        </p:nvSpPr>
        <p:spPr>
          <a:xfrm rot="1965859">
            <a:off x="10220159" y="1825738"/>
            <a:ext cx="400451" cy="334539"/>
          </a:xfrm>
          <a:custGeom>
            <a:avLst/>
            <a:gdLst>
              <a:gd name="connsiteX0" fmla="*/ 124 w 273753"/>
              <a:gd name="connsiteY0" fmla="*/ 63039 h 228695"/>
              <a:gd name="connsiteX1" fmla="*/ 76992 w 273753"/>
              <a:gd name="connsiteY1" fmla="*/ 2559 h 228695"/>
              <a:gd name="connsiteX2" fmla="*/ 124409 w 273753"/>
              <a:gd name="connsiteY2" fmla="*/ 28754 h 228695"/>
              <a:gd name="connsiteX3" fmla="*/ 147758 w 273753"/>
              <a:gd name="connsiteY3" fmla="*/ 28994 h 228695"/>
              <a:gd name="connsiteX4" fmla="*/ 191918 w 273753"/>
              <a:gd name="connsiteY4" fmla="*/ 3725 h 228695"/>
              <a:gd name="connsiteX5" fmla="*/ 254558 w 273753"/>
              <a:gd name="connsiteY5" fmla="*/ 18811 h 228695"/>
              <a:gd name="connsiteX6" fmla="*/ 270158 w 273753"/>
              <a:gd name="connsiteY6" fmla="*/ 81280 h 228695"/>
              <a:gd name="connsiteX7" fmla="*/ 245027 w 273753"/>
              <a:gd name="connsiteY7" fmla="*/ 129519 h 228695"/>
              <a:gd name="connsiteX8" fmla="*/ 153244 w 273753"/>
              <a:gd name="connsiteY8" fmla="*/ 220822 h 228695"/>
              <a:gd name="connsiteX9" fmla="*/ 122832 w 273753"/>
              <a:gd name="connsiteY9" fmla="*/ 223394 h 228695"/>
              <a:gd name="connsiteX10" fmla="*/ 15244 w 273753"/>
              <a:gd name="connsiteY10" fmla="*/ 110080 h 228695"/>
              <a:gd name="connsiteX11" fmla="*/ 124 w 273753"/>
              <a:gd name="connsiteY11" fmla="*/ 63039 h 2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753" h="228695">
                <a:moveTo>
                  <a:pt x="124" y="63039"/>
                </a:moveTo>
                <a:cubicBezTo>
                  <a:pt x="192" y="21280"/>
                  <a:pt x="37735" y="-7589"/>
                  <a:pt x="76992" y="2559"/>
                </a:cubicBezTo>
                <a:cubicBezTo>
                  <a:pt x="95129" y="7256"/>
                  <a:pt x="110627" y="16719"/>
                  <a:pt x="124409" y="28754"/>
                </a:cubicBezTo>
                <a:cubicBezTo>
                  <a:pt x="132912" y="36194"/>
                  <a:pt x="139118" y="36434"/>
                  <a:pt x="147758" y="28994"/>
                </a:cubicBezTo>
                <a:cubicBezTo>
                  <a:pt x="160718" y="17851"/>
                  <a:pt x="175427" y="9451"/>
                  <a:pt x="191918" y="3725"/>
                </a:cubicBezTo>
                <a:cubicBezTo>
                  <a:pt x="216501" y="-4777"/>
                  <a:pt x="237278" y="1702"/>
                  <a:pt x="254558" y="18811"/>
                </a:cubicBezTo>
                <a:cubicBezTo>
                  <a:pt x="271872" y="35920"/>
                  <a:pt x="278524" y="56662"/>
                  <a:pt x="270158" y="81280"/>
                </a:cubicBezTo>
                <a:cubicBezTo>
                  <a:pt x="264227" y="98800"/>
                  <a:pt x="255861" y="114777"/>
                  <a:pt x="245027" y="129519"/>
                </a:cubicBezTo>
                <a:cubicBezTo>
                  <a:pt x="219175" y="164697"/>
                  <a:pt x="187049" y="193600"/>
                  <a:pt x="153244" y="220822"/>
                </a:cubicBezTo>
                <a:cubicBezTo>
                  <a:pt x="143267" y="228879"/>
                  <a:pt x="133941" y="232377"/>
                  <a:pt x="122832" y="223394"/>
                </a:cubicBezTo>
                <a:cubicBezTo>
                  <a:pt x="81998" y="190342"/>
                  <a:pt x="42021" y="156399"/>
                  <a:pt x="15244" y="110080"/>
                </a:cubicBezTo>
                <a:cubicBezTo>
                  <a:pt x="6638" y="95302"/>
                  <a:pt x="-1076" y="79908"/>
                  <a:pt x="124" y="63039"/>
                </a:cubicBezTo>
                <a:close/>
              </a:path>
            </a:pathLst>
          </a:custGeom>
          <a:solidFill>
            <a:srgbClr val="ECB0A9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综艺体简" panose="02010609000101010101" pitchFamily="2" charset="-122"/>
              <a:ea typeface="汉仪综艺体简" panose="02010609000101010101" pitchFamily="2" charset="-122"/>
              <a:sym typeface="思源黑体 CN Regular" panose="020B0500000000000000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0" y="3798277"/>
            <a:ext cx="3098792" cy="3014140"/>
          </a:xfrm>
          <a:prstGeom prst="rect">
            <a:avLst/>
          </a:prstGeom>
        </p:spPr>
      </p:pic>
      <p:sp>
        <p:nvSpPr>
          <p:cNvPr id="32" name="矩形: 圆角 31"/>
          <p:cNvSpPr/>
          <p:nvPr/>
        </p:nvSpPr>
        <p:spPr>
          <a:xfrm>
            <a:off x="2914022" y="4379069"/>
            <a:ext cx="3679739" cy="4114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Regular" panose="020B0500000000000000" pitchFamily="34" charset="-122"/>
              </a:rPr>
              <a:t>中国家庭心理教育学会安庆工作站</a:t>
            </a:r>
          </a:p>
        </p:txBody>
      </p:sp>
      <p:sp>
        <p:nvSpPr>
          <p:cNvPr id="33" name="矩形: 圆角 32"/>
          <p:cNvSpPr/>
          <p:nvPr/>
        </p:nvSpPr>
        <p:spPr>
          <a:xfrm>
            <a:off x="6953355" y="4379069"/>
            <a:ext cx="3679739" cy="41148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 CN Regular" panose="020B0500000000000000" pitchFamily="34" charset="-122"/>
              </a:rPr>
              <a:t>安庆市总工会职工心灵驿站</a:t>
            </a:r>
          </a:p>
        </p:txBody>
      </p:sp>
      <p:pic>
        <p:nvPicPr>
          <p:cNvPr id="34" name="轻松愉快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78028" y="-602730"/>
            <a:ext cx="487363" cy="48736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6A0536-DC2E-43C4-BE1E-811B85F64DBC}"/>
              </a:ext>
            </a:extLst>
          </p:cNvPr>
          <p:cNvSpPr txBox="1"/>
          <p:nvPr/>
        </p:nvSpPr>
        <p:spPr>
          <a:xfrm>
            <a:off x="2721524" y="307227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高花亭小学家长会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3D7DA0-09E9-4292-9652-9CBFEAB13986}"/>
              </a:ext>
            </a:extLst>
          </p:cNvPr>
          <p:cNvSpPr txBox="1"/>
          <p:nvPr/>
        </p:nvSpPr>
        <p:spPr>
          <a:xfrm>
            <a:off x="3928905" y="5034225"/>
            <a:ext cx="4992815" cy="120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                       </a:t>
            </a:r>
            <a:r>
              <a:rPr lang="zh-CN" altLang="en-US" sz="2400" b="1" dirty="0"/>
              <a:t>蒋景丽</a:t>
            </a:r>
            <a:endParaRPr lang="en-US" altLang="zh-CN" sz="2400" b="1" dirty="0"/>
          </a:p>
          <a:p>
            <a:r>
              <a:rPr lang="zh-CN" altLang="en-US" sz="2400" b="1" dirty="0"/>
              <a:t>          国家二级心理咨询师</a:t>
            </a:r>
            <a:endParaRPr lang="en-US" altLang="zh-CN" sz="2400" b="1" dirty="0"/>
          </a:p>
          <a:p>
            <a:r>
              <a:rPr lang="zh-CN" altLang="en-US" sz="2400" b="1" dirty="0"/>
              <a:t>安庆绿房子心灵艺术工作室创始人</a:t>
            </a:r>
          </a:p>
        </p:txBody>
      </p:sp>
    </p:spTree>
    <p:extLst>
      <p:ext uri="{BB962C8B-B14F-4D97-AF65-F5344CB8AC3E}">
        <p14:creationId xmlns:p14="http://schemas.microsoft.com/office/powerpoint/2010/main" val="30044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3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8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35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8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8730" y="-235669"/>
            <a:ext cx="10675070" cy="2846894"/>
          </a:xfrm>
        </p:spPr>
        <p:txBody>
          <a:bodyPr>
            <a:normAutofit/>
          </a:bodyPr>
          <a:lstStyle/>
          <a:p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013000003290921284716216502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75174"/>
            <a:ext cx="6135356" cy="56461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5097" y="3247808"/>
            <a:ext cx="725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心灵世界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31ACCA3-285E-42AB-ABD3-BBB1B2343688}"/>
              </a:ext>
            </a:extLst>
          </p:cNvPr>
          <p:cNvSpPr txBox="1"/>
          <p:nvPr/>
        </p:nvSpPr>
        <p:spPr>
          <a:xfrm>
            <a:off x="4180114" y="3721016"/>
            <a:ext cx="467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潜意识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DDED01-ADA2-44E0-AF4B-30D879B3952B}"/>
              </a:ext>
            </a:extLst>
          </p:cNvPr>
          <p:cNvSpPr txBox="1"/>
          <p:nvPr/>
        </p:nvSpPr>
        <p:spPr>
          <a:xfrm>
            <a:off x="2230734" y="1556019"/>
            <a:ext cx="778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显意识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D63EE2-751E-437E-8708-C9237C46979F}"/>
              </a:ext>
            </a:extLst>
          </p:cNvPr>
          <p:cNvSpPr txBox="1"/>
          <p:nvPr/>
        </p:nvSpPr>
        <p:spPr>
          <a:xfrm>
            <a:off x="838201" y="299036"/>
            <a:ext cx="109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潜意识（情绪）操控着我们的人生，我们称之为命运</a:t>
            </a:r>
            <a:endParaRPr lang="en-US" altLang="zh-CN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------</a:t>
            </a:r>
            <a:r>
              <a:rPr lang="zh-CN" altLang="en-US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荣格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713A1BA-99B3-4A88-864B-E962DA6DA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93" y="1925351"/>
            <a:ext cx="4741909" cy="47959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221AA10-8A5B-46DF-B54E-3F570A26063C}"/>
              </a:ext>
            </a:extLst>
          </p:cNvPr>
          <p:cNvSpPr txBox="1"/>
          <p:nvPr/>
        </p:nvSpPr>
        <p:spPr>
          <a:xfrm>
            <a:off x="8420518" y="576034"/>
            <a:ext cx="278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小鱼生病了怎么办？</a:t>
            </a:r>
            <a:endParaRPr lang="en-US" altLang="zh-CN" dirty="0"/>
          </a:p>
          <a:p>
            <a:r>
              <a:rPr lang="zh-CN" altLang="en-US" dirty="0"/>
              <a:t>孩子躺平、厌学、手机成瘾只是果，家长养育模式才是因！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EA3D4B-4D52-4BB9-A5CE-340A9D79D64D}"/>
              </a:ext>
            </a:extLst>
          </p:cNvPr>
          <p:cNvSpPr txBox="1"/>
          <p:nvPr/>
        </p:nvSpPr>
        <p:spPr>
          <a:xfrm>
            <a:off x="3938955" y="1254606"/>
            <a:ext cx="273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超我（社会功能）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F66A54-6CDB-45D7-BAA3-3C29E24DCAB6}"/>
              </a:ext>
            </a:extLst>
          </p:cNvPr>
          <p:cNvSpPr txBox="1"/>
          <p:nvPr/>
        </p:nvSpPr>
        <p:spPr>
          <a:xfrm>
            <a:off x="3938955" y="5611219"/>
            <a:ext cx="281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本我（自然属性）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63E019E-B678-4F2F-B7FE-702E3E2571B4}"/>
              </a:ext>
            </a:extLst>
          </p:cNvPr>
          <p:cNvSpPr txBox="1"/>
          <p:nvPr/>
        </p:nvSpPr>
        <p:spPr>
          <a:xfrm>
            <a:off x="4385556" y="322187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自我（平衡功能）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43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echatIMG5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626272"/>
            <a:ext cx="10771830" cy="62317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0EE1C0C-506A-4D33-A1FD-FF30BF27FBFC}"/>
              </a:ext>
            </a:extLst>
          </p:cNvPr>
          <p:cNvSpPr txBox="1"/>
          <p:nvPr/>
        </p:nvSpPr>
        <p:spPr>
          <a:xfrm>
            <a:off x="10942655" y="1919235"/>
            <a:ext cx="107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天人道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0EDEBC7-CD0D-43F1-9CE2-38DB5CB2DF21}"/>
              </a:ext>
            </a:extLst>
          </p:cNvPr>
          <p:cNvSpPr txBox="1"/>
          <p:nvPr/>
        </p:nvSpPr>
        <p:spPr>
          <a:xfrm>
            <a:off x="10942652" y="2880714"/>
            <a:ext cx="107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修罗道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F2C7B8-D625-4226-9E58-6F2AAA8B50D6}"/>
              </a:ext>
            </a:extLst>
          </p:cNvPr>
          <p:cNvSpPr txBox="1"/>
          <p:nvPr/>
        </p:nvSpPr>
        <p:spPr>
          <a:xfrm>
            <a:off x="10942653" y="3918857"/>
            <a:ext cx="107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人间道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890583-2BD4-4805-B5F2-AAD9CAD151EA}"/>
              </a:ext>
            </a:extLst>
          </p:cNvPr>
          <p:cNvSpPr txBox="1"/>
          <p:nvPr/>
        </p:nvSpPr>
        <p:spPr>
          <a:xfrm>
            <a:off x="10936344" y="4672484"/>
            <a:ext cx="93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饿鬼道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B1B9CC-961A-4200-8F55-A64DE07CEAB8}"/>
              </a:ext>
            </a:extLst>
          </p:cNvPr>
          <p:cNvSpPr txBox="1"/>
          <p:nvPr/>
        </p:nvSpPr>
        <p:spPr>
          <a:xfrm>
            <a:off x="10936344" y="5372144"/>
            <a:ext cx="108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畜生道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5BE20C-4A11-4438-9BD9-F9182B505105}"/>
              </a:ext>
            </a:extLst>
          </p:cNvPr>
          <p:cNvSpPr txBox="1"/>
          <p:nvPr/>
        </p:nvSpPr>
        <p:spPr>
          <a:xfrm>
            <a:off x="11080764" y="6125771"/>
            <a:ext cx="108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地狱道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253E02-82E4-45B9-A1F2-02451A975C69}"/>
              </a:ext>
            </a:extLst>
          </p:cNvPr>
          <p:cNvSpPr txBox="1"/>
          <p:nvPr/>
        </p:nvSpPr>
        <p:spPr>
          <a:xfrm>
            <a:off x="462224" y="103051"/>
            <a:ext cx="11143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孩子为什么逃到手机？家庭中能量低！</a:t>
            </a:r>
          </a:p>
        </p:txBody>
      </p:sp>
    </p:spTree>
    <p:extLst>
      <p:ext uri="{BB962C8B-B14F-4D97-AF65-F5344CB8AC3E}">
        <p14:creationId xmlns:p14="http://schemas.microsoft.com/office/powerpoint/2010/main" val="138762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86EA40-CC96-462A-B4DB-793339BCA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" y="832369"/>
            <a:ext cx="11738919" cy="586499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DCB74A-20C7-41F4-8072-BEBA04F5C750}"/>
              </a:ext>
            </a:extLst>
          </p:cNvPr>
          <p:cNvSpPr txBox="1"/>
          <p:nvPr/>
        </p:nvSpPr>
        <p:spPr>
          <a:xfrm>
            <a:off x="552659" y="160638"/>
            <a:ext cx="1112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孩子为什么逃到手机世界？效能感缺失</a:t>
            </a:r>
            <a:r>
              <a:rPr lang="zh-CN" altLang="en-US" sz="2800" dirty="0">
                <a:solidFill>
                  <a:srgbClr val="FF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5573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4661" y="0"/>
            <a:ext cx="11763216" cy="1708219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孩子为什么逃到手机世界？心中没有住进“爱”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timg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29" y="1412875"/>
            <a:ext cx="11089141" cy="501361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31980A1-9FA5-4972-8735-E3D503B0340F}"/>
              </a:ext>
            </a:extLst>
          </p:cNvPr>
          <p:cNvSpPr txBox="1"/>
          <p:nvPr/>
        </p:nvSpPr>
        <p:spPr>
          <a:xfrm>
            <a:off x="838199" y="2120969"/>
            <a:ext cx="274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您的孩子在那个层级？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14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D9795-183A-4EAE-9410-944E57E4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57" y="365125"/>
            <a:ext cx="11221678" cy="1325563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共性化教育中家庭该给孩子什么</a:t>
            </a:r>
            <a:r>
              <a:rPr lang="en-US" altLang="zh-CN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?</a:t>
            </a: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给他三大效能感</a:t>
            </a:r>
            <a:r>
              <a:rPr lang="en-US" altLang="zh-CN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!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A04E28-C8F6-4306-83F2-072FC581A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41" y="1825625"/>
            <a:ext cx="10992059" cy="4351338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青少年和家长痛点之一：手机依赖！</a:t>
            </a:r>
            <a:endParaRPr lang="en-US" altLang="zh-CN" sz="2400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24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           </a:t>
            </a:r>
            <a:r>
              <a:rPr lang="zh-CN" altLang="en-US" sz="24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之二：自驱力不足！</a:t>
            </a:r>
            <a:endParaRPr lang="en-US" altLang="zh-CN" sz="2400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24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             ……</a:t>
            </a:r>
            <a:r>
              <a:rPr lang="zh-CN" altLang="en-US" sz="24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各种作妖行为</a:t>
            </a:r>
            <a:endParaRPr lang="en-US" altLang="zh-CN" sz="2400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背后成因：自主感、胜任感、</a:t>
            </a:r>
            <a:endParaRPr lang="en-US" altLang="zh-CN" sz="32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归属感三大情感需求未满足！</a:t>
            </a:r>
            <a:endParaRPr lang="en-US" altLang="zh-CN" sz="32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沙漠中行走人，你该给他什么最有效？</a:t>
            </a:r>
            <a:endParaRPr lang="en-US" altLang="zh-CN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家长要提高自己心智化成熟度，更上时代步伐学习成长。</a:t>
            </a:r>
            <a:endParaRPr lang="en-US" altLang="zh-CN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做个科学种庄稼的人！</a:t>
            </a:r>
            <a:endParaRPr lang="en-US" altLang="zh-CN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en-US" altLang="zh-CN" sz="32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sz="2400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7C3BFA86-4AD8-453A-86BA-300BE70FC2E9}"/>
              </a:ext>
            </a:extLst>
          </p:cNvPr>
          <p:cNvSpPr/>
          <p:nvPr/>
        </p:nvSpPr>
        <p:spPr>
          <a:xfrm>
            <a:off x="8832574" y="2067339"/>
            <a:ext cx="3223591" cy="3869636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D4BC5C7-4592-4608-8B85-089C506A1EE6}"/>
              </a:ext>
            </a:extLst>
          </p:cNvPr>
          <p:cNvSpPr/>
          <p:nvPr/>
        </p:nvSpPr>
        <p:spPr>
          <a:xfrm>
            <a:off x="9762957" y="3800898"/>
            <a:ext cx="1404730" cy="1451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归属感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61A1B07-0D82-446E-A57E-F1966AB11CD4}"/>
              </a:ext>
            </a:extLst>
          </p:cNvPr>
          <p:cNvSpPr/>
          <p:nvPr/>
        </p:nvSpPr>
        <p:spPr>
          <a:xfrm>
            <a:off x="9047394" y="2609789"/>
            <a:ext cx="1404730" cy="1451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自主感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DC3449-64DD-4D04-85D3-479921883E0F}"/>
              </a:ext>
            </a:extLst>
          </p:cNvPr>
          <p:cNvSpPr/>
          <p:nvPr/>
        </p:nvSpPr>
        <p:spPr>
          <a:xfrm>
            <a:off x="10452124" y="2609789"/>
            <a:ext cx="1404731" cy="1451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胜任感</a:t>
            </a:r>
          </a:p>
        </p:txBody>
      </p:sp>
    </p:spTree>
    <p:extLst>
      <p:ext uri="{BB962C8B-B14F-4D97-AF65-F5344CB8AC3E}">
        <p14:creationId xmlns:p14="http://schemas.microsoft.com/office/powerpoint/2010/main" val="78317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3914" y="250372"/>
            <a:ext cx="11647715" cy="635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关注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72618" cy="35269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382" y="0"/>
            <a:ext cx="1572618" cy="352697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72615" y="501133"/>
            <a:ext cx="6164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>
                <a:tab pos="7086600" algn="l"/>
              </a:tabLst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如何给到孩子三大效能感？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4" y="3107291"/>
            <a:ext cx="4499412" cy="3249575"/>
          </a:xfrm>
          <a:prstGeom prst="rect">
            <a:avLst/>
          </a:prstGeom>
        </p:spPr>
      </p:pic>
      <p:sp>
        <p:nvSpPr>
          <p:cNvPr id="9" name="矩形: 圆角 8"/>
          <p:cNvSpPr/>
          <p:nvPr/>
        </p:nvSpPr>
        <p:spPr>
          <a:xfrm>
            <a:off x="1066799" y="1685586"/>
            <a:ext cx="4851400" cy="4699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一个问题：我们应该怎样做家长？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04899" y="2428794"/>
            <a:ext cx="10020300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做一个有耐心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有责任心又有方法的家长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教育理念很重要，理念是指导方法的。有了正确的家庭教育理念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你就会知道你的孩子是个怎样的孩子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又应该怎样去启发引导他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(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她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。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1066799" y="3641156"/>
            <a:ext cx="5029201" cy="1727200"/>
          </a:xfrm>
          <a:prstGeom prst="roundRect">
            <a:avLst>
              <a:gd name="adj" fmla="val 563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“养育孩子，不仅给孩子一碗饭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更重要的是要给孩子一个正确的理念”。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3DABD98-8F9C-44CC-BAC9-43B6D3B84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44" y="475486"/>
            <a:ext cx="1673819" cy="165977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78ECF35-D4F6-4A8C-A18D-28FB63BF6E10}"/>
              </a:ext>
            </a:extLst>
          </p:cNvPr>
          <p:cNvSpPr txBox="1"/>
          <p:nvPr/>
        </p:nvSpPr>
        <p:spPr>
          <a:xfrm>
            <a:off x="914401" y="5618728"/>
            <a:ext cx="5453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关注公众号，我写的关于家庭教育系列文章和案例</a:t>
            </a:r>
          </a:p>
        </p:txBody>
      </p:sp>
    </p:spTree>
    <p:extLst>
      <p:ext uri="{BB962C8B-B14F-4D97-AF65-F5344CB8AC3E}">
        <p14:creationId xmlns:p14="http://schemas.microsoft.com/office/powerpoint/2010/main" val="232229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3914" y="250372"/>
            <a:ext cx="11647715" cy="635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72618" cy="35269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382" y="0"/>
            <a:ext cx="1572618" cy="352697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72615" y="501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>
                <a:tab pos="7086600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应该怎样做家长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87203" y="1622553"/>
            <a:ext cx="7221992" cy="1902435"/>
            <a:chOff x="1736951" y="1963768"/>
            <a:chExt cx="7221992" cy="1902435"/>
          </a:xfrm>
        </p:grpSpPr>
        <p:sp>
          <p:nvSpPr>
            <p:cNvPr id="8" name="矩形: 圆角 7"/>
            <p:cNvSpPr/>
            <p:nvPr/>
          </p:nvSpPr>
          <p:spPr>
            <a:xfrm>
              <a:off x="1736951" y="1963768"/>
              <a:ext cx="2034269" cy="469900"/>
            </a:xfrm>
            <a:prstGeom prst="roundRect">
              <a:avLst/>
            </a:prstGeom>
            <a:solidFill>
              <a:srgbClr val="FF87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家长该做的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6951" y="2576298"/>
              <a:ext cx="7221992" cy="1289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家长要学会给孩子力量，让孩子懂事，最后帮助孩子成长；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要做到多鼓励、少打骂，多表扬、少批评，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给孩子成长的时间和空间。 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70537" y="3739378"/>
            <a:ext cx="10413889" cy="2436159"/>
            <a:chOff x="1070537" y="3739378"/>
            <a:chExt cx="10413889" cy="2436159"/>
          </a:xfrm>
        </p:grpSpPr>
        <p:sp>
          <p:nvSpPr>
            <p:cNvPr id="12" name="0 1"/>
            <p:cNvSpPr/>
            <p:nvPr/>
          </p:nvSpPr>
          <p:spPr>
            <a:xfrm>
              <a:off x="1070537" y="3739378"/>
              <a:ext cx="3468803" cy="4699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父母需要具备六大能力</a:t>
              </a:r>
            </a:p>
          </p:txBody>
        </p:sp>
        <p:sp>
          <p:nvSpPr>
            <p:cNvPr id="14" name="0 2-1"/>
            <p:cNvSpPr/>
            <p:nvPr/>
          </p:nvSpPr>
          <p:spPr>
            <a:xfrm>
              <a:off x="1070537" y="4577128"/>
              <a:ext cx="906236" cy="635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01.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5" name="0 2-2"/>
            <p:cNvSpPr/>
            <p:nvPr/>
          </p:nvSpPr>
          <p:spPr>
            <a:xfrm>
              <a:off x="2175436" y="4577128"/>
              <a:ext cx="2228849" cy="635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亲子沟通能力</a:t>
              </a:r>
            </a:p>
          </p:txBody>
        </p:sp>
        <p:sp>
          <p:nvSpPr>
            <p:cNvPr id="17" name="0-1"/>
            <p:cNvSpPr/>
            <p:nvPr/>
          </p:nvSpPr>
          <p:spPr>
            <a:xfrm>
              <a:off x="1070537" y="5462500"/>
              <a:ext cx="906236" cy="635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02.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8" name="0 3-2"/>
            <p:cNvSpPr/>
            <p:nvPr/>
          </p:nvSpPr>
          <p:spPr>
            <a:xfrm>
              <a:off x="2175436" y="5462500"/>
              <a:ext cx="2228849" cy="635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家庭支持能力</a:t>
              </a:r>
            </a:p>
          </p:txBody>
        </p:sp>
        <p:sp>
          <p:nvSpPr>
            <p:cNvPr id="20" name="0 4-1"/>
            <p:cNvSpPr/>
            <p:nvPr/>
          </p:nvSpPr>
          <p:spPr>
            <a:xfrm>
              <a:off x="4698199" y="4616071"/>
              <a:ext cx="906236" cy="635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03.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25" name="0 4-2"/>
            <p:cNvSpPr/>
            <p:nvPr/>
          </p:nvSpPr>
          <p:spPr>
            <a:xfrm>
              <a:off x="5803098" y="4616071"/>
              <a:ext cx="2228849" cy="635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情绪管理能力</a:t>
              </a:r>
            </a:p>
          </p:txBody>
        </p:sp>
        <p:sp>
          <p:nvSpPr>
            <p:cNvPr id="27" name="0 5-1"/>
            <p:cNvSpPr/>
            <p:nvPr/>
          </p:nvSpPr>
          <p:spPr>
            <a:xfrm>
              <a:off x="4704320" y="5506404"/>
              <a:ext cx="906236" cy="635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04.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28" name="05-2"/>
            <p:cNvSpPr/>
            <p:nvPr/>
          </p:nvSpPr>
          <p:spPr>
            <a:xfrm>
              <a:off x="5809219" y="5506404"/>
              <a:ext cx="2228849" cy="635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责任传承能力</a:t>
              </a:r>
            </a:p>
          </p:txBody>
        </p:sp>
        <p:sp>
          <p:nvSpPr>
            <p:cNvPr id="30" name="0 6-1"/>
            <p:cNvSpPr/>
            <p:nvPr/>
          </p:nvSpPr>
          <p:spPr>
            <a:xfrm>
              <a:off x="8150678" y="4616071"/>
              <a:ext cx="906236" cy="635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05.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31" name="0 6-2"/>
            <p:cNvSpPr/>
            <p:nvPr/>
          </p:nvSpPr>
          <p:spPr>
            <a:xfrm>
              <a:off x="9255577" y="4616071"/>
              <a:ext cx="2228849" cy="635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学习成长能力</a:t>
              </a:r>
            </a:p>
          </p:txBody>
        </p:sp>
        <p:sp>
          <p:nvSpPr>
            <p:cNvPr id="33" name="07-1"/>
            <p:cNvSpPr/>
            <p:nvPr/>
          </p:nvSpPr>
          <p:spPr>
            <a:xfrm>
              <a:off x="8150678" y="5540537"/>
              <a:ext cx="906236" cy="6350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06.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34" name="0"/>
            <p:cNvSpPr/>
            <p:nvPr/>
          </p:nvSpPr>
          <p:spPr>
            <a:xfrm>
              <a:off x="9255577" y="5540537"/>
              <a:ext cx="2228849" cy="635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珍爱生命能力 </a:t>
              </a: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07" y="501134"/>
            <a:ext cx="4016835" cy="40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3914" y="250372"/>
            <a:ext cx="11647715" cy="635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72618" cy="35269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382" y="0"/>
            <a:ext cx="1572618" cy="352697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72615" y="501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>
                <a:tab pos="7086600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应该怎样做家长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72614" y="1451670"/>
            <a:ext cx="9247785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摆在家长面前一个严肃的问题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是把孩子培养成财富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不是把财富留给孩子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是否重视孩子心灵成长的四座门：</a:t>
            </a:r>
          </a:p>
        </p:txBody>
      </p:sp>
      <p:sp>
        <p:nvSpPr>
          <p:cNvPr id="10" name="5"/>
          <p:cNvSpPr/>
          <p:nvPr/>
        </p:nvSpPr>
        <p:spPr>
          <a:xfrm>
            <a:off x="1546442" y="4084352"/>
            <a:ext cx="1869097" cy="7840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自尊心</a:t>
            </a:r>
          </a:p>
        </p:txBody>
      </p:sp>
      <p:sp>
        <p:nvSpPr>
          <p:cNvPr id="12" name="6"/>
          <p:cNvSpPr/>
          <p:nvPr/>
        </p:nvSpPr>
        <p:spPr>
          <a:xfrm>
            <a:off x="3956593" y="4084352"/>
            <a:ext cx="1869097" cy="7840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同情心</a:t>
            </a:r>
          </a:p>
        </p:txBody>
      </p:sp>
      <p:sp>
        <p:nvSpPr>
          <p:cNvPr id="13" name="3"/>
          <p:cNvSpPr/>
          <p:nvPr/>
        </p:nvSpPr>
        <p:spPr>
          <a:xfrm>
            <a:off x="1546442" y="2759288"/>
            <a:ext cx="1869097" cy="7840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好奇心</a:t>
            </a:r>
          </a:p>
        </p:txBody>
      </p:sp>
      <p:sp>
        <p:nvSpPr>
          <p:cNvPr id="14" name="4"/>
          <p:cNvSpPr/>
          <p:nvPr/>
        </p:nvSpPr>
        <p:spPr>
          <a:xfrm>
            <a:off x="3956593" y="2759288"/>
            <a:ext cx="1869097" cy="78400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自信心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572614" y="5342039"/>
            <a:ext cx="8893629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是孩子向世界自由敞开的四座门，快乐成长的金钥匙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父母该怎样走进孩子的内心世界？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25" y="1709689"/>
            <a:ext cx="3953673" cy="39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8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3914" y="250372"/>
            <a:ext cx="11647715" cy="635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72618" cy="35269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382" y="0"/>
            <a:ext cx="1572618" cy="352697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72615" y="501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>
                <a:tab pos="7086600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应该怎样做家长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328425" y="1843483"/>
            <a:ext cx="10569658" cy="1480381"/>
            <a:chOff x="1328425" y="1843483"/>
            <a:chExt cx="10569658" cy="1480381"/>
          </a:xfrm>
        </p:grpSpPr>
        <p:grpSp>
          <p:nvGrpSpPr>
            <p:cNvPr id="5" name="组合 4"/>
            <p:cNvGrpSpPr/>
            <p:nvPr/>
          </p:nvGrpSpPr>
          <p:grpSpPr>
            <a:xfrm>
              <a:off x="1328425" y="1843483"/>
              <a:ext cx="10569658" cy="461665"/>
              <a:chOff x="1328425" y="2135871"/>
              <a:chExt cx="10569658" cy="461665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1328425" y="2135871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思源黑体 CN Regular" panose="020B0500000000000000" pitchFamily="34" charset="-122"/>
                  </a:rPr>
                  <a:t>小学生普遍存在的三大问题：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802083" y="2182037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思源黑体 CN Regular" panose="020B0500000000000000" pitchFamily="34" charset="-122"/>
                  </a:rPr>
                  <a:t>作业拖拉、课堂好动、学习马虎</a:t>
                </a: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328425" y="2449457"/>
              <a:ext cx="8850084" cy="87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家长们要通过生活事件，帮助孩子改掉不良行为，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提高孩子的纠错能力切忌一味说教。 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328425" y="3659167"/>
            <a:ext cx="4473658" cy="2244986"/>
            <a:chOff x="1328425" y="3131422"/>
            <a:chExt cx="4473658" cy="2244986"/>
          </a:xfrm>
        </p:grpSpPr>
        <p:sp>
          <p:nvSpPr>
            <p:cNvPr id="18" name="0"/>
            <p:cNvSpPr/>
            <p:nvPr/>
          </p:nvSpPr>
          <p:spPr>
            <a:xfrm>
              <a:off x="1328425" y="3131422"/>
              <a:ext cx="4430111" cy="64247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家长要注重培养小学生五大品质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28425" y="3899080"/>
              <a:ext cx="447365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dist"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自理的生活品质</a:t>
              </a:r>
            </a:p>
            <a:p>
              <a:pPr marL="342900" marR="0" lvl="0" indent="-34290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自主的学习品质</a:t>
              </a:r>
            </a:p>
            <a:p>
              <a:pPr marL="342900" marR="0" lvl="0" indent="-34290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自爱的交往品质</a:t>
              </a:r>
            </a:p>
            <a:p>
              <a:pPr marL="342900" marR="0" lvl="0" indent="-34290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自信的做人品质 </a:t>
              </a:r>
            </a:p>
            <a:p>
              <a:pPr marL="342900" marR="0" lvl="0" indent="-34290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自律的做事品质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11952" r="7939" b="8985"/>
          <a:stretch>
            <a:fillRect/>
          </a:stretch>
        </p:blipFill>
        <p:spPr>
          <a:xfrm>
            <a:off x="6874324" y="2504611"/>
            <a:ext cx="4245431" cy="38162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27DB1C-4AF6-4E08-BC6E-700D66E7B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96" y="475486"/>
            <a:ext cx="1271167" cy="126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3914" y="250372"/>
            <a:ext cx="11647715" cy="635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3" y="-151359"/>
            <a:ext cx="1572618" cy="35269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382" y="0"/>
            <a:ext cx="1572618" cy="352697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72615" y="501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>
                <a:tab pos="7086600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应该怎样做家长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15673" y="710173"/>
            <a:ext cx="7719097" cy="2838359"/>
            <a:chOff x="1122262" y="1591508"/>
            <a:chExt cx="6094966" cy="1974929"/>
          </a:xfrm>
        </p:grpSpPr>
        <p:sp>
          <p:nvSpPr>
            <p:cNvPr id="9" name="文本框 8"/>
            <p:cNvSpPr txBox="1"/>
            <p:nvPr/>
          </p:nvSpPr>
          <p:spPr>
            <a:xfrm>
              <a:off x="1122262" y="1591508"/>
              <a:ext cx="6094966" cy="507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08314" y="2137211"/>
              <a:ext cx="6008914" cy="1429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pitchFamily="18" charset="-122"/>
                  <a:sym typeface="思源黑体 CN Regular" panose="020B0500000000000000" pitchFamily="34" charset="-122"/>
                </a:rPr>
                <a:t>一对极品父母教儿子背诗：</a:t>
              </a:r>
            </a:p>
            <a:p>
              <a:pPr lvl="0" algn="just">
                <a:lnSpc>
                  <a:spcPct val="150000"/>
                </a:lnSpc>
                <a:defRPr/>
              </a:pPr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“锄禾日当午，爸妈最辛苦；下午打麻将，晚上斗地主。”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  <a:sym typeface="思源黑体 CN Regular" panose="020B0500000000000000" pitchFamily="34" charset="-122"/>
                </a:rPr>
                <a:t>我说：好好奋斗吧！加油！龙生龙，凤生凤，老鼠的儿子会打洞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B4E1A02-C355-4E24-AB5F-685F20336D6B}"/>
              </a:ext>
            </a:extLst>
          </p:cNvPr>
          <p:cNvSpPr/>
          <p:nvPr/>
        </p:nvSpPr>
        <p:spPr>
          <a:xfrm>
            <a:off x="1366576" y="1147619"/>
            <a:ext cx="5629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你有过这样吗？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BD1AC6A-54CE-40C9-BD6E-1814E5CFC896}"/>
              </a:ext>
            </a:extLst>
          </p:cNvPr>
          <p:cNvSpPr/>
          <p:nvPr/>
        </p:nvSpPr>
        <p:spPr>
          <a:xfrm>
            <a:off x="592853" y="2996448"/>
            <a:ext cx="7075762" cy="333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6544441-28F8-4491-87CB-DFEAA362A484}"/>
              </a:ext>
            </a:extLst>
          </p:cNvPr>
          <p:cNvGrpSpPr/>
          <p:nvPr/>
        </p:nvGrpSpPr>
        <p:grpSpPr>
          <a:xfrm>
            <a:off x="1158658" y="2854835"/>
            <a:ext cx="4377984" cy="2735012"/>
            <a:chOff x="1328425" y="3131422"/>
            <a:chExt cx="4152532" cy="3546432"/>
          </a:xfrm>
        </p:grpSpPr>
        <p:sp>
          <p:nvSpPr>
            <p:cNvPr id="16" name="0 1">
              <a:extLst>
                <a:ext uri="{FF2B5EF4-FFF2-40B4-BE49-F238E27FC236}">
                  <a16:creationId xmlns:a16="http://schemas.microsoft.com/office/drawing/2014/main" id="{0ED035BF-7FEC-41E6-91CB-A8A1CADF7BA3}"/>
                </a:ext>
              </a:extLst>
            </p:cNvPr>
            <p:cNvSpPr/>
            <p:nvPr/>
          </p:nvSpPr>
          <p:spPr>
            <a:xfrm>
              <a:off x="1328425" y="3131422"/>
              <a:ext cx="3994690" cy="64247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中学生面临五大冲突：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EFF36F6-A4F5-41A6-8ADA-29C702CC8596}"/>
                </a:ext>
              </a:extLst>
            </p:cNvPr>
            <p:cNvSpPr txBox="1"/>
            <p:nvPr/>
          </p:nvSpPr>
          <p:spPr>
            <a:xfrm>
              <a:off x="1328425" y="3899080"/>
              <a:ext cx="4152532" cy="2778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大人行为与孩子心态的冲突 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依赖父母与自我独立的冲突 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平面思维与立体思维的冲突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性生理成熟与性心理不成熟的冲突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理想生活与现实生活的冲突</a:t>
              </a: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1BC6724-C4AB-43FE-BA7E-9D84230FC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42" y="161679"/>
            <a:ext cx="2397449" cy="224909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7902DCA-3C57-4CCF-94EF-FBFBDB521527}"/>
              </a:ext>
            </a:extLst>
          </p:cNvPr>
          <p:cNvSpPr txBox="1"/>
          <p:nvPr/>
        </p:nvSpPr>
        <p:spPr>
          <a:xfrm>
            <a:off x="7275007" y="5825959"/>
            <a:ext cx="462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父母好好学习，孩子天天向上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BA14FF-DA56-48C7-8B5C-8A39F7177C2E}"/>
              </a:ext>
            </a:extLst>
          </p:cNvPr>
          <p:cNvSpPr txBox="1"/>
          <p:nvPr/>
        </p:nvSpPr>
        <p:spPr>
          <a:xfrm flipH="1">
            <a:off x="8249697" y="2562129"/>
            <a:ext cx="211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加入家长学校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598CCC8-5E9C-474F-BDF5-4690FA18C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9" y="3316973"/>
            <a:ext cx="2262098" cy="20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9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7CC190-EBFB-4B87-B5CA-68F365B7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98" y="180870"/>
            <a:ext cx="10730802" cy="1509819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</a:rPr>
              <a:t>国是最大家、家是最小国：</a:t>
            </a:r>
            <a:r>
              <a:rPr lang="zh-CN" altLang="en-US" sz="2400" b="1" dirty="0">
                <a:solidFill>
                  <a:srgbClr val="FF0000"/>
                </a:solidFill>
              </a:rPr>
              <a:t>推动国家的是推动摇篮的手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6794D17-2FA8-4F18-BEC5-EDFFC4529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" y="1316334"/>
            <a:ext cx="11977634" cy="3768132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3BE74B-75DF-4FB7-888F-ABB44A076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5" y="5180258"/>
            <a:ext cx="11505363" cy="14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85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1594"/>
            <a:ext cx="12191999" cy="135640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3914" y="250372"/>
            <a:ext cx="11647715" cy="635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72618" cy="35269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382" y="0"/>
            <a:ext cx="1572618" cy="3526971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72615" y="501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>
                <a:tab pos="7086600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应该怎样做家长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753248" y="1594639"/>
            <a:ext cx="828993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父母家庭教育的“上岗执照”你拿到了吗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难道让孩子锦衣玉食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父母就尽责了吗？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穿的是华丽衣服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吃的是山珍海味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形寄生活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思源黑体 CN Regular" panose="020B0500000000000000" pitchFamily="34" charset="-122"/>
              </a:rPr>
              <a:t>豪华奢侈。</a:t>
            </a:r>
          </a:p>
        </p:txBody>
      </p:sp>
      <p:sp>
        <p:nvSpPr>
          <p:cNvPr id="18" name="矩形: 圆角 17"/>
          <p:cNvSpPr/>
          <p:nvPr/>
        </p:nvSpPr>
        <p:spPr>
          <a:xfrm>
            <a:off x="3989244" y="388626"/>
            <a:ext cx="5786127" cy="10935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孩子的素质教育应从源头：父母抓起！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623" y="1858975"/>
            <a:ext cx="4688282" cy="31255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91E03-9A62-467D-A4BC-F318C701F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0" y="3305679"/>
            <a:ext cx="6109398" cy="30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98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C645D0-1CCA-4597-AF71-D88AD045F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09" y="2699097"/>
            <a:ext cx="3848518" cy="36775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30BAF3F-C69F-4895-AD59-CC8734CA9E04}"/>
              </a:ext>
            </a:extLst>
          </p:cNvPr>
          <p:cNvSpPr txBox="1"/>
          <p:nvPr/>
        </p:nvSpPr>
        <p:spPr>
          <a:xfrm>
            <a:off x="813916" y="517492"/>
            <a:ext cx="11225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学霸培养底层逻辑：基于脑和心理研究科学实验基础上行为习惯训练</a:t>
            </a:r>
            <a:endParaRPr lang="en-US" altLang="zh-CN" sz="2800" dirty="0">
              <a:solidFill>
                <a:srgbClr val="7030A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2800" dirty="0">
                <a:solidFill>
                  <a:srgbClr val="7030A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生物本能：条件反射  趋乐避苦 多巴胺刺激  内啡肽养育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59AC6AE-AB13-4AD0-B515-0261E35EFD00}"/>
              </a:ext>
            </a:extLst>
          </p:cNvPr>
          <p:cNvSpPr txBox="1"/>
          <p:nvPr/>
        </p:nvSpPr>
        <p:spPr>
          <a:xfrm>
            <a:off x="1085222" y="1668026"/>
            <a:ext cx="931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父母好好学习，孩子天天向上  参加读书会，浸泡式学习成长，营造家庭内啡肽式养育环境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1E5FD2-0B7A-41C2-BC61-893341553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09" y="2471895"/>
            <a:ext cx="5174901" cy="38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62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1960" y="243963"/>
            <a:ext cx="11343293" cy="823616"/>
          </a:xfrm>
          <a:custGeom>
            <a:avLst/>
            <a:gdLst/>
            <a:ahLst/>
            <a:cxnLst/>
            <a:rect l="l" t="t" r="r" b="b"/>
            <a:pathLst>
              <a:path w="8507470" h="617712">
                <a:moveTo>
                  <a:pt x="0" y="0"/>
                </a:moveTo>
                <a:moveTo>
                  <a:pt x="0" y="0"/>
                </a:moveTo>
                <a:lnTo>
                  <a:pt x="8507470" y="0"/>
                </a:lnTo>
                <a:lnTo>
                  <a:pt x="8507470" y="617712"/>
                </a:lnTo>
                <a:lnTo>
                  <a:pt x="0" y="617712"/>
                </a:lnTo>
                <a:close/>
              </a:path>
            </a:pathLst>
          </a:custGeom>
          <a:solidFill>
            <a:srgbClr val="71C805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260949" y="14754"/>
            <a:ext cx="11425315" cy="1085746"/>
          </a:xfrm>
          <a:prstGeom prst="rect">
            <a:avLst/>
          </a:prstGeom>
          <a:noFill/>
        </p:spPr>
        <p:txBody>
          <a:bodyPr wrap="square" lIns="127000" tIns="127000" rIns="127000" bIns="127000" rtlCol="0" anchor="t">
            <a:spAutoFit/>
          </a:bodyPr>
          <a:lstStyle/>
          <a:p>
            <a:pPr>
              <a:lnSpc>
                <a:spcPct val="113000"/>
              </a:lnSpc>
              <a:spcBef>
                <a:spcPts val="500"/>
              </a:spcBef>
            </a:pPr>
            <a:endParaRPr lang="en-US" altLang="zh-CN" sz="2400" b="1" dirty="0">
              <a:solidFill>
                <a:srgbClr val="FFFFFF"/>
              </a:solidFill>
              <a:latin typeface="MiSans Bold" panose="00000800000000000000" charset="-122"/>
              <a:ea typeface="MiSans Bold" panose="00000800000000000000" charset="-122"/>
              <a:cs typeface="微软雅黑" panose="020B0503020204020204" pitchFamily="34" charset="-120"/>
            </a:endParaRPr>
          </a:p>
          <a:p>
            <a:pPr>
              <a:lnSpc>
                <a:spcPct val="113000"/>
              </a:lnSpc>
              <a:spcBef>
                <a:spcPts val="500"/>
              </a:spcBef>
            </a:pPr>
            <a:r>
              <a:rPr lang="zh-CN" altLang="en-US" sz="2000" b="1" dirty="0">
                <a:solidFill>
                  <a:srgbClr val="FFFFFF"/>
                </a:solidFill>
                <a:latin typeface="MiSans Bold" panose="00000800000000000000" charset="-122"/>
                <a:ea typeface="MiSans Bold" panose="00000800000000000000" charset="-122"/>
                <a:cs typeface="微软雅黑" panose="020B0503020204020204" pitchFamily="34" charset="-120"/>
              </a:rPr>
              <a:t>协助孩子找到人生目标灯塔，做引航员、做农夫、做匠人，耐心智慧守候一颗树长成根深叶茂</a:t>
            </a:r>
            <a:endParaRPr lang="en-US" sz="2000" b="1" dirty="0">
              <a:solidFill>
                <a:srgbClr val="FFFFFF"/>
              </a:solidFill>
              <a:latin typeface="MiSans Bold" panose="00000800000000000000" charset="-122"/>
              <a:ea typeface="MiSans Bold" panose="00000800000000000000" charset="-122"/>
              <a:cs typeface="微软雅黑" panose="020B0503020204020204" pitchFamily="34" charset="-12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9" y="4246730"/>
            <a:ext cx="4260500" cy="25965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5217C1-6886-4046-9E52-C6D55772A0F9}"/>
              </a:ext>
            </a:extLst>
          </p:cNvPr>
          <p:cNvSpPr txBox="1"/>
          <p:nvPr/>
        </p:nvSpPr>
        <p:spPr>
          <a:xfrm>
            <a:off x="260949" y="489032"/>
            <a:ext cx="9460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   </a:t>
            </a:r>
            <a:endParaRPr lang="en-US" altLang="zh-CN" sz="2800" dirty="0">
              <a:solidFill>
                <a:srgbClr val="FF0000"/>
              </a:solidFill>
            </a:endParaRPr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当下共性教育短板补齐，未来应对人生拼的是个性化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长板应对（田忌赛马）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天赋潜能里藏着核心竞争力，助航人生有燃油。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A7A895D-C9B6-4716-8E01-54BA0A852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72" y="2116638"/>
            <a:ext cx="1606339" cy="20594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4B7C25E-9423-4DA4-98D3-A88BF95CEA73}"/>
              </a:ext>
            </a:extLst>
          </p:cNvPr>
          <p:cNvSpPr txBox="1"/>
          <p:nvPr/>
        </p:nvSpPr>
        <p:spPr>
          <a:xfrm>
            <a:off x="9721780" y="4457872"/>
            <a:ext cx="250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电话：</a:t>
            </a:r>
            <a:r>
              <a:rPr lang="en-US" altLang="zh-CN" dirty="0"/>
              <a:t>15056640400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8FBC08-FBD1-4728-B289-F37D9500167D}"/>
              </a:ext>
            </a:extLst>
          </p:cNvPr>
          <p:cNvSpPr/>
          <p:nvPr/>
        </p:nvSpPr>
        <p:spPr>
          <a:xfrm>
            <a:off x="391886" y="2116639"/>
            <a:ext cx="47930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en-US" altLang="zh-CN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en-US" altLang="zh-CN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en-US" altLang="zh-CN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非智力之外部分决定人生木桶装水多少</a:t>
            </a:r>
            <a:endParaRPr lang="en-US" altLang="zh-CN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(</a:t>
            </a:r>
            <a:r>
              <a:rPr lang="zh-CN" altLang="en-US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情绪力、社交力、专注力、耐挫力</a:t>
            </a:r>
            <a:endParaRPr lang="en-US" altLang="zh-CN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心智力、执行力、意志力、创造力等等）</a:t>
            </a: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00AA18C7-8F42-4046-8B61-593155BDA0C5}"/>
              </a:ext>
            </a:extLst>
          </p:cNvPr>
          <p:cNvSpPr/>
          <p:nvPr/>
        </p:nvSpPr>
        <p:spPr>
          <a:xfrm>
            <a:off x="9927770" y="5109003"/>
            <a:ext cx="1587641" cy="823615"/>
          </a:xfrm>
          <a:custGeom>
            <a:avLst/>
            <a:gdLst/>
            <a:ahLst/>
            <a:cxnLst/>
            <a:rect l="l" t="t" r="r" b="b"/>
            <a:pathLst>
              <a:path w="841689" h="841689">
                <a:moveTo>
                  <a:pt x="420845" y="0"/>
                </a:moveTo>
                <a:moveTo>
                  <a:pt x="420845" y="0"/>
                </a:moveTo>
                <a:cubicBezTo>
                  <a:pt x="653115" y="0"/>
                  <a:pt x="841689" y="188574"/>
                  <a:pt x="841689" y="420845"/>
                </a:cubicBezTo>
                <a:cubicBezTo>
                  <a:pt x="841689" y="653115"/>
                  <a:pt x="653115" y="841689"/>
                  <a:pt x="420845" y="841689"/>
                </a:cubicBezTo>
                <a:cubicBezTo>
                  <a:pt x="188574" y="841689"/>
                  <a:pt x="0" y="653115"/>
                  <a:pt x="0" y="420845"/>
                </a:cubicBezTo>
                <a:cubicBezTo>
                  <a:pt x="0" y="188574"/>
                  <a:pt x="188574" y="0"/>
                  <a:pt x="420845" y="0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</p:spPr>
        <p:txBody>
          <a:bodyPr/>
          <a:lstStyle/>
          <a:p>
            <a:endParaRPr lang="en-US" altLang="zh-CN" dirty="0"/>
          </a:p>
          <a:p>
            <a:r>
              <a:rPr lang="zh-CN" altLang="en-US" dirty="0"/>
              <a:t>天赋性格测评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A7B0A27-05A7-4C34-8D23-FAEAF01D0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08" y="3288646"/>
            <a:ext cx="4602145" cy="34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2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EE69E7-5D6E-4B09-8DCD-A9C2BCC7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530" y="452175"/>
            <a:ext cx="10922558" cy="1288754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人生要规划，以目标为方向，以天赋兴趣做发动机，以父母无条件爱做燃油，助力孩子不用扬鞭自奋蹄</a:t>
            </a:r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A7779C7D-8587-4203-BB04-C607168DE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7" y="1919236"/>
            <a:ext cx="10922558" cy="4938764"/>
          </a:xfrm>
        </p:spPr>
      </p:pic>
    </p:spTree>
    <p:extLst>
      <p:ext uri="{BB962C8B-B14F-4D97-AF65-F5344CB8AC3E}">
        <p14:creationId xmlns:p14="http://schemas.microsoft.com/office/powerpoint/2010/main" val="595526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D38C90-B486-4DBA-B855-17AD6533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2F0C305-160A-496C-A75A-94BCE8A8BE01}"/>
              </a:ext>
            </a:extLst>
          </p:cNvPr>
          <p:cNvSpPr txBox="1"/>
          <p:nvPr/>
        </p:nvSpPr>
        <p:spPr>
          <a:xfrm>
            <a:off x="2893925" y="5651603"/>
            <a:ext cx="8051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爱是能量和动力（父母的爱、兴趣和热爱、对人、事、物的爱</a:t>
            </a:r>
            <a:r>
              <a:rPr lang="en-US" altLang="zh-CN" sz="2000" b="1" dirty="0">
                <a:solidFill>
                  <a:srgbClr val="FF0000"/>
                </a:solidFill>
              </a:rPr>
              <a:t>……</a:t>
            </a:r>
            <a:r>
              <a:rPr lang="zh-CN" altLang="en-US" sz="2000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E35744D-696E-4E9B-9373-A67A5F9CC517}"/>
              </a:ext>
            </a:extLst>
          </p:cNvPr>
          <p:cNvSpPr txBox="1"/>
          <p:nvPr/>
        </p:nvSpPr>
        <p:spPr>
          <a:xfrm>
            <a:off x="5385917" y="137477"/>
            <a:ext cx="5356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目标和灯塔指引（价值观）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4DF461-5098-4C8D-9ACD-EB4AAA369987}"/>
              </a:ext>
            </a:extLst>
          </p:cNvPr>
          <p:cNvSpPr txBox="1"/>
          <p:nvPr/>
        </p:nvSpPr>
        <p:spPr>
          <a:xfrm>
            <a:off x="3848519" y="4038804"/>
            <a:ext cx="665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专注力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6375213-32C7-4551-8C36-948BAD85DD17}"/>
              </a:ext>
            </a:extLst>
          </p:cNvPr>
          <p:cNvSpPr txBox="1"/>
          <p:nvPr/>
        </p:nvSpPr>
        <p:spPr>
          <a:xfrm>
            <a:off x="4461468" y="2227084"/>
            <a:ext cx="693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情绪力                          人际力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70C809-95F7-4A92-ADB5-DCF10B5B9ADF}"/>
              </a:ext>
            </a:extLst>
          </p:cNvPr>
          <p:cNvSpPr txBox="1"/>
          <p:nvPr/>
        </p:nvSpPr>
        <p:spPr>
          <a:xfrm>
            <a:off x="4200211" y="3002871"/>
            <a:ext cx="749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行动力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AC0982-9B0A-4B52-B3F5-3E18A88B23BB}"/>
              </a:ext>
            </a:extLst>
          </p:cNvPr>
          <p:cNvSpPr txBox="1"/>
          <p:nvPr/>
        </p:nvSpPr>
        <p:spPr>
          <a:xfrm>
            <a:off x="4983982" y="1040747"/>
            <a:ext cx="671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想象力        创造力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2B63C4-B5DB-45E7-9CB5-7ACCAC8C715F}"/>
              </a:ext>
            </a:extLst>
          </p:cNvPr>
          <p:cNvSpPr txBox="1"/>
          <p:nvPr/>
        </p:nvSpPr>
        <p:spPr>
          <a:xfrm>
            <a:off x="6722347" y="3117199"/>
            <a:ext cx="224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意志力</a:t>
            </a:r>
          </a:p>
        </p:txBody>
      </p:sp>
      <p:pic>
        <p:nvPicPr>
          <p:cNvPr id="12" name="图片 11" descr="timg (5)">
            <a:extLst>
              <a:ext uri="{FF2B5EF4-FFF2-40B4-BE49-F238E27FC236}">
                <a16:creationId xmlns:a16="http://schemas.microsoft.com/office/drawing/2014/main" id="{75AC8C36-70C1-4C1C-BC58-C4D69494F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06" y="1647929"/>
            <a:ext cx="2804720" cy="400367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89F9712-5865-458C-B854-73ACECCFD2AF}"/>
              </a:ext>
            </a:extLst>
          </p:cNvPr>
          <p:cNvSpPr txBox="1"/>
          <p:nvPr/>
        </p:nvSpPr>
        <p:spPr>
          <a:xfrm>
            <a:off x="10289513" y="3986739"/>
            <a:ext cx="109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身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8EC0C11-2DF6-4AFF-A2F3-4D92D7F7B5DA}"/>
              </a:ext>
            </a:extLst>
          </p:cNvPr>
          <p:cNvSpPr txBox="1"/>
          <p:nvPr/>
        </p:nvSpPr>
        <p:spPr>
          <a:xfrm>
            <a:off x="9787095" y="2450826"/>
            <a:ext cx="104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4535211-1E89-474A-8405-68B7872A3F16}"/>
              </a:ext>
            </a:extLst>
          </p:cNvPr>
          <p:cNvSpPr txBox="1"/>
          <p:nvPr/>
        </p:nvSpPr>
        <p:spPr>
          <a:xfrm>
            <a:off x="9897626" y="761329"/>
            <a:ext cx="53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灵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A37F3F-E08E-4E5F-8B39-F67538DABBFB}"/>
              </a:ext>
            </a:extLst>
          </p:cNvPr>
          <p:cNvSpPr txBox="1"/>
          <p:nvPr/>
        </p:nvSpPr>
        <p:spPr>
          <a:xfrm>
            <a:off x="351693" y="341644"/>
            <a:ext cx="5143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</a:rPr>
              <a:t>全人生命周期成长关键期核心竞争力提升帮扶做法：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E71390-53D0-4460-AF92-0CB97CBF7DF7}"/>
              </a:ext>
            </a:extLst>
          </p:cNvPr>
          <p:cNvSpPr txBox="1"/>
          <p:nvPr/>
        </p:nvSpPr>
        <p:spPr>
          <a:xfrm>
            <a:off x="10289513" y="6219930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精神分析技术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6BB7C8-0707-4A0F-9498-4446803698DD}"/>
              </a:ext>
            </a:extLst>
          </p:cNvPr>
          <p:cNvSpPr txBox="1"/>
          <p:nvPr/>
        </p:nvSpPr>
        <p:spPr>
          <a:xfrm>
            <a:off x="10088545" y="340393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认知行为技术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460A830-41A2-489E-BC2C-B81CE698AAD0}"/>
              </a:ext>
            </a:extLst>
          </p:cNvPr>
          <p:cNvSpPr txBox="1"/>
          <p:nvPr/>
        </p:nvSpPr>
        <p:spPr>
          <a:xfrm>
            <a:off x="10742193" y="10364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艺术疗愈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05A5429-8996-448A-A92A-8642943AD50A}"/>
              </a:ext>
            </a:extLst>
          </p:cNvPr>
          <p:cNvSpPr/>
          <p:nvPr/>
        </p:nvSpPr>
        <p:spPr>
          <a:xfrm flipH="1">
            <a:off x="6812781" y="3955254"/>
            <a:ext cx="119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</a:rPr>
              <a:t>心智力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810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70DB595-4AE2-4F16-B81A-0557A0AD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883C0CB-FF47-42DC-89CC-86BC9298439B}"/>
              </a:ext>
            </a:extLst>
          </p:cNvPr>
          <p:cNvSpPr/>
          <p:nvPr/>
        </p:nvSpPr>
        <p:spPr>
          <a:xfrm>
            <a:off x="643095" y="271305"/>
            <a:ext cx="5991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重点来啦！</a:t>
            </a:r>
            <a:endParaRPr lang="en-US" altLang="zh-CN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黄金关键期我们该怎么做？</a:t>
            </a:r>
          </a:p>
        </p:txBody>
      </p:sp>
    </p:spTree>
    <p:extLst>
      <p:ext uri="{BB962C8B-B14F-4D97-AF65-F5344CB8AC3E}">
        <p14:creationId xmlns:p14="http://schemas.microsoft.com/office/powerpoint/2010/main" val="1261462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1F50C80-F117-4E0C-9B16-CBC13873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638769-AEA4-427E-8CBC-08FDE317B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88" y="271306"/>
            <a:ext cx="1688123" cy="17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FC1EEA-ED63-412D-8510-0D2073F5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19BF906-1C0E-4B4D-A636-D52809D56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56" y="351693"/>
            <a:ext cx="1342602" cy="13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55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D9D9785-67B3-4835-A010-6EAD59BD5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C0C2EF-D3E5-46DB-9EB9-93F07EB6B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40" y="351692"/>
            <a:ext cx="1372218" cy="13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06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BE2848-C612-45DE-B825-8E6AE62B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338"/>
            <a:ext cx="12191999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7596E0-90E5-48CE-9872-599EAFCA7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35" y="351692"/>
            <a:ext cx="1688123" cy="17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7838A-3651-414D-8EEE-3AFD712B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53459"/>
          </a:xfrm>
          <a:prstGeom prst="rect">
            <a:avLst/>
          </a:prstGeom>
        </p:spPr>
      </p:pic>
      <p:pic>
        <p:nvPicPr>
          <p:cNvPr id="5" name="04（音频）爱的力量的副本2">
            <a:hlinkClick r:id="" action="ppaction://media"/>
            <a:extLst>
              <a:ext uri="{FF2B5EF4-FFF2-40B4-BE49-F238E27FC236}">
                <a16:creationId xmlns:a16="http://schemas.microsoft.com/office/drawing/2014/main" id="{47F29FA3-C7C9-451B-BE15-6207F3A18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1104" y="835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97F672-9D51-4919-A85D-72446D4C8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1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F9195F-28FB-42B7-92DA-6A4D71E8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EC7A16-EC3A-4CC5-8EAF-5BBA1C9A3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38" y="0"/>
            <a:ext cx="122623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06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1EBA582-EC44-4E2C-A4E1-8DB763E0E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73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1AE2A5-8EB6-4A05-B278-1451B6B18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07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0F33B69-2736-4390-A14B-C28A0AE36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58C9779-7B08-4483-A9F7-32EBCEC3702B}"/>
              </a:ext>
            </a:extLst>
          </p:cNvPr>
          <p:cNvSpPr txBox="1"/>
          <p:nvPr/>
        </p:nvSpPr>
        <p:spPr>
          <a:xfrm>
            <a:off x="6360607" y="562708"/>
            <a:ext cx="5606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青少年人文素养经典伴读训练营</a:t>
            </a:r>
            <a:endParaRPr lang="en-US" altLang="zh-CN" sz="28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+mn-ea"/>
              </a:rPr>
              <a:t>           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          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中国家庭心理教育安庆服务站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+mn-ea"/>
              </a:rPr>
              <a:t>            安庆市总工会职工心灵驿站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2983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C8124E-E8A7-45D4-9257-B9E3CDD3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42" y="302451"/>
            <a:ext cx="10229222" cy="33049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091B444-B86A-430E-82CE-B5C0E9C1771F}"/>
              </a:ext>
            </a:extLst>
          </p:cNvPr>
          <p:cNvSpPr txBox="1"/>
          <p:nvPr/>
        </p:nvSpPr>
        <p:spPr>
          <a:xfrm flipH="1">
            <a:off x="4823209" y="6209881"/>
            <a:ext cx="402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请扫码关注谢谢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BDC726-DFFA-4235-B3A0-48593F23D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56025"/>
            <a:ext cx="2341267" cy="21051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282959-97C9-4869-B789-14BE3AC0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94" y="4059535"/>
            <a:ext cx="1812054" cy="178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23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5667C2-BC34-4320-8172-CA197B97C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56" y="0"/>
            <a:ext cx="7707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45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41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A10B01-BC69-427B-9D04-1A53331B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0"/>
            <a:ext cx="11615895" cy="672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04DBF-0D6A-455D-8C56-71E74BCE0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4595"/>
            <a:ext cx="11435024" cy="233373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+mn-ea"/>
              </a:rPr>
              <a:t>一、关于手机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（体验性共同探讨）</a:t>
            </a:r>
            <a:endParaRPr lang="zh-CN" altLang="en-US" sz="4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69B018-5281-4FB5-8DBA-722B17B57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9380" y="1266092"/>
            <a:ext cx="9720106" cy="3798277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+mn-ea"/>
              </a:rPr>
              <a:t>     </a:t>
            </a:r>
            <a:endParaRPr lang="zh-CN" altLang="en-US" sz="6000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3F11E0-5D7D-4926-ABBB-00296A7B6412}"/>
              </a:ext>
            </a:extLst>
          </p:cNvPr>
          <p:cNvSpPr txBox="1"/>
          <p:nvPr/>
        </p:nvSpPr>
        <p:spPr>
          <a:xfrm>
            <a:off x="1318008" y="4016828"/>
            <a:ext cx="1098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+mn-ea"/>
              </a:rPr>
              <a:t>   </a:t>
            </a:r>
            <a:r>
              <a:rPr lang="zh-CN" altLang="en-US" sz="4800" dirty="0">
                <a:solidFill>
                  <a:srgbClr val="FF0000"/>
                </a:solidFill>
                <a:latin typeface="+mn-ea"/>
              </a:rPr>
              <a:t>二、关于青少年经典阅读</a:t>
            </a:r>
            <a:endParaRPr lang="zh-CN" altLang="en-US" sz="4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3AD275-6F29-45EA-990B-CF37E58BAE02}"/>
              </a:ext>
            </a:extLst>
          </p:cNvPr>
          <p:cNvSpPr txBox="1"/>
          <p:nvPr/>
        </p:nvSpPr>
        <p:spPr>
          <a:xfrm>
            <a:off x="1318008" y="1034980"/>
            <a:ext cx="7872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不讲道理  只是体验  感受  互动  交流  分享</a:t>
            </a:r>
          </a:p>
        </p:txBody>
      </p:sp>
    </p:spTree>
    <p:extLst>
      <p:ext uri="{BB962C8B-B14F-4D97-AF65-F5344CB8AC3E}">
        <p14:creationId xmlns:p14="http://schemas.microsoft.com/office/powerpoint/2010/main" val="125291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B628339-8C3D-4AFE-B8D3-851F99D378F3}"/>
              </a:ext>
            </a:extLst>
          </p:cNvPr>
          <p:cNvSpPr/>
          <p:nvPr/>
        </p:nvSpPr>
        <p:spPr>
          <a:xfrm>
            <a:off x="834013" y="538704"/>
            <a:ext cx="10631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n-ea"/>
              </a:rPr>
              <a:t>看见这个场景，你的感受是？</a:t>
            </a:r>
            <a:endParaRPr lang="zh-CN" altLang="en-US" sz="3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B8F5AF5-0575-477E-9553-EA78E0AE127B}"/>
              </a:ext>
            </a:extLst>
          </p:cNvPr>
          <p:cNvSpPr txBox="1"/>
          <p:nvPr/>
        </p:nvSpPr>
        <p:spPr>
          <a:xfrm>
            <a:off x="1416818" y="53959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角色扮演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7CDD9B-881F-4B98-BC4B-023BE188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13" y="1838847"/>
            <a:ext cx="4573787" cy="32255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48DF3B-F6C5-45A7-8431-2661A4A23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95" y="1843871"/>
            <a:ext cx="5263774" cy="38133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CB7D520-802E-40B9-9293-F6E5730E6A87}"/>
              </a:ext>
            </a:extLst>
          </p:cNvPr>
          <p:cNvSpPr/>
          <p:nvPr/>
        </p:nvSpPr>
        <p:spPr>
          <a:xfrm>
            <a:off x="2371411" y="5395966"/>
            <a:ext cx="3619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：当看见孩子拿着手机时，我们情绪感受？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242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6C995-50E7-43C9-8BA5-88F7D2D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229" y="662169"/>
            <a:ext cx="10561424" cy="706964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孩子为什么逃到手机世界：亲子关系暴力沟通！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BB7F38A-1033-4B0C-8CE5-B682A8B93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600"/>
            <a:ext cx="12192000" cy="5478811"/>
          </a:xfrm>
        </p:spPr>
      </p:pic>
    </p:spTree>
    <p:extLst>
      <p:ext uri="{BB962C8B-B14F-4D97-AF65-F5344CB8AC3E}">
        <p14:creationId xmlns:p14="http://schemas.microsoft.com/office/powerpoint/2010/main" val="31691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477495-19FD-4EBA-95DA-59DAB9FAA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65" y="1601841"/>
            <a:ext cx="3952461" cy="40507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C9B9A-5B4F-4ACE-8FFD-5A257BCE3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96" y="1601841"/>
            <a:ext cx="2594113" cy="4050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E95416B-4D7B-47C4-9AE2-91C80FB85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10" y="1601841"/>
            <a:ext cx="2597425" cy="40507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F0965D-3227-4AD1-806D-725AC7916DE5}"/>
              </a:ext>
            </a:extLst>
          </p:cNvPr>
          <p:cNvSpPr txBox="1"/>
          <p:nvPr/>
        </p:nvSpPr>
        <p:spPr>
          <a:xfrm>
            <a:off x="2862470" y="5774634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沙盘治疗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55BF74-CD30-4C0D-9558-E2CC1DFC776A}"/>
              </a:ext>
            </a:extLst>
          </p:cNvPr>
          <p:cNvSpPr txBox="1"/>
          <p:nvPr/>
        </p:nvSpPr>
        <p:spPr>
          <a:xfrm>
            <a:off x="1155560" y="422032"/>
            <a:ext cx="1031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青春期孩子因为手机导致关系和自我崩盘例子不胜枚举，更多发生于无声处伤害！堵还是疏？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两位妈妈的对话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……</a:t>
            </a:r>
            <a:r>
              <a:rPr lang="zh-CN" altLang="en-US" sz="2400" dirty="0">
                <a:solidFill>
                  <a:srgbClr val="FF0000"/>
                </a:solidFill>
              </a:rPr>
              <a:t>养育情绪！还是情绪性养育？</a:t>
            </a:r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2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3675" y="964279"/>
            <a:ext cx="10089856" cy="659984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大脑发育规律：爬行脑</a:t>
            </a: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-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情绪脑</a:t>
            </a: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-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智脑</a:t>
            </a:r>
          </a:p>
        </p:txBody>
      </p:sp>
      <p:pic>
        <p:nvPicPr>
          <p:cNvPr id="4" name="内容占位符 3" descr="图片1-19 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6913" y="1792764"/>
            <a:ext cx="7938199" cy="35253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982" y="5315578"/>
            <a:ext cx="11435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0-3</a:t>
            </a:r>
            <a:r>
              <a:rPr lang="zh-CN" altLang="en-US" sz="24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岁爬行脑发育，</a:t>
            </a:r>
            <a:r>
              <a:rPr lang="en-US" altLang="zh-CN" sz="24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3-12</a:t>
            </a:r>
            <a:r>
              <a:rPr lang="zh-CN" altLang="en-US" sz="24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岁情绪脑发育，</a:t>
            </a:r>
            <a:r>
              <a:rPr lang="en-US" altLang="zh-CN" sz="24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12-25</a:t>
            </a:r>
            <a:r>
              <a:rPr lang="zh-CN" altLang="en-US" sz="24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岁智脑发育，父母情绪管理、婚姻关系处理模式、世界观、价值观都在关键期无声的塑造着孩子大脑和心理世界。</a:t>
            </a:r>
            <a:endParaRPr lang="en-US" altLang="zh-CN" sz="24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6" name="内容占位符 3">
            <a:extLst>
              <a:ext uri="{FF2B5EF4-FFF2-40B4-BE49-F238E27FC236}">
                <a16:creationId xmlns:a16="http://schemas.microsoft.com/office/drawing/2014/main" id="{C7F6F9D7-F12B-4E1E-B6AF-280B38D90A13}"/>
              </a:ext>
            </a:extLst>
          </p:cNvPr>
          <p:cNvSpPr txBox="1">
            <a:spLocks/>
          </p:cNvSpPr>
          <p:nvPr/>
        </p:nvSpPr>
        <p:spPr>
          <a:xfrm flipH="1">
            <a:off x="4320116" y="3852459"/>
            <a:ext cx="1537345" cy="1256045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2C6D22-368A-4E56-BBD0-61DEF1F0F8A0}"/>
              </a:ext>
            </a:extLst>
          </p:cNvPr>
          <p:cNvSpPr txBox="1"/>
          <p:nvPr/>
        </p:nvSpPr>
        <p:spPr>
          <a:xfrm>
            <a:off x="703383" y="452176"/>
            <a:ext cx="1114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为什么要养育好情绪？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7765EFA-72FA-4E22-A538-4CAA17AE5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78" y="452175"/>
            <a:ext cx="1864547" cy="184889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9CE6A9A-6DE8-4883-BDBC-F53AAF72AECE}"/>
              </a:ext>
            </a:extLst>
          </p:cNvPr>
          <p:cNvSpPr txBox="1"/>
          <p:nvPr/>
        </p:nvSpPr>
        <p:spPr>
          <a:xfrm>
            <a:off x="703383" y="6146575"/>
            <a:ext cx="434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</a:rPr>
              <a:t>家长好好学习，孩子天天向上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765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1224</Words>
  <Application>Microsoft Office PowerPoint</Application>
  <PresentationFormat>宽屏</PresentationFormat>
  <Paragraphs>168</Paragraphs>
  <Slides>38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6" baseType="lpstr">
      <vt:lpstr>MiSans Bold</vt:lpstr>
      <vt:lpstr>阿里巴巴普惠体 M</vt:lpstr>
      <vt:lpstr>阿里巴巴普惠体 R</vt:lpstr>
      <vt:lpstr>等线</vt:lpstr>
      <vt:lpstr>等线 Light</vt:lpstr>
      <vt:lpstr>汉仪综艺体简</vt:lpstr>
      <vt:lpstr>华文楷体</vt:lpstr>
      <vt:lpstr>华文隶书</vt:lpstr>
      <vt:lpstr>华文行楷</vt:lpstr>
      <vt:lpstr>楷体</vt:lpstr>
      <vt:lpstr>隶书</vt:lpstr>
      <vt:lpstr>思源黑体 CN Regular</vt:lpstr>
      <vt:lpstr>宋体</vt:lpstr>
      <vt:lpstr>微软雅黑</vt:lpstr>
      <vt:lpstr>Arial</vt:lpstr>
      <vt:lpstr>Arial Black</vt:lpstr>
      <vt:lpstr>Wingdings</vt:lpstr>
      <vt:lpstr>Office 主题​​</vt:lpstr>
      <vt:lpstr>PowerPoint 演示文稿</vt:lpstr>
      <vt:lpstr>国是最大家、家是最小国：推动国家的是推动摇篮的手</vt:lpstr>
      <vt:lpstr>PowerPoint 演示文稿</vt:lpstr>
      <vt:lpstr>PowerPoint 演示文稿</vt:lpstr>
      <vt:lpstr>一、关于手机（体验性共同探讨）</vt:lpstr>
      <vt:lpstr>PowerPoint 演示文稿</vt:lpstr>
      <vt:lpstr>孩子为什么逃到手机世界：亲子关系暴力沟通！</vt:lpstr>
      <vt:lpstr>PowerPoint 演示文稿</vt:lpstr>
      <vt:lpstr>大脑发育规律：爬行脑-情绪脑-智脑</vt:lpstr>
      <vt:lpstr>PowerPoint 演示文稿</vt:lpstr>
      <vt:lpstr>PowerPoint 演示文稿</vt:lpstr>
      <vt:lpstr>PowerPoint 演示文稿</vt:lpstr>
      <vt:lpstr>孩子为什么逃到手机世界？心中没有住进“爱”</vt:lpstr>
      <vt:lpstr>共性化教育中家庭该给孩子什么?给他三大效能感!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人生要规划，以目标为方向，以天赋兴趣做发动机，以父母无条件爱做燃油，助力孩子不用扬鞭自奋蹄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哲</dc:creator>
  <cp:lastModifiedBy>杨 哲</cp:lastModifiedBy>
  <cp:revision>73</cp:revision>
  <dcterms:created xsi:type="dcterms:W3CDTF">2026-05-05T06:57:37Z</dcterms:created>
  <dcterms:modified xsi:type="dcterms:W3CDTF">2026-05-07T09:26:00Z</dcterms:modified>
</cp:coreProperties>
</file>