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52" r:id="rId3"/>
    <p:sldMasterId id="2147483672" r:id="rId4"/>
  </p:sldMasterIdLst>
  <p:notesMasterIdLst>
    <p:notesMasterId r:id="rId6"/>
  </p:notesMasterIdLst>
  <p:sldIdLst>
    <p:sldId id="256" r:id="rId5"/>
    <p:sldId id="257" r:id="rId7"/>
    <p:sldId id="258" r:id="rId8"/>
    <p:sldId id="270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9" r:id="rId19"/>
  </p:sldIdLst>
  <p:sldSz cx="12192000" cy="6858000"/>
  <p:notesSz cx="6858000" cy="9144000"/>
  <p:embeddedFontLst>
    <p:embeddedFont>
      <p:font typeface="微软雅黑" panose="020B0503020204020204" charset="-122"/>
      <p:regular r:id="rId23"/>
    </p:embeddedFont>
    <p:embeddedFont>
      <p:font typeface="Segoe UI" panose="020B0502040204020203"/>
      <p:regular r:id="rId24"/>
      <p:bold r:id="rId25"/>
      <p:italic r:id="rId26"/>
      <p:boldItalic r:id="rId27"/>
    </p:embeddedFont>
    <p:embeddedFont>
      <p:font typeface="等线 Light" panose="02010600030101010101" charset="-122"/>
      <p:regular r:id="rId28"/>
    </p:embeddedFont>
    <p:embeddedFont>
      <p:font typeface="等线" panose="02010600030101010101" charset="-122"/>
      <p:regular r:id="rId29"/>
    </p:embeddedFont>
  </p:embeddedFontLst>
  <p:defaultTextStyle>
    <a:defPPr>
      <a:defRPr lang="zh-CN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9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58" y="108"/>
      </p:cViewPr>
      <p:guideLst>
        <p:guide orient="horz" pos="2149"/>
        <p:guide pos="3888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11E1A39-84BD-4767-A481-CCF38E00E3DD}" type="datetimeFigureOut">
              <a:rPr lang="zh-CN" altLang="en-US"/>
            </a:fld>
            <a:endParaRPr lang="zh-CN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zh-CN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  <a:p>
            <a:pPr lvl="1">
              <a:defRPr/>
            </a:pPr>
            <a:r>
              <a:rPr lang="zh-CN"/>
              <a:t>二级</a:t>
            </a:r>
            <a:endParaRPr lang="zh-CN"/>
          </a:p>
          <a:p>
            <a:pPr lvl="2">
              <a:defRPr/>
            </a:pPr>
            <a:r>
              <a:rPr lang="zh-CN"/>
              <a:t>三级</a:t>
            </a:r>
            <a:endParaRPr lang="zh-CN"/>
          </a:p>
          <a:p>
            <a:pPr lvl="3">
              <a:defRPr/>
            </a:pPr>
            <a:r>
              <a:rPr lang="zh-CN"/>
              <a:t>四级</a:t>
            </a:r>
            <a:endParaRPr lang="zh-CN"/>
          </a:p>
          <a:p>
            <a:pPr lvl="4">
              <a:defRPr/>
            </a:pPr>
            <a:r>
              <a:rPr lang="zh-CN"/>
              <a:t>五级</a:t>
            </a:r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D76C8D2-0BAE-4461-9559-B2ACFFE695A8}" type="slidenum">
              <a:rPr lang="zh-CN"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7C365024-742C-4C89-AA88-CBBEABA8D69B}" type="slidenum">
              <a:rPr lang="zh-CN"/>
            </a:fld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79E3A0-6C70-8C9A-F446-A2E5DC419E75}" type="slidenum">
              <a:rPr/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49299D5-30BE-7B50-2EE8-51B62E16DD0E}" type="slidenum">
              <a:rPr/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5A7197C-6883-7559-C5EC-AED614A256A9}" type="slidenum">
              <a:rPr/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12B4421-9A8E-87C1-F4D7-8F959F53811A}" type="slidenum">
              <a:rPr/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140940F-E02B-4056-81CB-5DDA428A6526}" type="slidenum">
              <a:rPr lang="zh-CN"/>
            </a:fld>
            <a:endParaRPr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944B7C0-0C14-66FD-0A4E-8583A45D59B0}" type="slidenum">
              <a:rPr/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1FC8A23-6372-15A0-2103-E251EA75CA58}" type="slidenum">
              <a:rPr/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555E657-F0D6-209E-C0FA-097E7FAC5E6C}" type="slidenum">
              <a:rPr/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 bwMode="auto"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 bwMode="auto"/>
        <p:txBody>
          <a:bodyPr/>
          <a:p>
            <a:pPr>
              <a:defRPr/>
            </a:pPr>
            <a:endParaRPr 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74B176B-6CF7-95F8-EC39-718518D81311}" type="slidenum">
              <a:rPr/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D49B962-7D6C-1DF0-5CB5-7C75A4624E75}" type="slidenum">
              <a:rPr/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140940F-E02B-4056-81CB-5DDA428A6526}" type="slidenum">
              <a:rPr lang="zh-CN"/>
            </a:fld>
            <a:endParaRPr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标题幻灯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2_标题幻灯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标题和内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D3C0738-1B59-4510-9887-898450CF5605}" type="datetimeFigureOut">
              <a:rPr lang="zh-CN" altLang="en-US"/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988E1D-1590-476D-A5F4-B1E4F688A6ED}" type="slidenum">
              <a:rPr lang="zh-CN"/>
            </a:fld>
            <a:endParaRPr lang="zh-CN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457200" y="244575"/>
            <a:ext cx="1728192" cy="2432540"/>
          </a:xfrm>
          <a:prstGeom prst="rect">
            <a:avLst/>
          </a:prstGeom>
        </p:spPr>
      </p:pic>
      <p:sp>
        <p:nvSpPr>
          <p:cNvPr id="7" name="日期占位符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1A0BAEC-A70E-436E-92C6-3ECF094493EF}" type="datetimeFigureOut">
              <a:rPr lang="zh-CN" altLang="en-US"/>
            </a:fld>
            <a:endParaRPr lang="zh-CN"/>
          </a:p>
        </p:txBody>
      </p:sp>
      <p:sp>
        <p:nvSpPr>
          <p:cNvPr id="9" name="灯片编号占位符 5"/>
          <p:cNvSpPr txBox="1"/>
          <p:nvPr userDrawn="1"/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745BC63-D829-4A71-B2F4-3CC30B2DF020}" type="slidenum">
              <a:rPr lang="zh-CN"/>
            </a:fld>
            <a:endParaRPr lang="zh-CN"/>
          </a:p>
        </p:txBody>
      </p:sp>
      <p:sp>
        <p:nvSpPr>
          <p:cNvPr id="11" name="日期占位符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F0AF2C5-3B90-418F-91EB-3DD3E68BDA4C}" type="datetimeFigureOut">
              <a:rPr lang="zh-CN" altLang="en-US"/>
            </a:fld>
            <a:endParaRPr lang="zh-CN"/>
          </a:p>
        </p:txBody>
      </p:sp>
      <p:sp>
        <p:nvSpPr>
          <p:cNvPr id="12" name="灯片编号占位符 5"/>
          <p:cNvSpPr txBox="1"/>
          <p:nvPr userDrawn="1"/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B69943D-BB51-47C6-B2E2-A5A6FBBB3B1E}" type="slidenum">
              <a:rPr lang="zh-CN"/>
            </a:fld>
            <a:endParaRPr lang="zh-CN"/>
          </a:p>
        </p:txBody>
      </p:sp>
      <p:sp>
        <p:nvSpPr>
          <p:cNvPr id="13" name="日期占位符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D3C0738-1B59-4510-9887-898450CF5605}" type="datetimeFigureOut">
              <a:rPr lang="zh-CN" altLang="en-US"/>
            </a:fld>
            <a:endParaRPr lang="zh-CN"/>
          </a:p>
        </p:txBody>
      </p:sp>
      <p:sp>
        <p:nvSpPr>
          <p:cNvPr id="14" name="灯片编号占位符 5"/>
          <p:cNvSpPr txBox="1"/>
          <p:nvPr userDrawn="1"/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2988E1D-1590-476D-A5F4-B1E4F688A6ED}" type="slidenum">
              <a:rPr lang="zh-CN"/>
            </a:fld>
            <a:endParaRPr lang="zh-CN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0" y="1659139"/>
            <a:ext cx="12210963" cy="519886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9465920" y="30758"/>
            <a:ext cx="2067694" cy="2067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自定义版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 bwMode="auto">
          <a:xfrm>
            <a:off x="2521527" y="4544291"/>
            <a:ext cx="287258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sz="100">
                <a:solidFill>
                  <a:schemeClr val="bg1"/>
                </a:solidFill>
              </a:rPr>
              <a:t>不忘初心牢记使命</a:t>
            </a:r>
            <a:endParaRPr lang="zh-CN" sz="10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 bwMode="auto">
          <a:xfrm>
            <a:off x="5153891" y="5237018"/>
            <a:ext cx="223138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sz="100">
                <a:solidFill>
                  <a:schemeClr val="bg1"/>
                </a:solidFill>
              </a:rPr>
              <a:t>毛泽东</a:t>
            </a:r>
            <a:endParaRPr lang="zh-CN" sz="1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1_自定义版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 bwMode="auto">
          <a:xfrm>
            <a:off x="8987836" y="5486400"/>
            <a:ext cx="261610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sz="100">
                <a:solidFill>
                  <a:schemeClr val="bg1"/>
                </a:solidFill>
              </a:rPr>
              <a:t>新型冠状病毒</a:t>
            </a:r>
            <a:endParaRPr lang="zh-CN" sz="1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节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PhAnim="0" userDrawn="1">
  <p:cSld name="两栏内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 bwMode="auto"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zh-CN"/>
              <a:t>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 bwMode="auto"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zh-CN"/>
              <a:t>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4AAE72-555B-4183-9649-A4C52C7EFF40}" type="datetimeFigureOut">
              <a:rPr lang="zh-CN" altLang="en-US"/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C3DDF9-0142-4337-8E22-9F141B5A6AC8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PhAnim="0" userDrawn="1">
  <p:cSld name="比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 bwMode="auto"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 lang="zh-CN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 bwMode="auto">
          <a:xfrm>
            <a:off x="839788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zh-CN"/>
              <a:t>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 bwMode="auto"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 lang="zh-CN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 bwMode="auto">
          <a:xfrm>
            <a:off x="6172200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zh-CN"/>
              <a:t>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4AAE72-555B-4183-9649-A4C52C7EFF40}" type="datetimeFigureOut">
              <a:rPr lang="zh-CN" altLang="en-US"/>
            </a:fld>
            <a:endParaRPr 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C3DDF9-0142-4337-8E22-9F141B5A6AC8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PhAnim="0" userDrawn="1">
  <p:cSld name="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4AAE72-555B-4183-9649-A4C52C7EFF40}" type="datetimeFigureOut">
              <a:rPr lang="zh-CN" altLang="en-US"/>
            </a:fld>
            <a:endParaRPr 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C3DDF9-0142-4337-8E22-9F141B5A6AC8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PhAnim="0" userDrawn="1">
  <p:cSld name="空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4AAE72-555B-4183-9649-A4C52C7EFF40}" type="datetimeFigureOut">
              <a:rPr lang="zh-CN" altLang="en-US"/>
            </a:fld>
            <a:endParaRPr 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C3DDF9-0142-4337-8E22-9F141B5A6AC8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PhAnim="0" userDrawn="1">
  <p:cSld name="内容与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 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4AAE72-555B-4183-9649-A4C52C7EFF40}" type="datetimeFigureOut">
              <a:rPr lang="zh-CN" altLang="en-US"/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C3DDF9-0142-4337-8E22-9F141B5A6AC8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PhAnim="0" userDrawn="1">
  <p:cSld name="空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PhAnim="0" userDrawn="1">
  <p:cSld name="图片与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zh-CN"/>
              <a:t>编辑母版文本样式</a:t>
            </a:r>
            <a:endParaRPr 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4AAE72-555B-4183-9649-A4C52C7EFF40}" type="datetimeFigureOut">
              <a:rPr lang="zh-CN" altLang="en-US"/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C3DDF9-0142-4337-8E22-9F141B5A6AC8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PhAnim="0" userDrawn="1">
  <p:cSld name="标题和竖排文字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zh-CN"/>
              <a:t>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4AAE72-555B-4183-9649-A4C52C7EFF40}" type="datetimeFigureOut">
              <a:rPr lang="zh-CN" altLang="en-US"/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C3DDF9-0142-4337-8E22-9F141B5A6AC8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PhAnim="0" userDrawn="1">
  <p:cSld name="竖排标题与文本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 bwMode="auto"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zh-CN"/>
              <a:t>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4AAE72-555B-4183-9649-A4C52C7EFF40}" type="datetimeFigureOut">
              <a:rPr lang="zh-CN" altLang="en-US"/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C3DDF9-0142-4337-8E22-9F141B5A6AC8}" type="slidenum">
              <a:rPr lang="zh-CN"/>
            </a:fld>
            <a:endParaRPr lang="zh-CN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8987836" y="5486400"/>
            <a:ext cx="261610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sz="100">
                <a:solidFill>
                  <a:schemeClr val="bg1"/>
                </a:solidFill>
              </a:rPr>
              <a:t>新型冠状病毒</a:t>
            </a:r>
            <a:endParaRPr lang="zh-CN" sz="1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标题幻灯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PhAnim="0" userDrawn="1">
  <p:cSld name="空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标题和内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D3C0738-1B59-4510-9887-898450CF5605}" type="datetimeFigureOut">
              <a:rPr lang="zh-CN" altLang="en-US"/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988E1D-1590-476D-A5F4-B1E4F688A6ED}" type="slidenum">
              <a:rPr lang="zh-CN"/>
            </a:fld>
            <a:endParaRPr lang="zh-CN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457200" y="244575"/>
            <a:ext cx="1728192" cy="2432540"/>
          </a:xfrm>
          <a:prstGeom prst="rect">
            <a:avLst/>
          </a:prstGeom>
        </p:spPr>
      </p:pic>
      <p:sp>
        <p:nvSpPr>
          <p:cNvPr id="7" name="日期占位符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1A0BAEC-A70E-436E-92C6-3ECF094493EF}" type="datetimeFigureOut">
              <a:rPr lang="zh-CN" altLang="en-US"/>
            </a:fld>
            <a:endParaRPr lang="zh-CN"/>
          </a:p>
        </p:txBody>
      </p:sp>
      <p:sp>
        <p:nvSpPr>
          <p:cNvPr id="9" name="灯片编号占位符 5"/>
          <p:cNvSpPr txBox="1"/>
          <p:nvPr userDrawn="1"/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745BC63-D829-4A71-B2F4-3CC30B2DF020}" type="slidenum">
              <a:rPr lang="zh-CN"/>
            </a:fld>
            <a:endParaRPr lang="zh-CN"/>
          </a:p>
        </p:txBody>
      </p:sp>
      <p:sp>
        <p:nvSpPr>
          <p:cNvPr id="11" name="日期占位符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F0AF2C5-3B90-418F-91EB-3DD3E68BDA4C}" type="datetimeFigureOut">
              <a:rPr lang="zh-CN" altLang="en-US"/>
            </a:fld>
            <a:endParaRPr lang="zh-CN"/>
          </a:p>
        </p:txBody>
      </p:sp>
      <p:sp>
        <p:nvSpPr>
          <p:cNvPr id="12" name="灯片编号占位符 5"/>
          <p:cNvSpPr txBox="1"/>
          <p:nvPr userDrawn="1"/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B69943D-BB51-47C6-B2E2-A5A6FBBB3B1E}" type="slidenum">
              <a:rPr lang="zh-CN"/>
            </a:fld>
            <a:endParaRPr lang="zh-CN"/>
          </a:p>
        </p:txBody>
      </p:sp>
      <p:sp>
        <p:nvSpPr>
          <p:cNvPr id="13" name="日期占位符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D3C0738-1B59-4510-9887-898450CF5605}" type="datetimeFigureOut">
              <a:rPr lang="zh-CN" altLang="en-US"/>
            </a:fld>
            <a:endParaRPr lang="zh-CN"/>
          </a:p>
        </p:txBody>
      </p:sp>
      <p:sp>
        <p:nvSpPr>
          <p:cNvPr id="14" name="灯片编号占位符 5"/>
          <p:cNvSpPr txBox="1"/>
          <p:nvPr userDrawn="1"/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2988E1D-1590-476D-A5F4-B1E4F688A6ED}" type="slidenum">
              <a:rPr lang="zh-CN"/>
            </a:fld>
            <a:endParaRPr lang="zh-CN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0" y="1659139"/>
            <a:ext cx="12210963" cy="519886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9465920" y="30758"/>
            <a:ext cx="2067694" cy="2067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标题和内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D3C0738-1B59-4510-9887-898450CF5605}" type="datetimeFigureOut">
              <a:rPr lang="zh-CN" altLang="en-US"/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988E1D-1590-476D-A5F4-B1E4F688A6ED}" type="slidenum">
              <a:rPr lang="zh-CN"/>
            </a:fld>
            <a:endParaRPr lang="zh-CN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457200" y="244575"/>
            <a:ext cx="1728192" cy="2432540"/>
          </a:xfrm>
          <a:prstGeom prst="rect">
            <a:avLst/>
          </a:prstGeom>
        </p:spPr>
      </p:pic>
      <p:sp>
        <p:nvSpPr>
          <p:cNvPr id="7" name="日期占位符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1A0BAEC-A70E-436E-92C6-3ECF094493EF}" type="datetimeFigureOut">
              <a:rPr lang="zh-CN" altLang="en-US"/>
            </a:fld>
            <a:endParaRPr lang="zh-CN"/>
          </a:p>
        </p:txBody>
      </p:sp>
      <p:sp>
        <p:nvSpPr>
          <p:cNvPr id="9" name="灯片编号占位符 5"/>
          <p:cNvSpPr txBox="1"/>
          <p:nvPr userDrawn="1"/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745BC63-D829-4A71-B2F4-3CC30B2DF020}" type="slidenum">
              <a:rPr lang="zh-CN"/>
            </a:fld>
            <a:endParaRPr lang="zh-CN"/>
          </a:p>
        </p:txBody>
      </p:sp>
      <p:sp>
        <p:nvSpPr>
          <p:cNvPr id="11" name="日期占位符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F0AF2C5-3B90-418F-91EB-3DD3E68BDA4C}" type="datetimeFigureOut">
              <a:rPr lang="zh-CN" altLang="en-US"/>
            </a:fld>
            <a:endParaRPr lang="zh-CN"/>
          </a:p>
        </p:txBody>
      </p:sp>
      <p:sp>
        <p:nvSpPr>
          <p:cNvPr id="12" name="灯片编号占位符 5"/>
          <p:cNvSpPr txBox="1"/>
          <p:nvPr userDrawn="1"/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B69943D-BB51-47C6-B2E2-A5A6FBBB3B1E}" type="slidenum">
              <a:rPr lang="zh-CN"/>
            </a:fld>
            <a:endParaRPr lang="zh-CN"/>
          </a:p>
        </p:txBody>
      </p:sp>
      <p:sp>
        <p:nvSpPr>
          <p:cNvPr id="13" name="日期占位符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D3C0738-1B59-4510-9887-898450CF5605}" type="datetimeFigureOut">
              <a:rPr lang="zh-CN" altLang="en-US"/>
            </a:fld>
            <a:endParaRPr lang="zh-CN"/>
          </a:p>
        </p:txBody>
      </p:sp>
      <p:sp>
        <p:nvSpPr>
          <p:cNvPr id="14" name="灯片编号占位符 5"/>
          <p:cNvSpPr txBox="1"/>
          <p:nvPr userDrawn="1"/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2988E1D-1590-476D-A5F4-B1E4F688A6ED}" type="slidenum">
              <a:rPr lang="zh-CN"/>
            </a:fld>
            <a:endParaRPr lang="zh-CN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0" y="1659139"/>
            <a:ext cx="12210963" cy="519886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9465920" y="30758"/>
            <a:ext cx="2067694" cy="2067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5_自定义版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A0BAEC-A70E-436E-92C6-3ECF094493EF}" type="datetimeFigureOut">
              <a:rPr lang="zh-CN" altLang="en-US"/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745BC63-D829-4A71-B2F4-3CC30B2DF020}" type="slidenum">
              <a:rPr lang="zh-CN"/>
            </a:fld>
            <a:endParaRPr lang="zh-CN"/>
          </a:p>
        </p:txBody>
      </p:sp>
      <p:sp>
        <p:nvSpPr>
          <p:cNvPr id="7" name="日期占位符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F0AF2C5-3B90-418F-91EB-3DD3E68BDA4C}" type="datetimeFigureOut">
              <a:rPr lang="zh-CN" altLang="en-US"/>
            </a:fld>
            <a:endParaRPr lang="zh-CN"/>
          </a:p>
        </p:txBody>
      </p:sp>
      <p:sp>
        <p:nvSpPr>
          <p:cNvPr id="8" name="灯片编号占位符 5"/>
          <p:cNvSpPr txBox="1"/>
          <p:nvPr userDrawn="1"/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B69943D-BB51-47C6-B2E2-A5A6FBBB3B1E}" type="slidenum">
              <a:rPr lang="zh-CN"/>
            </a:fld>
            <a:endParaRPr lang="zh-CN"/>
          </a:p>
        </p:txBody>
      </p:sp>
      <p:sp>
        <p:nvSpPr>
          <p:cNvPr id="9" name="日期占位符 3"/>
          <p:cNvSpPr txBox="1"/>
          <p:nvPr userDrawn="1"/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D3C0738-1B59-4510-9887-898450CF5605}" type="datetimeFigureOut">
              <a:rPr lang="zh-CN" altLang="en-US"/>
            </a:fld>
            <a:endParaRPr lang="zh-CN"/>
          </a:p>
        </p:txBody>
      </p:sp>
      <p:sp>
        <p:nvSpPr>
          <p:cNvPr id="10" name="灯片编号占位符 5"/>
          <p:cNvSpPr txBox="1"/>
          <p:nvPr userDrawn="1"/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2988E1D-1590-476D-A5F4-B1E4F688A6ED}" type="slidenum">
              <a:rPr lang="zh-CN"/>
            </a:fld>
            <a:endParaRPr lang="zh-CN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0" y="1659139"/>
            <a:ext cx="12210963" cy="51988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457200" y="244575"/>
            <a:ext cx="1728192" cy="24325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9465920" y="30758"/>
            <a:ext cx="2067694" cy="2067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标题幻灯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 bwMode="auto">
          <a:xfrm>
            <a:off x="0" y="6714000"/>
            <a:ext cx="810895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  <p:sp>
        <p:nvSpPr>
          <p:cNvPr id="19" name="矩形 18"/>
          <p:cNvSpPr/>
          <p:nvPr userDrawn="1"/>
        </p:nvSpPr>
        <p:spPr bwMode="auto">
          <a:xfrm>
            <a:off x="8108950" y="6714000"/>
            <a:ext cx="4083050" cy="14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rcRect t="42061"/>
          <a:stretch>
            <a:fillRect/>
          </a:stretch>
        </p:blipFill>
        <p:spPr bwMode="auto">
          <a:xfrm>
            <a:off x="9585960" y="-3823"/>
            <a:ext cx="2603512" cy="835095"/>
          </a:xfrm>
          <a:prstGeom prst="rect">
            <a:avLst/>
          </a:prstGeom>
        </p:spPr>
      </p:pic>
      <p:cxnSp>
        <p:nvCxnSpPr>
          <p:cNvPr id="9" name="PA-1022164"/>
          <p:cNvCxnSpPr/>
          <p:nvPr userDrawn="1"/>
        </p:nvCxnSpPr>
        <p:spPr bwMode="auto">
          <a:xfrm>
            <a:off x="761914" y="827547"/>
            <a:ext cx="11430086" cy="3724"/>
          </a:xfrm>
          <a:prstGeom prst="line">
            <a:avLst/>
          </a:prstGeom>
          <a:ln w="12700">
            <a:solidFill>
              <a:srgbClr val="DF2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 userDrawn="1"/>
        </p:nvSpPr>
        <p:spPr bwMode="auto">
          <a:xfrm>
            <a:off x="0" y="6567055"/>
            <a:ext cx="12192000" cy="290945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solidFill>
                <a:srgbClr val="C00000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28182" y="25797"/>
            <a:ext cx="701212" cy="86031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 bwMode="auto">
          <a:xfrm>
            <a:off x="1149928" y="225119"/>
            <a:ext cx="3560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sz="2400" b="1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规则</a:t>
            </a:r>
            <a:r>
              <a:rPr lang="en-US" sz="2400" b="1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sz="2400" b="1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制定的背景意义</a:t>
            </a:r>
            <a:endParaRPr lang="zh-CN" sz="2400" b="1">
              <a:ln cmpd="sng">
                <a:noFill/>
                <a:prstDash val="solid"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2_自定义版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>
            <a:off x="0" y="6714000"/>
            <a:ext cx="810895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  <p:sp>
        <p:nvSpPr>
          <p:cNvPr id="4" name="矩形 3"/>
          <p:cNvSpPr/>
          <p:nvPr userDrawn="1"/>
        </p:nvSpPr>
        <p:spPr bwMode="auto">
          <a:xfrm>
            <a:off x="8108950" y="6714000"/>
            <a:ext cx="4083050" cy="14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rcRect t="42061"/>
          <a:stretch>
            <a:fillRect/>
          </a:stretch>
        </p:blipFill>
        <p:spPr bwMode="auto">
          <a:xfrm>
            <a:off x="9585960" y="-3823"/>
            <a:ext cx="2603512" cy="835095"/>
          </a:xfrm>
          <a:prstGeom prst="rect">
            <a:avLst/>
          </a:prstGeom>
        </p:spPr>
      </p:pic>
      <p:cxnSp>
        <p:nvCxnSpPr>
          <p:cNvPr id="6" name="PA-1022164"/>
          <p:cNvCxnSpPr/>
          <p:nvPr userDrawn="1"/>
        </p:nvCxnSpPr>
        <p:spPr bwMode="auto">
          <a:xfrm>
            <a:off x="761914" y="827547"/>
            <a:ext cx="11430086" cy="3724"/>
          </a:xfrm>
          <a:prstGeom prst="line">
            <a:avLst/>
          </a:prstGeom>
          <a:ln w="12700">
            <a:solidFill>
              <a:srgbClr val="DF2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 bwMode="auto">
          <a:xfrm>
            <a:off x="0" y="6567055"/>
            <a:ext cx="12192000" cy="290945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28182" y="25797"/>
            <a:ext cx="701212" cy="86031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 bwMode="auto">
          <a:xfrm>
            <a:off x="1149928" y="225119"/>
            <a:ext cx="3560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sz="2400" b="1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规则</a:t>
            </a:r>
            <a:r>
              <a:rPr lang="en-US" sz="2400" b="1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sz="2400" b="1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的全文详细解读</a:t>
            </a:r>
            <a:endParaRPr lang="zh-CN" sz="2400" b="1">
              <a:ln cmpd="sng">
                <a:noFill/>
                <a:prstDash val="solid"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3_自定义版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>
            <a:off x="0" y="6714000"/>
            <a:ext cx="810895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  <p:sp>
        <p:nvSpPr>
          <p:cNvPr id="4" name="矩形 3"/>
          <p:cNvSpPr/>
          <p:nvPr userDrawn="1"/>
        </p:nvSpPr>
        <p:spPr bwMode="auto">
          <a:xfrm>
            <a:off x="8108950" y="6714000"/>
            <a:ext cx="4083050" cy="14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rcRect t="42061"/>
          <a:stretch>
            <a:fillRect/>
          </a:stretch>
        </p:blipFill>
        <p:spPr bwMode="auto">
          <a:xfrm>
            <a:off x="9585960" y="-3823"/>
            <a:ext cx="2603512" cy="835095"/>
          </a:xfrm>
          <a:prstGeom prst="rect">
            <a:avLst/>
          </a:prstGeom>
        </p:spPr>
      </p:pic>
      <p:cxnSp>
        <p:nvCxnSpPr>
          <p:cNvPr id="6" name="PA-1022164"/>
          <p:cNvCxnSpPr/>
          <p:nvPr userDrawn="1"/>
        </p:nvCxnSpPr>
        <p:spPr bwMode="auto">
          <a:xfrm>
            <a:off x="761914" y="827547"/>
            <a:ext cx="11430086" cy="3724"/>
          </a:xfrm>
          <a:prstGeom prst="line">
            <a:avLst/>
          </a:prstGeom>
          <a:ln w="12700">
            <a:solidFill>
              <a:srgbClr val="DF2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 bwMode="auto">
          <a:xfrm>
            <a:off x="0" y="6567055"/>
            <a:ext cx="12192000" cy="290945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28182" y="25797"/>
            <a:ext cx="701212" cy="86031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 bwMode="auto">
          <a:xfrm>
            <a:off x="1149928" y="225119"/>
            <a:ext cx="3560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sz="2400" b="1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规则</a:t>
            </a:r>
            <a:r>
              <a:rPr lang="en-US" sz="2400" b="1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sz="2400" b="1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的重点内容解读</a:t>
            </a:r>
            <a:endParaRPr lang="zh-CN" sz="2400" b="1">
              <a:ln cmpd="sng">
                <a:noFill/>
                <a:prstDash val="solid"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8"/>
          <p:cNvSpPr txBox="1"/>
          <p:nvPr userDrawn="1"/>
        </p:nvSpPr>
        <p:spPr bwMode="auto">
          <a:xfrm>
            <a:off x="2521527" y="4544291"/>
            <a:ext cx="287258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sz="100">
                <a:solidFill>
                  <a:schemeClr val="bg1"/>
                </a:solidFill>
              </a:rPr>
              <a:t>不忘初心牢记使命</a:t>
            </a:r>
            <a:endParaRPr lang="zh-CN" sz="10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 bwMode="auto">
          <a:xfrm>
            <a:off x="5153891" y="5237018"/>
            <a:ext cx="223138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sz="100">
                <a:solidFill>
                  <a:schemeClr val="bg1"/>
                </a:solidFill>
              </a:rPr>
              <a:t>毛泽东</a:t>
            </a:r>
            <a:endParaRPr lang="zh-CN" sz="1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4_自定义版式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>
            <a:off x="0" y="6714000"/>
            <a:ext cx="810895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  <p:sp>
        <p:nvSpPr>
          <p:cNvPr id="4" name="矩形 3"/>
          <p:cNvSpPr/>
          <p:nvPr userDrawn="1"/>
        </p:nvSpPr>
        <p:spPr bwMode="auto">
          <a:xfrm>
            <a:off x="8108950" y="6714000"/>
            <a:ext cx="4083050" cy="144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rcRect t="42061"/>
          <a:stretch>
            <a:fillRect/>
          </a:stretch>
        </p:blipFill>
        <p:spPr bwMode="auto">
          <a:xfrm>
            <a:off x="9585960" y="-3823"/>
            <a:ext cx="2603512" cy="835095"/>
          </a:xfrm>
          <a:prstGeom prst="rect">
            <a:avLst/>
          </a:prstGeom>
        </p:spPr>
      </p:pic>
      <p:cxnSp>
        <p:nvCxnSpPr>
          <p:cNvPr id="6" name="PA-1022164"/>
          <p:cNvCxnSpPr/>
          <p:nvPr userDrawn="1"/>
        </p:nvCxnSpPr>
        <p:spPr bwMode="auto">
          <a:xfrm>
            <a:off x="761914" y="827547"/>
            <a:ext cx="11430086" cy="3724"/>
          </a:xfrm>
          <a:prstGeom prst="line">
            <a:avLst/>
          </a:prstGeom>
          <a:ln w="12700">
            <a:solidFill>
              <a:srgbClr val="DF2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 bwMode="auto">
          <a:xfrm>
            <a:off x="0" y="6567055"/>
            <a:ext cx="12192000" cy="290945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28182" y="25797"/>
            <a:ext cx="701212" cy="86031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 bwMode="auto">
          <a:xfrm>
            <a:off x="1149928" y="225119"/>
            <a:ext cx="3560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sz="2400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规则</a:t>
            </a:r>
            <a:r>
              <a:rPr lang="en-US" sz="2400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sz="2400">
                <a:ln cmpd="sng">
                  <a:noFill/>
                  <a:prstDash val="solid"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的贯彻落实举措</a:t>
            </a:r>
            <a:endParaRPr lang="zh-CN" sz="2400">
              <a:ln cmpd="sng">
                <a:noFill/>
                <a:prstDash val="solid"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PhAnim="0" userDrawn="1">
  <p:cSld name="1_标题幻灯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1" Type="http://schemas.openxmlformats.org/officeDocument/2006/relationships/theme" Target="../theme/theme2.xml"/><Relationship Id="rId20" Type="http://schemas.openxmlformats.org/officeDocument/2006/relationships/image" Target="../media/image6.jpeg"/><Relationship Id="rId2" Type="http://schemas.openxmlformats.org/officeDocument/2006/relationships/slideLayout" Target="../slideLayouts/slideLayout5.xml"/><Relationship Id="rId19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-1"/>
            <a:ext cx="6128838" cy="6858001"/>
          </a:xfrm>
          <a:prstGeom prst="rect">
            <a:avLst/>
          </a:prstGeom>
          <a:solidFill>
            <a:srgbClr val="217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  <p:sp>
        <p:nvSpPr>
          <p:cNvPr id="8" name="矩形 7"/>
          <p:cNvSpPr/>
          <p:nvPr userDrawn="1"/>
        </p:nvSpPr>
        <p:spPr bwMode="auto">
          <a:xfrm>
            <a:off x="6059818" y="-4565"/>
            <a:ext cx="6128838" cy="6858001"/>
          </a:xfrm>
          <a:prstGeom prst="rect">
            <a:avLst/>
          </a:prstGeom>
          <a:solidFill>
            <a:srgbClr val="FBC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  <p:sp>
        <p:nvSpPr>
          <p:cNvPr id="9" name="矩形 8"/>
          <p:cNvSpPr/>
          <p:nvPr userDrawn="1"/>
        </p:nvSpPr>
        <p:spPr bwMode="auto">
          <a:xfrm>
            <a:off x="335360" y="260648"/>
            <a:ext cx="11593288" cy="6264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endParaRPr lang="zh-CN">
              <a:latin typeface="思源黑体"/>
              <a:ea typeface="思源黑体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 panose="020B0604020202020204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 bwMode="auto">
          <a:xfrm>
            <a:off x="8987836" y="5486400"/>
            <a:ext cx="261610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sz="100">
                <a:solidFill>
                  <a:schemeClr val="bg1"/>
                </a:solidFill>
              </a:rPr>
              <a:t>新型冠状病毒</a:t>
            </a:r>
            <a:endParaRPr lang="zh-CN" sz="1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 bwMode="auto">
          <a:xfrm>
            <a:off x="2521527" y="4544291"/>
            <a:ext cx="287258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sz="100">
                <a:solidFill>
                  <a:schemeClr val="bg1"/>
                </a:solidFill>
              </a:rPr>
              <a:t>不忘初心牢记使命</a:t>
            </a:r>
            <a:endParaRPr lang="zh-CN" sz="1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5153891" y="5237018"/>
            <a:ext cx="223138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sz="100">
                <a:solidFill>
                  <a:schemeClr val="bg1"/>
                </a:solidFill>
              </a:rPr>
              <a:t>毛泽东</a:t>
            </a:r>
            <a:endParaRPr lang="zh-CN" sz="100">
              <a:solidFill>
                <a:schemeClr val="bg1"/>
              </a:solidFill>
            </a:endParaRPr>
          </a:p>
        </p:txBody>
      </p:sp>
      <p:sp>
        <p:nvSpPr>
          <p:cNvPr id="3" name="TextBox 3"/>
          <p:cNvSpPr txBox="1"/>
          <p:nvPr userDrawn="1"/>
        </p:nvSpPr>
        <p:spPr bwMode="auto">
          <a:xfrm>
            <a:off x="6774004" y="181007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sz="100">
                <a:solidFill>
                  <a:prstClr val="white"/>
                </a:solidFill>
              </a:rPr>
              <a:t>行动，能让人生放射光彩。陆游说：“纸上得来终觉浅，觉知此事要躬行。”还有人说，“时间给空想者痛苦，给创造者幸福。”有了梦想，就要付出行动，用行动来实现自己梦想。</a:t>
            </a: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r>
              <a:rPr lang="zh-CN" sz="100">
                <a:solidFill>
                  <a:prstClr val="white"/>
                </a:solidFill>
              </a:rPr>
              <a:t>行动，能让人生放射光彩。陆游说：“纸上得来终觉浅，觉知此事要躬行。”还有人说，“时间给空想者痛苦，给创造者幸福。”有了梦想，就要付出行动，用行动来实现自己梦想。</a:t>
            </a: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r>
              <a:rPr lang="zh-CN" sz="100">
                <a:solidFill>
                  <a:prstClr val="white"/>
                </a:solidFill>
              </a:rPr>
              <a:t>行动，能让人生放射光彩。陆游说：“纸上得来终觉浅，觉知此事要躬行。”还有人说，“时间给空想者痛苦，给创造者幸福。”有了梦想，就要付出行动，用行动来实现自己梦想。</a:t>
            </a: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r>
              <a:rPr lang="zh-CN" sz="100">
                <a:solidFill>
                  <a:prstClr val="white"/>
                </a:solidFill>
              </a:rPr>
              <a:t>行动，能让人生放射光彩。陆游说：“纸上得来终觉浅，觉知此事要躬行。”还有人说，“时间给空想者痛苦，给创造者幸福。”有了梦想，就要付出行动，用行动来实现自己梦想。</a:t>
            </a: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r>
              <a:rPr lang="zh-CN" sz="100">
                <a:solidFill>
                  <a:prstClr val="white"/>
                </a:solidFill>
              </a:rPr>
              <a:t>行动，能让人生放射光彩。陆游说：“纸上得来终觉浅，觉知此事要躬行。”还有人说，“时间给空想者痛苦，给创造者幸福。”有了梦想，就要付出行动，用行动来实现自己梦想。</a:t>
            </a: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r>
              <a:rPr lang="zh-CN" sz="100">
                <a:solidFill>
                  <a:prstClr val="white"/>
                </a:solidFill>
              </a:rPr>
              <a:t>行动，能让人生放射光彩。陆游说：“纸上得来终觉浅，觉知此事要躬行。”还有人说，“时间给空想者痛苦，给创造者幸福。”有了梦想，就要付出行动，用行动来实现自己梦想。</a:t>
            </a: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</p:txBody>
      </p:sp>
      <p:sp>
        <p:nvSpPr>
          <p:cNvPr id="4" name="TextBox 4"/>
          <p:cNvSpPr txBox="1"/>
          <p:nvPr userDrawn="1"/>
        </p:nvSpPr>
        <p:spPr bwMode="auto">
          <a:xfrm>
            <a:off x="7777248" y="2215214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sz="100">
                <a:solidFill>
                  <a:prstClr val="white"/>
                </a:solidFill>
              </a:rPr>
              <a:t>行动，能让人生放射光彩。陆游说：“纸上得来终觉浅，觉知此事要躬行。”还有人说，“时间给空想者痛苦，给创造者幸福。”有了梦想，就要付出行动，用行动来实现自己梦想。</a:t>
            </a: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r>
              <a:rPr lang="zh-CN" sz="100">
                <a:solidFill>
                  <a:prstClr val="white"/>
                </a:solidFill>
              </a:rPr>
              <a:t>行动，能让人生放射光彩。陆游说：“纸上得来终觉浅，觉知此事要躬行。”还有人说，“时间给空想者痛苦，给创造者幸福。”有了梦想，就要付出行动，用行动来实现自己梦想。</a:t>
            </a: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r>
              <a:rPr lang="zh-CN" sz="100">
                <a:solidFill>
                  <a:prstClr val="white"/>
                </a:solidFill>
              </a:rPr>
              <a:t>行动，能让人生放射光彩。陆游说：“纸上得来终觉浅，觉知此事要躬行。”还有人说，“时间给空想者痛苦，给创造者幸福。”有了梦想，就要付出行动，用行动来实现自己梦想。</a:t>
            </a: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r>
              <a:rPr lang="zh-CN" sz="100">
                <a:solidFill>
                  <a:prstClr val="white"/>
                </a:solidFill>
              </a:rPr>
              <a:t>行动，能让人生放射光彩。陆游说：“纸上得来终觉浅，觉知此事要躬行。”还有人说，“时间给空想者痛苦，给创造者幸福。”有了梦想，就要付出行动，用行动来实现自己梦想。</a:t>
            </a: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r>
              <a:rPr lang="zh-CN" sz="100">
                <a:solidFill>
                  <a:prstClr val="white"/>
                </a:solidFill>
              </a:rPr>
              <a:t>行动，能让人生放射光彩。陆游说：“纸上得来终觉浅，觉知此事要躬行。”还有人说，“时间给空想者痛苦，给创造者幸福。”有了梦想，就要付出行动，用行动来实现自己梦想。</a:t>
            </a: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r>
              <a:rPr lang="zh-CN" sz="100">
                <a:solidFill>
                  <a:prstClr val="white"/>
                </a:solidFill>
              </a:rPr>
              <a:t>行动，能让人生放射光彩。陆游说：“纸上得来终觉浅，觉知此事要躬行。”还有人说，“时间给空想者痛苦，给创造者幸福。”有了梦想，就要付出行动，用行动来实现自己梦想。</a:t>
            </a: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  <a:p>
            <a:pPr>
              <a:defRPr/>
            </a:pPr>
            <a:endParaRPr lang="zh-CN" sz="1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 bwMode="auto">
          <a:xfrm>
            <a:off x="908448" y="1234440"/>
            <a:ext cx="2788920" cy="2194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 bwMode="auto">
          <a:xfrm>
            <a:off x="0" y="13854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 panose="020B0604020202020204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-1"/>
            <a:ext cx="6128838" cy="6858001"/>
          </a:xfrm>
          <a:prstGeom prst="rect">
            <a:avLst/>
          </a:prstGeom>
          <a:solidFill>
            <a:srgbClr val="217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  <p:sp>
        <p:nvSpPr>
          <p:cNvPr id="8" name="矩形 7"/>
          <p:cNvSpPr/>
          <p:nvPr userDrawn="1"/>
        </p:nvSpPr>
        <p:spPr bwMode="auto">
          <a:xfrm>
            <a:off x="6059818" y="-4565"/>
            <a:ext cx="6128838" cy="6858001"/>
          </a:xfrm>
          <a:prstGeom prst="rect">
            <a:avLst/>
          </a:prstGeom>
          <a:solidFill>
            <a:srgbClr val="FBC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  <p:sp>
        <p:nvSpPr>
          <p:cNvPr id="9" name="矩形 8"/>
          <p:cNvSpPr/>
          <p:nvPr userDrawn="1"/>
        </p:nvSpPr>
        <p:spPr bwMode="auto">
          <a:xfrm>
            <a:off x="335360" y="260648"/>
            <a:ext cx="11593288" cy="6264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endParaRPr lang="zh-CN">
              <a:latin typeface="思源黑体"/>
              <a:ea typeface="思源黑体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 panose="020B0604020202020204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8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10.wmf"/><Relationship Id="rId1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 bwMode="auto">
          <a:xfrm>
            <a:off x="0" y="-1"/>
            <a:ext cx="6128838" cy="6858001"/>
          </a:xfrm>
          <a:prstGeom prst="rect">
            <a:avLst/>
          </a:prstGeom>
          <a:solidFill>
            <a:srgbClr val="217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  <p:sp>
        <p:nvSpPr>
          <p:cNvPr id="29" name="矩形 28"/>
          <p:cNvSpPr/>
          <p:nvPr/>
        </p:nvSpPr>
        <p:spPr bwMode="auto">
          <a:xfrm>
            <a:off x="6059818" y="-4565"/>
            <a:ext cx="6128838" cy="6858001"/>
          </a:xfrm>
          <a:prstGeom prst="rect">
            <a:avLst/>
          </a:prstGeom>
          <a:solidFill>
            <a:srgbClr val="FBC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/>
          </a:p>
        </p:txBody>
      </p:sp>
      <p:sp>
        <p:nvSpPr>
          <p:cNvPr id="9" name="矩形 8"/>
          <p:cNvSpPr/>
          <p:nvPr/>
        </p:nvSpPr>
        <p:spPr bwMode="auto">
          <a:xfrm>
            <a:off x="877455" y="489527"/>
            <a:ext cx="10594108" cy="59412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endParaRPr lang="zh-CN">
              <a:latin typeface="思源黑体"/>
              <a:ea typeface="思源黑体"/>
            </a:endParaRPr>
          </a:p>
        </p:txBody>
      </p:sp>
      <p:sp>
        <p:nvSpPr>
          <p:cNvPr id="30" name="文本框 29"/>
          <p:cNvSpPr txBox="1"/>
          <p:nvPr/>
        </p:nvSpPr>
        <p:spPr bwMode="auto">
          <a:xfrm>
            <a:off x="1334411" y="5255270"/>
            <a:ext cx="955220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6000" b="1">
                <a:solidFill>
                  <a:srgbClr val="217EA7">
                    <a:alpha val="10000"/>
                  </a:srgbClr>
                </a:solidFill>
                <a:latin typeface="阿里巴巴普惠体 Medium"/>
                <a:ea typeface="阿里巴巴普惠体 Medium"/>
                <a:cs typeface="阿里巴巴普惠体 Medium"/>
              </a:rPr>
              <a:t>SCHOOL SECURITY</a:t>
            </a:r>
            <a:endParaRPr lang="zh-CN" sz="6000" b="1">
              <a:solidFill>
                <a:srgbClr val="217EA7">
                  <a:alpha val="10000"/>
                </a:srgbClr>
              </a:solidFill>
              <a:latin typeface="阿里巴巴普惠体 Medium"/>
              <a:ea typeface="阿里巴巴普惠体 Medium"/>
              <a:cs typeface="阿里巴巴普惠体 Medium"/>
            </a:endParaRPr>
          </a:p>
        </p:txBody>
      </p:sp>
      <p:sp>
        <p:nvSpPr>
          <p:cNvPr id="10" name="文本框 16"/>
          <p:cNvSpPr txBox="1">
            <a:spLocks noChangeArrowheads="1"/>
          </p:cNvSpPr>
          <p:nvPr/>
        </p:nvSpPr>
        <p:spPr bwMode="auto">
          <a:xfrm>
            <a:off x="5664921" y="2099539"/>
            <a:ext cx="5332207" cy="13093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/>
              <a:buChar char="•"/>
              <a:defRPr sz="28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4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sz="20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/>
              <a:buChar char="•"/>
              <a:defRPr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lvl="0" algn="r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zh-CN" sz="6600" b="1" spc="160">
                <a:ln w="3175">
                  <a:noFill/>
                  <a:prstDash val="dash"/>
                </a:ln>
                <a:solidFill>
                  <a:srgbClr val="217EA7"/>
                </a:solidFill>
                <a:latin typeface="汉仪劲楷简"/>
                <a:ea typeface="汉仪劲楷简"/>
                <a:cs typeface="阿里巴巴普惠体 Medium"/>
              </a:rPr>
              <a:t>安全</a:t>
            </a:r>
            <a:r>
              <a:rPr lang="zh-CN" sz="6600" b="1" spc="160">
                <a:ln w="3175">
                  <a:noFill/>
                  <a:prstDash val="dash"/>
                </a:ln>
                <a:solidFill>
                  <a:srgbClr val="217EA7"/>
                </a:solidFill>
                <a:latin typeface="汉仪劲楷简"/>
                <a:ea typeface="汉仪劲楷简"/>
                <a:cs typeface="阿里巴巴普惠体 Medium"/>
              </a:rPr>
              <a:t>篇</a:t>
            </a:r>
            <a:endParaRPr lang="zh-CN" sz="6600" b="1" spc="160">
              <a:ln w="3175">
                <a:noFill/>
                <a:prstDash val="dash"/>
              </a:ln>
              <a:solidFill>
                <a:srgbClr val="217EA7"/>
              </a:solidFill>
              <a:latin typeface="汉仪劲楷简"/>
              <a:ea typeface="汉仪劲楷简"/>
              <a:cs typeface="阿里巴巴普惠体 Medium"/>
            </a:endParaRPr>
          </a:p>
        </p:txBody>
      </p:sp>
      <p:grpSp>
        <p:nvGrpSpPr>
          <p:cNvPr id="23" name="组合 22"/>
          <p:cNvGrpSpPr/>
          <p:nvPr/>
        </p:nvGrpSpPr>
        <p:grpSpPr bwMode="auto">
          <a:xfrm rot="10800000">
            <a:off x="7223578" y="4895160"/>
            <a:ext cx="3610012" cy="0"/>
            <a:chOff x="6785452" y="5321767"/>
            <a:chExt cx="3610012" cy="0"/>
          </a:xfrm>
        </p:grpSpPr>
        <p:cxnSp>
          <p:nvCxnSpPr>
            <p:cNvPr id="25" name="直接连接符 24"/>
            <p:cNvCxnSpPr/>
            <p:nvPr/>
          </p:nvCxnSpPr>
          <p:spPr bwMode="auto">
            <a:xfrm>
              <a:off x="7305112" y="5321767"/>
              <a:ext cx="3090352" cy="0"/>
            </a:xfrm>
            <a:prstGeom prst="line">
              <a:avLst/>
            </a:prstGeom>
            <a:ln>
              <a:solidFill>
                <a:srgbClr val="217E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 bwMode="auto">
            <a:xfrm>
              <a:off x="6785452" y="5321767"/>
              <a:ext cx="623058" cy="0"/>
            </a:xfrm>
            <a:prstGeom prst="line">
              <a:avLst/>
            </a:prstGeom>
            <a:ln w="76200">
              <a:solidFill>
                <a:srgbClr val="217E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文本框 37"/>
          <p:cNvSpPr txBox="1"/>
          <p:nvPr/>
        </p:nvSpPr>
        <p:spPr bwMode="auto">
          <a:xfrm>
            <a:off x="6059804" y="3602990"/>
            <a:ext cx="5104130" cy="18154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>
                <a:latin typeface="汉仪劲楷简"/>
                <a:ea typeface="汉仪劲楷简"/>
              </a:rPr>
              <a:t>  </a:t>
            </a:r>
            <a:r>
              <a:rPr lang="zh-CN" sz="2800">
                <a:latin typeface="汉仪劲楷简"/>
                <a:ea typeface="汉仪劲楷简"/>
              </a:rPr>
              <a:t>平安校园</a:t>
            </a:r>
            <a:r>
              <a:rPr lang="en-US" sz="2800">
                <a:latin typeface="汉仪劲楷简"/>
                <a:ea typeface="汉仪劲楷简"/>
              </a:rPr>
              <a:t> </a:t>
            </a:r>
            <a:r>
              <a:rPr lang="zh-CN" sz="2800">
                <a:latin typeface="汉仪劲楷简"/>
                <a:ea typeface="汉仪劲楷简"/>
              </a:rPr>
              <a:t>家校同行</a:t>
            </a:r>
            <a:endParaRPr lang="zh-CN" sz="2800">
              <a:latin typeface="汉仪劲楷简"/>
              <a:ea typeface="汉仪劲楷简"/>
            </a:endParaRPr>
          </a:p>
          <a:p>
            <a:pPr algn="ctr">
              <a:lnSpc>
                <a:spcPct val="150000"/>
              </a:lnSpc>
              <a:defRPr/>
            </a:pPr>
            <a:endParaRPr 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阿里巴巴普惠体 Medium"/>
            </a:endParaRPr>
          </a:p>
        </p:txBody>
      </p:sp>
      <p:grpSp>
        <p:nvGrpSpPr>
          <p:cNvPr id="12" name="组合 11"/>
          <p:cNvGrpSpPr/>
          <p:nvPr/>
        </p:nvGrpSpPr>
        <p:grpSpPr bwMode="auto">
          <a:xfrm>
            <a:off x="6607175" y="1416685"/>
            <a:ext cx="4265295" cy="561340"/>
            <a:chOff x="174049" y="1621912"/>
            <a:chExt cx="2490332" cy="350351"/>
          </a:xfrm>
        </p:grpSpPr>
        <p:sp>
          <p:nvSpPr>
            <p:cNvPr id="24" name="Title 6"/>
            <p:cNvSpPr txBox="1"/>
            <p:nvPr/>
          </p:nvSpPr>
          <p:spPr bwMode="auto">
            <a:xfrm>
              <a:off x="1177300" y="1621912"/>
              <a:ext cx="1487081" cy="350351"/>
            </a:xfrm>
            <a:prstGeom prst="rect">
              <a:avLst/>
            </a:prstGeom>
            <a:noFill/>
            <a:ln w="3175">
              <a:noFill/>
              <a:prstDash val="dash"/>
            </a:ln>
          </p:spPr>
          <p:txBody>
            <a:bodyPr wrap="square" lIns="47625" tIns="19050" rIns="47625" bIns="19050" anchor="b" anchorCtr="0">
              <a:normAutofit/>
            </a:bodyPr>
            <a:lstStyle>
              <a:defPPr>
                <a:defRPr lang="zh-CN"/>
              </a:defPPr>
              <a:lvl1pPr marL="0" indent="0" algn="l" defTabSz="913765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en-US" sz="2750" b="0" i="0" u="none" cap="none" spc="-49">
                  <a:ln w="3175">
                    <a:noFill/>
                  </a:ln>
                  <a:solidFill>
                    <a:schemeClr val="tx1"/>
                  </a:solidFill>
                  <a:latin typeface="+mj-lt"/>
                  <a:ea typeface="+mn-ea"/>
                  <a:cs typeface="Segoe UI" panose="020B0502040204020203"/>
                </a:defRPr>
              </a:lvl1pPr>
              <a:lvl2pPr marL="4572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 marL="0" lvl="0" indent="0">
                <a:lnSpc>
                  <a:spcPct val="120000"/>
                </a:lnSpc>
                <a:spcAft>
                  <a:spcPts val="0"/>
                </a:spcAft>
                <a:buSzTx/>
                <a:defRPr/>
              </a:pPr>
              <a:r>
                <a:rPr lang="zh-CN" sz="2000" b="1" spc="160">
                  <a:solidFill>
                    <a:srgbClr val="217EA7"/>
                  </a:solidFill>
                  <a:latin typeface="汉仪劲楷简"/>
                  <a:ea typeface="汉仪劲楷简"/>
                  <a:cs typeface="阿里巴巴普惠体 Medium"/>
                </a:rPr>
                <a:t>高花亭小学家长会</a:t>
              </a:r>
              <a:endParaRPr lang="zh-CN" sz="2000" b="1">
                <a:solidFill>
                  <a:srgbClr val="217EA7"/>
                </a:solidFill>
                <a:latin typeface="汉仪劲楷简"/>
                <a:ea typeface="汉仪劲楷简"/>
                <a:cs typeface="阿里巴巴普惠体 Medium"/>
              </a:endParaRPr>
            </a:p>
          </p:txBody>
        </p:sp>
        <p:sp>
          <p:nvSpPr>
            <p:cNvPr id="39" name="椭圆 38"/>
            <p:cNvSpPr/>
            <p:nvPr/>
          </p:nvSpPr>
          <p:spPr bwMode="auto">
            <a:xfrm>
              <a:off x="174049" y="1786207"/>
              <a:ext cx="140611" cy="140611"/>
            </a:xfrm>
            <a:prstGeom prst="ellipse">
              <a:avLst/>
            </a:prstGeom>
            <a:solidFill>
              <a:srgbClr val="217E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阿里巴巴普惠体 Medium"/>
                <a:ea typeface="阿里巴巴普惠体 Medium"/>
                <a:cs typeface="阿里巴巴普惠体 Medium"/>
              </a:endParaRPr>
            </a:p>
          </p:txBody>
        </p:sp>
        <p:sp>
          <p:nvSpPr>
            <p:cNvPr id="40" name="椭圆 39"/>
            <p:cNvSpPr/>
            <p:nvPr/>
          </p:nvSpPr>
          <p:spPr bwMode="auto">
            <a:xfrm>
              <a:off x="544439" y="1786207"/>
              <a:ext cx="140611" cy="140611"/>
            </a:xfrm>
            <a:prstGeom prst="ellipse">
              <a:avLst/>
            </a:prstGeom>
            <a:solidFill>
              <a:srgbClr val="279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阿里巴巴普惠体 Medium"/>
                <a:ea typeface="阿里巴巴普惠体 Medium"/>
                <a:cs typeface="阿里巴巴普惠体 Medium"/>
              </a:endParaRPr>
            </a:p>
          </p:txBody>
        </p:sp>
        <p:sp>
          <p:nvSpPr>
            <p:cNvPr id="41" name="椭圆 40"/>
            <p:cNvSpPr/>
            <p:nvPr/>
          </p:nvSpPr>
          <p:spPr bwMode="auto">
            <a:xfrm>
              <a:off x="914829" y="1786207"/>
              <a:ext cx="140611" cy="140611"/>
            </a:xfrm>
            <a:prstGeom prst="ellipse">
              <a:avLst/>
            </a:prstGeom>
            <a:solidFill>
              <a:srgbClr val="6FB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阿里巴巴普惠体 Medium"/>
                <a:ea typeface="阿里巴巴普惠体 Medium"/>
                <a:cs typeface="阿里巴巴普惠体 Medium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contrast="12000"/>
          </a:blip>
          <a:stretch>
            <a:fillRect/>
          </a:stretch>
        </p:blipFill>
        <p:spPr bwMode="auto">
          <a:xfrm>
            <a:off x="904240" y="1416685"/>
            <a:ext cx="5309235" cy="367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/>
      <p:bldP spid="10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" name="TextBox 19"/>
          <p:cNvSpPr txBox="1"/>
          <p:nvPr/>
        </p:nvSpPr>
        <p:spPr bwMode="auto">
          <a:xfrm>
            <a:off x="1650065" y="1523477"/>
            <a:ext cx="9094135" cy="361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defRPr>
                <a:latin typeface="Arial" panose="020B0604020202020204"/>
                <a:ea typeface="微软雅黑" panose="020B0503020204020204" charset="-122"/>
                <a:cs typeface="+mn-ea"/>
              </a:defRPr>
            </a:lvl1pPr>
          </a:lstStyle>
          <a:p>
            <a:pPr algn="ctr">
              <a:lnSpc>
                <a:spcPct val="110000"/>
              </a:lnSpc>
              <a:spcBef>
                <a:spcPts val="0"/>
              </a:spcBef>
              <a:defRPr/>
            </a:pPr>
            <a:r>
              <a:rPr lang="zh-CN" sz="4000" b="1">
                <a:solidFill>
                  <a:srgbClr val="C00000"/>
                </a:solidFill>
                <a:latin typeface="华文中宋"/>
                <a:ea typeface="华文中宋"/>
              </a:rPr>
              <a:t>中华人民共和国教育部令第</a:t>
            </a:r>
            <a:r>
              <a:rPr lang="en-US" sz="4000" b="1">
                <a:solidFill>
                  <a:srgbClr val="C00000"/>
                </a:solidFill>
                <a:latin typeface="华文中宋"/>
                <a:ea typeface="华文中宋"/>
              </a:rPr>
              <a:t>49</a:t>
            </a:r>
            <a:r>
              <a:rPr lang="zh-CN" sz="4000" b="1">
                <a:solidFill>
                  <a:srgbClr val="C00000"/>
                </a:solidFill>
                <a:latin typeface="华文中宋"/>
                <a:ea typeface="华文中宋"/>
              </a:rPr>
              <a:t>号</a:t>
            </a:r>
            <a:endParaRPr lang="zh-CN" sz="4000" b="1">
              <a:solidFill>
                <a:srgbClr val="C00000"/>
              </a:solidFill>
              <a:latin typeface="华文中宋"/>
              <a:ea typeface="华文中宋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defRPr/>
            </a:pPr>
            <a:endParaRPr 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defRPr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　　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中小学教育惩戒规则（试行）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已经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2020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23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日教育部第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次部务会议审议通过，现予公布，自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2021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日起施行。</a:t>
            </a:r>
            <a:endParaRPr 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defRPr/>
            </a:pPr>
            <a:endParaRPr 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pPr lvl="8" algn="ctr">
              <a:lnSpc>
                <a:spcPct val="110000"/>
              </a:lnSpc>
              <a:defRPr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教育部部长 陈宝生</a:t>
            </a:r>
            <a:endParaRPr 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pPr lvl="8" algn="ctr">
              <a:lnSpc>
                <a:spcPct val="110000"/>
              </a:lnSpc>
              <a:defRPr/>
            </a:pPr>
            <a:endParaRPr 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pPr lvl="8" algn="ctr">
              <a:lnSpc>
                <a:spcPct val="110000"/>
              </a:lnSpc>
              <a:defRPr/>
            </a:pP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2020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23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日</a:t>
            </a:r>
            <a:endParaRPr 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>
            <a:off x="1650065" y="2410697"/>
            <a:ext cx="90941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 bwMode="auto">
          <a:xfrm>
            <a:off x="1215261" y="1184280"/>
            <a:ext cx="1499398" cy="1197567"/>
            <a:chOff x="5072530" y="3620768"/>
            <a:chExt cx="569338" cy="1074461"/>
          </a:xfrm>
        </p:grpSpPr>
        <p:sp>
          <p:nvSpPr>
            <p:cNvPr id="5" name="圆角矩形 12"/>
            <p:cNvSpPr/>
            <p:nvPr/>
          </p:nvSpPr>
          <p:spPr bwMode="auto">
            <a:xfrm>
              <a:off x="5072530" y="3620768"/>
              <a:ext cx="569338" cy="1074461"/>
            </a:xfrm>
            <a:prstGeom prst="roundRect">
              <a:avLst>
                <a:gd name="adj" fmla="val 11721"/>
              </a:avLst>
            </a:prstGeom>
            <a:solidFill>
              <a:srgbClr val="C00000"/>
            </a:solidFill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5189046" y="3978508"/>
              <a:ext cx="361978" cy="35897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第八条</a:t>
              </a:r>
              <a:endParaRPr lang="zh-CN" sz="2000" b="1" i="0" u="none" strike="noStrike" cap="none" spc="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 bwMode="auto">
          <a:xfrm>
            <a:off x="2475082" y="1184286"/>
            <a:ext cx="8473657" cy="1197568"/>
            <a:chOff x="5072530" y="3620769"/>
            <a:chExt cx="3217542" cy="1074461"/>
          </a:xfrm>
        </p:grpSpPr>
        <p:sp>
          <p:nvSpPr>
            <p:cNvPr id="8" name="圆角矩形 18"/>
            <p:cNvSpPr/>
            <p:nvPr/>
          </p:nvSpPr>
          <p:spPr bwMode="auto">
            <a:xfrm>
              <a:off x="5072530" y="3620769"/>
              <a:ext cx="3217542" cy="1074461"/>
            </a:xfrm>
            <a:prstGeom prst="roundRect">
              <a:avLst>
                <a:gd name="adj" fmla="val 11721"/>
              </a:avLst>
            </a:prstGeom>
            <a:noFill/>
            <a:ln w="254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 bwMode="auto">
            <a:xfrm>
              <a:off x="5176210" y="3804715"/>
              <a:ext cx="3013354" cy="7065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 defTabSz="457200">
                <a:lnSpc>
                  <a:spcPct val="150000"/>
                </a:lnSpc>
                <a:defRPr/>
              </a:pPr>
              <a:r>
                <a:rPr lang="zh-CN" sz="1600">
                  <a:solidFill>
                    <a:srgbClr val="A0070F"/>
                  </a:solidFill>
                  <a:latin typeface="微软雅黑" panose="020B0503020204020204" charset="-122"/>
                  <a:ea typeface="微软雅黑" panose="020B0503020204020204" charset="-122"/>
                </a:rPr>
                <a:t>教师在课堂教学、日常管理中，对违规违纪情节较为轻微的学生，可以当场实施以下教育惩戒：</a:t>
              </a:r>
              <a:endParaRPr lang="zh-CN" sz="1600" b="0" i="0" u="none" strike="noStrike" cap="none" spc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 bwMode="auto">
          <a:xfrm>
            <a:off x="1390431" y="2461359"/>
            <a:ext cx="5716950" cy="576000"/>
            <a:chOff x="3866559" y="3079258"/>
            <a:chExt cx="3017966" cy="688977"/>
          </a:xfrm>
        </p:grpSpPr>
        <p:sp>
          <p:nvSpPr>
            <p:cNvPr id="11" name="圆角矩形 24"/>
            <p:cNvSpPr/>
            <p:nvPr/>
          </p:nvSpPr>
          <p:spPr bwMode="auto">
            <a:xfrm>
              <a:off x="3866559" y="3079258"/>
              <a:ext cx="304069" cy="688977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/>
          </p:spPr>
          <p:txBody>
            <a:bodyPr vert="horz" rtlCol="0" anchor="ctr"/>
            <a:lstStyle/>
            <a:p>
              <a:pPr marL="0" marR="0" lvl="0" indent="0" algn="ctr" defTabSz="1219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6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思源黑体 CN Bold"/>
                  <a:ea typeface="思源黑体 CN Bold"/>
                  <a:cs typeface="Arial" panose="020B0604020202020204"/>
                </a:rPr>
                <a:t>1</a:t>
              </a:r>
              <a:endParaRPr lang="zh-CN" sz="16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思源黑体 CN Bold"/>
                <a:ea typeface="思源黑体 CN Bold"/>
                <a:cs typeface="Arial" panose="020B0604020202020204"/>
              </a:endParaRPr>
            </a:p>
          </p:txBody>
        </p:sp>
        <p:sp>
          <p:nvSpPr>
            <p:cNvPr id="12" name="圆角矩形 25"/>
            <p:cNvSpPr/>
            <p:nvPr/>
          </p:nvSpPr>
          <p:spPr bwMode="auto">
            <a:xfrm>
              <a:off x="4221064" y="3079260"/>
              <a:ext cx="2663461" cy="688975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solidFill>
                <a:srgbClr val="E64035"/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lvl="0" defTabSz="1219200">
                <a:defRPr/>
              </a:pPr>
              <a:r>
                <a:rPr 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点名批评；</a:t>
              </a:r>
              <a:endParaRPr lang="zh-CN" sz="1600" b="0" i="0" u="none" strike="noStrike" cap="none" spc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grpSp>
        <p:nvGrpSpPr>
          <p:cNvPr id="13" name="组合 12"/>
          <p:cNvGrpSpPr/>
          <p:nvPr/>
        </p:nvGrpSpPr>
        <p:grpSpPr bwMode="auto">
          <a:xfrm>
            <a:off x="1390431" y="3127069"/>
            <a:ext cx="5716950" cy="576000"/>
            <a:chOff x="3866559" y="3079258"/>
            <a:chExt cx="3017966" cy="688977"/>
          </a:xfrm>
        </p:grpSpPr>
        <p:sp>
          <p:nvSpPr>
            <p:cNvPr id="14" name="圆角矩形 27"/>
            <p:cNvSpPr/>
            <p:nvPr/>
          </p:nvSpPr>
          <p:spPr bwMode="auto">
            <a:xfrm>
              <a:off x="3866559" y="3079258"/>
              <a:ext cx="304069" cy="688977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marL="0" marR="0" lvl="0" indent="0" algn="ctr" defTabSz="1219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6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思源黑体 CN Bold"/>
                  <a:ea typeface="思源黑体 CN Bold"/>
                  <a:cs typeface="Arial" panose="020B0604020202020204"/>
                </a:rPr>
                <a:t>2</a:t>
              </a:r>
              <a:endParaRPr lang="zh-CN" sz="16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思源黑体 CN Bold"/>
                <a:ea typeface="思源黑体 CN Bold"/>
                <a:cs typeface="Arial" panose="020B0604020202020204"/>
              </a:endParaRPr>
            </a:p>
          </p:txBody>
        </p:sp>
        <p:sp>
          <p:nvSpPr>
            <p:cNvPr id="15" name="圆角矩形 28"/>
            <p:cNvSpPr/>
            <p:nvPr/>
          </p:nvSpPr>
          <p:spPr bwMode="auto">
            <a:xfrm>
              <a:off x="4221064" y="3079260"/>
              <a:ext cx="2663461" cy="688975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solidFill>
                <a:srgbClr val="E64035"/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defTabSz="1219200">
                <a:defRPr/>
              </a:pPr>
              <a:r>
                <a:rPr 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责令赔礼道歉、做口头或者书面检讨；</a:t>
              </a:r>
              <a:endPara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grpSp>
        <p:nvGrpSpPr>
          <p:cNvPr id="16" name="组合 15"/>
          <p:cNvGrpSpPr/>
          <p:nvPr/>
        </p:nvGrpSpPr>
        <p:grpSpPr bwMode="auto">
          <a:xfrm>
            <a:off x="1390431" y="3792778"/>
            <a:ext cx="5716950" cy="576000"/>
            <a:chOff x="3866559" y="3079258"/>
            <a:chExt cx="3017966" cy="688977"/>
          </a:xfrm>
        </p:grpSpPr>
        <p:sp>
          <p:nvSpPr>
            <p:cNvPr id="17" name="圆角矩形 32"/>
            <p:cNvSpPr/>
            <p:nvPr/>
          </p:nvSpPr>
          <p:spPr bwMode="auto">
            <a:xfrm>
              <a:off x="3866559" y="3079258"/>
              <a:ext cx="304069" cy="688977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 defTabSz="1219200">
                <a:defRPr/>
              </a:pPr>
              <a:r>
                <a:rPr lang="en-US" sz="1600" b="1">
                  <a:solidFill>
                    <a:srgbClr val="FFFFFF"/>
                  </a:solidFill>
                  <a:ea typeface="思源黑体 CN Bold"/>
                  <a:cs typeface="Arial" panose="020B0604020202020204"/>
                </a:rPr>
                <a:t>3</a:t>
              </a:r>
              <a:endParaRPr lang="zh-CN" sz="1600" b="1">
                <a:solidFill>
                  <a:srgbClr val="FFFFFF"/>
                </a:solidFill>
                <a:ea typeface="思源黑体 CN Bold"/>
                <a:cs typeface="Arial" panose="020B0604020202020204"/>
              </a:endParaRPr>
            </a:p>
          </p:txBody>
        </p:sp>
        <p:sp>
          <p:nvSpPr>
            <p:cNvPr id="18" name="圆角矩形 33"/>
            <p:cNvSpPr/>
            <p:nvPr/>
          </p:nvSpPr>
          <p:spPr bwMode="auto">
            <a:xfrm>
              <a:off x="4221064" y="3079260"/>
              <a:ext cx="2663461" cy="688975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solidFill>
                <a:srgbClr val="E64035"/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defTabSz="1219200">
                <a:defRPr/>
              </a:pPr>
              <a:r>
                <a:rPr 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适当增加额外的教学或者班级公益服务任务；</a:t>
              </a:r>
              <a:endPara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grpSp>
        <p:nvGrpSpPr>
          <p:cNvPr id="19" name="组合 18"/>
          <p:cNvGrpSpPr/>
          <p:nvPr/>
        </p:nvGrpSpPr>
        <p:grpSpPr bwMode="auto">
          <a:xfrm>
            <a:off x="1390431" y="4458489"/>
            <a:ext cx="5716950" cy="576000"/>
            <a:chOff x="3866559" y="3079258"/>
            <a:chExt cx="3017966" cy="688977"/>
          </a:xfrm>
        </p:grpSpPr>
        <p:sp>
          <p:nvSpPr>
            <p:cNvPr id="20" name="圆角矩形 35"/>
            <p:cNvSpPr/>
            <p:nvPr/>
          </p:nvSpPr>
          <p:spPr bwMode="auto">
            <a:xfrm>
              <a:off x="3866559" y="3079258"/>
              <a:ext cx="304069" cy="688977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marL="0" marR="0" lvl="0" indent="0" algn="ctr" defTabSz="1219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600" b="0" i="0" u="none" strike="noStrike" cap="none" spc="0">
                  <a:ln>
                    <a:noFill/>
                  </a:ln>
                  <a:solidFill>
                    <a:srgbClr val="FFFFFF"/>
                  </a:solidFill>
                  <a:latin typeface="思源黑体 CN Bold"/>
                  <a:ea typeface="思源黑体 CN Bold"/>
                  <a:cs typeface="Arial" panose="020B0604020202020204"/>
                </a:rPr>
                <a:t>4</a:t>
              </a:r>
              <a:endParaRPr lang="zh-CN" sz="16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思源黑体 CN Bold"/>
                <a:ea typeface="思源黑体 CN Bold"/>
                <a:cs typeface="Arial" panose="020B0604020202020204"/>
              </a:endParaRPr>
            </a:p>
          </p:txBody>
        </p:sp>
        <p:sp>
          <p:nvSpPr>
            <p:cNvPr id="21" name="圆角矩形 36"/>
            <p:cNvSpPr/>
            <p:nvPr/>
          </p:nvSpPr>
          <p:spPr bwMode="auto">
            <a:xfrm>
              <a:off x="4221064" y="3079260"/>
              <a:ext cx="2663461" cy="688975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solidFill>
                <a:srgbClr val="E64035"/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defTabSz="1219200">
                <a:defRPr/>
              </a:pPr>
              <a:r>
                <a:rPr 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一节课堂教学时间内的教室内站立；</a:t>
              </a:r>
              <a:endPara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sp>
        <p:nvSpPr>
          <p:cNvPr id="22" name="圆角矩形 18"/>
          <p:cNvSpPr/>
          <p:nvPr/>
        </p:nvSpPr>
        <p:spPr bwMode="auto">
          <a:xfrm>
            <a:off x="1215261" y="1184280"/>
            <a:ext cx="9733478" cy="5258084"/>
          </a:xfrm>
          <a:prstGeom prst="roundRect">
            <a:avLst>
              <a:gd name="adj" fmla="val 2826"/>
            </a:avLst>
          </a:pr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sz="1800" b="0" i="0" u="none" strike="noStrike" cap="none" spc="0">
              <a:ln>
                <a:noFill/>
              </a:ln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 bwMode="auto">
          <a:xfrm>
            <a:off x="1390431" y="5108960"/>
            <a:ext cx="5716950" cy="576000"/>
            <a:chOff x="3866559" y="3079258"/>
            <a:chExt cx="3017966" cy="688977"/>
          </a:xfrm>
        </p:grpSpPr>
        <p:sp>
          <p:nvSpPr>
            <p:cNvPr id="24" name="圆角矩形 32"/>
            <p:cNvSpPr/>
            <p:nvPr/>
          </p:nvSpPr>
          <p:spPr bwMode="auto">
            <a:xfrm>
              <a:off x="3866559" y="3079258"/>
              <a:ext cx="304069" cy="688977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algn="ctr" defTabSz="1219200">
                <a:defRPr/>
              </a:pPr>
              <a:r>
                <a:rPr lang="en-US" sz="1600" b="1">
                  <a:solidFill>
                    <a:srgbClr val="FFFFFF"/>
                  </a:solidFill>
                  <a:ea typeface="思源黑体 CN Bold"/>
                  <a:cs typeface="Arial" panose="020B0604020202020204"/>
                </a:rPr>
                <a:t>5</a:t>
              </a:r>
              <a:endParaRPr lang="zh-CN" sz="1600" b="1">
                <a:solidFill>
                  <a:srgbClr val="FFFFFF"/>
                </a:solidFill>
                <a:ea typeface="思源黑体 CN Bold"/>
                <a:cs typeface="Arial" panose="020B0604020202020204"/>
              </a:endParaRPr>
            </a:p>
          </p:txBody>
        </p:sp>
        <p:sp>
          <p:nvSpPr>
            <p:cNvPr id="25" name="圆角矩形 33"/>
            <p:cNvSpPr/>
            <p:nvPr/>
          </p:nvSpPr>
          <p:spPr bwMode="auto">
            <a:xfrm>
              <a:off x="4221064" y="3079260"/>
              <a:ext cx="2663461" cy="688975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solidFill>
                <a:srgbClr val="E64035"/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defTabSz="1219200">
                <a:defRPr/>
              </a:pPr>
              <a:r>
                <a:rPr 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课后教导；</a:t>
              </a:r>
              <a:endPara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 bwMode="auto">
          <a:xfrm>
            <a:off x="1390431" y="5774671"/>
            <a:ext cx="5716950" cy="576000"/>
            <a:chOff x="3866559" y="3079258"/>
            <a:chExt cx="3017966" cy="688977"/>
          </a:xfrm>
        </p:grpSpPr>
        <p:sp>
          <p:nvSpPr>
            <p:cNvPr id="27" name="圆角矩形 35"/>
            <p:cNvSpPr/>
            <p:nvPr/>
          </p:nvSpPr>
          <p:spPr bwMode="auto">
            <a:xfrm>
              <a:off x="3866559" y="3079258"/>
              <a:ext cx="304069" cy="688977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 w="9525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marL="0" marR="0" lvl="0" indent="0" algn="ctr" defTabSz="1219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600">
                  <a:solidFill>
                    <a:srgbClr val="FFFFFF"/>
                  </a:solidFill>
                  <a:latin typeface="思源黑体 CN Bold"/>
                  <a:ea typeface="思源黑体 CN Bold"/>
                  <a:cs typeface="Arial" panose="020B0604020202020204"/>
                </a:rPr>
                <a:t>6</a:t>
              </a:r>
              <a:endParaRPr lang="zh-CN" sz="1600" b="0" i="0" u="none" strike="noStrike" cap="none" spc="0">
                <a:ln>
                  <a:noFill/>
                </a:ln>
                <a:solidFill>
                  <a:srgbClr val="FFFFFF"/>
                </a:solidFill>
                <a:latin typeface="思源黑体 CN Bold"/>
                <a:ea typeface="思源黑体 CN Bold"/>
                <a:cs typeface="Arial" panose="020B0604020202020204"/>
              </a:endParaRPr>
            </a:p>
          </p:txBody>
        </p:sp>
        <p:sp>
          <p:nvSpPr>
            <p:cNvPr id="28" name="圆角矩形 36"/>
            <p:cNvSpPr/>
            <p:nvPr/>
          </p:nvSpPr>
          <p:spPr bwMode="auto">
            <a:xfrm>
              <a:off x="4221064" y="3079260"/>
              <a:ext cx="2663461" cy="688975"/>
            </a:xfrm>
            <a:prstGeom prst="roundRect">
              <a:avLst>
                <a:gd name="adj" fmla="val 0"/>
              </a:avLst>
            </a:prstGeom>
            <a:noFill/>
            <a:ln w="9525" cap="flat" cmpd="sng" algn="ctr">
              <a:solidFill>
                <a:srgbClr val="E64035"/>
              </a:solidFill>
              <a:prstDash val="solid"/>
            </a:ln>
            <a:effectLst/>
          </p:spPr>
          <p:txBody>
            <a:bodyPr vert="horz" rtlCol="0" anchor="ctr"/>
            <a:lstStyle/>
            <a:p>
              <a:pPr defTabSz="1219200">
                <a:defRPr/>
              </a:pPr>
              <a:r>
                <a:rPr lang="zh-CN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</a:rPr>
                <a:t>学校校规校纪或者班规、班级公约规定的其他适当措施。</a:t>
              </a:r>
              <a:endPara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endParaRPr>
            </a:p>
          </p:txBody>
        </p:sp>
      </p:grpSp>
      <p:sp>
        <p:nvSpPr>
          <p:cNvPr id="2" name="TextBox 1"/>
          <p:cNvSpPr txBox="1"/>
          <p:nvPr/>
        </p:nvSpPr>
        <p:spPr bwMode="auto">
          <a:xfrm>
            <a:off x="7772400" y="3629737"/>
            <a:ext cx="271549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  <a:defRPr/>
            </a:pPr>
            <a:r>
              <a:rPr lang="zh-CN" sz="2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教师对学生实施前款措施后，可以以适当方式告知学生家长。</a:t>
            </a:r>
            <a:endParaRPr lang="zh-CN" sz="2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 bwMode="auto">
          <a:xfrm>
            <a:off x="767408" y="703212"/>
            <a:ext cx="10462177" cy="571500"/>
            <a:chOff x="767408" y="703212"/>
            <a:chExt cx="10462177" cy="571500"/>
          </a:xfrm>
        </p:grpSpPr>
        <p:sp>
          <p:nvSpPr>
            <p:cNvPr id="15" name="文本框 1"/>
            <p:cNvSpPr txBox="1"/>
            <p:nvPr/>
          </p:nvSpPr>
          <p:spPr bwMode="auto">
            <a:xfrm>
              <a:off x="767408" y="703212"/>
              <a:ext cx="4320480" cy="571500"/>
            </a:xfrm>
            <a:prstGeom prst="rect">
              <a:avLst/>
            </a:prstGeom>
            <a:noFill/>
          </p:spPr>
          <p:txBody>
            <a:bodyPr wrap="square" lIns="47625" tIns="19050" rIns="47625" bIns="19050" rtlCol="0" anchor="ctr" anchorCtr="0">
              <a:normAutofit fontScale="92500" lnSpcReduction="10000"/>
            </a:bodyPr>
            <a:lstStyle>
              <a:defPPr>
                <a:defRPr lang="zh-CN"/>
              </a:defPPr>
              <a:lvl1pPr mar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1pPr>
              <a:lvl2pPr marL="4572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>
                <a:lnSpc>
                  <a:spcPct val="120000"/>
                </a:lnSpc>
                <a:defRPr/>
              </a:pPr>
              <a:r>
                <a:rPr lang="zh-CN" sz="3200" b="1">
                  <a:latin typeface="思源黑体"/>
                  <a:ea typeface="思源黑体"/>
                </a:rPr>
                <a:t>体育活动安全要求</a:t>
              </a:r>
              <a:endParaRPr lang="zh-CN" sz="3200" b="1">
                <a:latin typeface="思源黑体"/>
                <a:ea typeface="思源黑体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 bwMode="auto">
            <a:xfrm>
              <a:off x="788425" y="1274713"/>
              <a:ext cx="1044116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9581921" y="47172"/>
            <a:ext cx="1652135" cy="16521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5285740" y="2677160"/>
            <a:ext cx="670750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sz="2800">
                <a:latin typeface="汉仪劲楷简"/>
                <a:ea typeface="汉仪劲楷简"/>
                <a:cs typeface="汉仪劲楷简"/>
              </a:rPr>
              <a:t>办法：</a:t>
            </a:r>
            <a:endParaRPr lang="zh-CN" sz="2800">
              <a:latin typeface="汉仪劲楷简"/>
              <a:ea typeface="汉仪劲楷简"/>
              <a:cs typeface="汉仪劲楷简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sz="2800">
                <a:latin typeface="汉仪劲楷简"/>
                <a:ea typeface="汉仪劲楷简"/>
                <a:cs typeface="汉仪劲楷简"/>
              </a:rPr>
              <a:t>1.身体不适或者有某种身体疾病的一定要在班主任处报备，避免运动时发生</a:t>
            </a:r>
            <a:r>
              <a:rPr lang="zh-CN" sz="2800">
                <a:latin typeface="汉仪劲楷简"/>
                <a:ea typeface="汉仪劲楷简"/>
                <a:cs typeface="汉仪劲楷简"/>
              </a:rPr>
              <a:t>意外</a:t>
            </a:r>
            <a:r>
              <a:rPr lang="zh-CN" sz="2800">
                <a:latin typeface="汉仪劲楷简"/>
                <a:ea typeface="汉仪劲楷简"/>
                <a:cs typeface="汉仪劲楷简"/>
              </a:rPr>
              <a:t>。</a:t>
            </a:r>
            <a:endParaRPr lang="zh-CN" sz="2800">
              <a:latin typeface="汉仪劲楷简"/>
              <a:ea typeface="汉仪劲楷简"/>
              <a:cs typeface="汉仪劲楷简"/>
            </a:endParaRPr>
          </a:p>
          <a:p>
            <a:pPr>
              <a:lnSpc>
                <a:spcPct val="150000"/>
              </a:lnSpc>
              <a:defRPr/>
            </a:pPr>
            <a:r>
              <a:rPr lang="en-US" sz="2800">
                <a:latin typeface="汉仪劲楷简"/>
                <a:ea typeface="汉仪劲楷简"/>
                <a:cs typeface="汉仪劲楷简"/>
              </a:rPr>
              <a:t>2.</a:t>
            </a:r>
            <a:r>
              <a:rPr lang="zh-CN" sz="2800">
                <a:latin typeface="汉仪劲楷简"/>
                <a:ea typeface="汉仪劲楷简"/>
                <a:cs typeface="汉仪劲楷简"/>
              </a:rPr>
              <a:t>体弱或有疾病的同学，应主动向老师请假说明，不做激烈运动。　</a:t>
            </a:r>
            <a:endParaRPr lang="zh-CN" sz="2800">
              <a:latin typeface="汉仪劲楷简"/>
              <a:ea typeface="汉仪劲楷简"/>
              <a:cs typeface="汉仪劲楷简"/>
            </a:endParaRPr>
          </a:p>
        </p:txBody>
      </p:sp>
      <p:sp>
        <p:nvSpPr>
          <p:cNvPr id="5" name="文本框 4"/>
          <p:cNvSpPr txBox="1"/>
          <p:nvPr/>
        </p:nvSpPr>
        <p:spPr bwMode="auto">
          <a:xfrm>
            <a:off x="5285740" y="1604645"/>
            <a:ext cx="55130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defRPr/>
            </a:pP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</a:rPr>
              <a:t>问题：家长对孩子身体情况需要充分了解。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4170" y="1977390"/>
            <a:ext cx="4854575" cy="3488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 bwMode="auto">
          <a:xfrm>
            <a:off x="767408" y="703212"/>
            <a:ext cx="10462177" cy="571500"/>
            <a:chOff x="767408" y="703212"/>
            <a:chExt cx="10462177" cy="571500"/>
          </a:xfrm>
        </p:grpSpPr>
        <p:sp>
          <p:nvSpPr>
            <p:cNvPr id="14" name="文本框 1"/>
            <p:cNvSpPr txBox="1"/>
            <p:nvPr/>
          </p:nvSpPr>
          <p:spPr bwMode="auto">
            <a:xfrm>
              <a:off x="767408" y="703212"/>
              <a:ext cx="4032448" cy="571500"/>
            </a:xfrm>
            <a:prstGeom prst="rect">
              <a:avLst/>
            </a:prstGeom>
            <a:noFill/>
          </p:spPr>
          <p:txBody>
            <a:bodyPr wrap="square" lIns="47625" tIns="19050" rIns="47625" bIns="19050" rtlCol="0" anchor="ctr" anchorCtr="0">
              <a:noAutofit/>
            </a:bodyPr>
            <a:lstStyle>
              <a:defPPr>
                <a:defRPr lang="zh-CN"/>
              </a:defPPr>
              <a:lvl1pPr mar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1pPr>
              <a:lvl2pPr marL="4572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>
                <a:lnSpc>
                  <a:spcPct val="120000"/>
                </a:lnSpc>
                <a:defRPr/>
              </a:pPr>
              <a:r>
                <a:rPr lang="zh-CN" sz="3200" b="1">
                  <a:latin typeface="思源黑体"/>
                  <a:ea typeface="思源黑体"/>
                </a:rPr>
                <a:t>校外活动安全要求</a:t>
              </a:r>
              <a:endParaRPr lang="zh-CN" sz="3200" b="1">
                <a:latin typeface="思源黑体"/>
                <a:ea typeface="思源黑体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 bwMode="auto">
            <a:xfrm>
              <a:off x="788425" y="1274713"/>
              <a:ext cx="1044116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5712460" y="2568575"/>
            <a:ext cx="5951855" cy="32918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t" anchorCtr="0"/>
          <a:lstStyle>
            <a:defPPr>
              <a:defRPr lang="zh-CN"/>
            </a:defPPr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800" b="0" i="0" u="none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800" b="0" i="0" u="none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800" b="0" i="0" u="none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800" b="0" i="0" u="none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800" b="0" i="0" u="none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>
              <a:lnSpc>
                <a:spcPct val="150000"/>
              </a:lnSpc>
              <a:buFontTx/>
              <a:defRPr/>
            </a:pPr>
            <a:r>
              <a:rPr sz="2800">
                <a:latin typeface="汉仪劲楷简"/>
                <a:ea typeface="汉仪劲楷简"/>
                <a:cs typeface="汉仪劲楷简"/>
              </a:rPr>
              <a:t>办法：</a:t>
            </a:r>
            <a:endParaRPr sz="2800">
              <a:latin typeface="汉仪劲楷简"/>
              <a:ea typeface="汉仪劲楷简"/>
              <a:cs typeface="汉仪劲楷简"/>
            </a:endParaRPr>
          </a:p>
          <a:p>
            <a:pPr>
              <a:lnSpc>
                <a:spcPct val="150000"/>
              </a:lnSpc>
              <a:buFontTx/>
              <a:defRPr/>
            </a:pPr>
            <a:r>
              <a:rPr lang="en-US" sz="2800">
                <a:latin typeface="汉仪劲楷简"/>
                <a:ea typeface="汉仪劲楷简"/>
                <a:cs typeface="汉仪劲楷简"/>
              </a:rPr>
              <a:t>1.</a:t>
            </a:r>
            <a:r>
              <a:rPr sz="2800">
                <a:latin typeface="汉仪劲楷简"/>
                <a:ea typeface="汉仪劲楷简"/>
                <a:cs typeface="汉仪劲楷简"/>
              </a:rPr>
              <a:t>感冒、身体疾病、晕车等身体不适情况要提前报备、酌情参加。</a:t>
            </a:r>
            <a:endParaRPr sz="2800">
              <a:latin typeface="汉仪劲楷简"/>
              <a:ea typeface="汉仪劲楷简"/>
              <a:cs typeface="汉仪劲楷简"/>
            </a:endParaRPr>
          </a:p>
          <a:p>
            <a:pPr>
              <a:lnSpc>
                <a:spcPct val="150000"/>
              </a:lnSpc>
              <a:buFontTx/>
              <a:defRPr/>
            </a:pPr>
            <a:r>
              <a:rPr lang="en-US" sz="2800">
                <a:latin typeface="汉仪劲楷简"/>
                <a:ea typeface="汉仪劲楷简"/>
                <a:cs typeface="汉仪劲楷简"/>
              </a:rPr>
              <a:t>2.</a:t>
            </a:r>
            <a:r>
              <a:rPr lang="zh-CN" sz="2800">
                <a:latin typeface="汉仪劲楷简"/>
                <a:ea typeface="汉仪劲楷简"/>
                <a:cs typeface="汉仪劲楷简"/>
              </a:rPr>
              <a:t>家长要保持手机畅通。</a:t>
            </a:r>
            <a:endParaRPr lang="zh-CN" sz="2800">
              <a:latin typeface="汉仪劲楷简"/>
              <a:ea typeface="汉仪劲楷简"/>
              <a:cs typeface="汉仪劲楷简"/>
            </a:endParaRPr>
          </a:p>
          <a:p>
            <a:pPr>
              <a:lnSpc>
                <a:spcPct val="150000"/>
              </a:lnSpc>
              <a:buFontTx/>
              <a:defRPr/>
            </a:pPr>
            <a:r>
              <a:rPr lang="en-US" sz="2800">
                <a:latin typeface="汉仪劲楷简"/>
                <a:ea typeface="汉仪劲楷简"/>
                <a:cs typeface="汉仪劲楷简"/>
              </a:rPr>
              <a:t>3.</a:t>
            </a:r>
            <a:r>
              <a:rPr lang="zh-CN" sz="2800">
                <a:latin typeface="汉仪劲楷简"/>
                <a:ea typeface="汉仪劲楷简"/>
                <a:cs typeface="汉仪劲楷简"/>
              </a:rPr>
              <a:t>参加校外活动，一切行动听指挥。</a:t>
            </a:r>
            <a:endParaRPr lang="zh-CN" sz="2800">
              <a:latin typeface="汉仪劲楷简"/>
              <a:ea typeface="汉仪劲楷简"/>
              <a:cs typeface="汉仪劲楷简"/>
            </a:endParaRPr>
          </a:p>
          <a:p>
            <a:pPr marL="342900" indent="-342900">
              <a:lnSpc>
                <a:spcPct val="150000"/>
              </a:lnSpc>
              <a:buFontTx/>
              <a:buChar char="•"/>
              <a:defRPr/>
            </a:pPr>
            <a:endParaRPr lang="zh-CN" sz="2000">
              <a:latin typeface="思源黑体"/>
              <a:ea typeface="思源黑体"/>
            </a:endParaRPr>
          </a:p>
          <a:p>
            <a:pPr marL="342900" indent="-342900">
              <a:lnSpc>
                <a:spcPct val="120000"/>
              </a:lnSpc>
              <a:buFontTx/>
              <a:buChar char="•"/>
              <a:defRPr/>
            </a:pPr>
            <a:endParaRPr lang="zh-CN" sz="2000">
              <a:latin typeface="思源黑体"/>
              <a:ea typeface="思源黑体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9581921" y="47172"/>
            <a:ext cx="1652135" cy="16521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 bwMode="auto">
          <a:xfrm>
            <a:off x="5712460" y="1615440"/>
            <a:ext cx="55695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defRPr/>
            </a:pP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</a:rPr>
              <a:t>问题：研学、春游等户外活动需要做好充分</a:t>
            </a: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</a:rPr>
              <a:t>准备。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2420" y="2133600"/>
            <a:ext cx="5400040" cy="30683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 bwMode="auto">
          <a:xfrm>
            <a:off x="1804035" y="2091055"/>
            <a:ext cx="85845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  <a:defRPr/>
            </a:pPr>
            <a:r>
              <a:rPr lang="en-US" sz="2800">
                <a:latin typeface="汉仪劲楷简"/>
                <a:ea typeface="汉仪劲楷简"/>
              </a:rPr>
              <a:t>    </a:t>
            </a:r>
            <a:r>
              <a:rPr lang="zh-CN" sz="2800">
                <a:latin typeface="汉仪劲楷简"/>
                <a:ea typeface="汉仪劲楷简"/>
              </a:rPr>
              <a:t>祝福在座的各位家长朋友，身体健康、工作顺利、家庭幸福，祝我们每一</a:t>
            </a:r>
            <a:r>
              <a:rPr lang="zh-CN" sz="2800">
                <a:latin typeface="汉仪劲楷简"/>
                <a:ea typeface="汉仪劲楷简"/>
              </a:rPr>
              <a:t>个孩子都能够在我们的学校健康快乐地成长！</a:t>
            </a:r>
            <a:endParaRPr lang="zh-CN" sz="2800">
              <a:latin typeface="汉仪劲楷简"/>
              <a:ea typeface="汉仪劲楷简"/>
            </a:endParaRPr>
          </a:p>
        </p:txBody>
      </p:sp>
      <p:grpSp>
        <p:nvGrpSpPr>
          <p:cNvPr id="12" name="组合 11"/>
          <p:cNvGrpSpPr/>
          <p:nvPr/>
        </p:nvGrpSpPr>
        <p:grpSpPr bwMode="auto">
          <a:xfrm>
            <a:off x="767408" y="703212"/>
            <a:ext cx="10462177" cy="571500"/>
            <a:chOff x="767408" y="703212"/>
            <a:chExt cx="10462177" cy="571500"/>
          </a:xfrm>
        </p:grpSpPr>
        <p:sp>
          <p:nvSpPr>
            <p:cNvPr id="14" name="文本框 1"/>
            <p:cNvSpPr txBox="1"/>
            <p:nvPr/>
          </p:nvSpPr>
          <p:spPr bwMode="auto">
            <a:xfrm>
              <a:off x="767408" y="703212"/>
              <a:ext cx="4032448" cy="571500"/>
            </a:xfrm>
            <a:prstGeom prst="rect">
              <a:avLst/>
            </a:prstGeom>
            <a:noFill/>
          </p:spPr>
          <p:txBody>
            <a:bodyPr wrap="square" lIns="47625" tIns="19050" rIns="47625" bIns="19050" rtlCol="0" anchor="ctr" anchorCtr="0">
              <a:noAutofit/>
            </a:bodyPr>
            <a:lstStyle>
              <a:defPPr>
                <a:defRPr lang="zh-CN"/>
              </a:defPPr>
              <a:lvl1pPr mar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1pPr>
              <a:lvl2pPr marL="4572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>
                <a:lnSpc>
                  <a:spcPct val="120000"/>
                </a:lnSpc>
                <a:defRPr/>
              </a:pPr>
              <a:r>
                <a:rPr lang="zh-CN" sz="3200" b="1">
                  <a:latin typeface="思源黑体"/>
                  <a:ea typeface="思源黑体"/>
                </a:rPr>
                <a:t>祝福</a:t>
              </a:r>
              <a:endParaRPr lang="zh-CN" sz="3200" b="1">
                <a:latin typeface="思源黑体"/>
                <a:ea typeface="思源黑体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 bwMode="auto">
            <a:xfrm>
              <a:off x="788425" y="1274713"/>
              <a:ext cx="1044116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9581921" y="47172"/>
            <a:ext cx="1652135" cy="1652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" name="TextBox 19"/>
          <p:cNvSpPr txBox="1"/>
          <p:nvPr/>
        </p:nvSpPr>
        <p:spPr bwMode="auto">
          <a:xfrm>
            <a:off x="1257300" y="1731645"/>
            <a:ext cx="9486900" cy="3394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defRPr>
                <a:latin typeface="Arial" panose="020B0604020202020204"/>
                <a:ea typeface="微软雅黑" panose="020B0503020204020204" charset="-122"/>
                <a:cs typeface="+mn-ea"/>
              </a:defRPr>
            </a:lvl1pPr>
          </a:lstStyle>
          <a:p>
            <a:pPr algn="just">
              <a:lnSpc>
                <a:spcPct val="110000"/>
              </a:lnSpc>
              <a:spcBef>
                <a:spcPts val="0"/>
              </a:spcBef>
              <a:defRPr/>
            </a:pPr>
            <a:endParaRPr lang="zh-CN" sz="2400">
              <a:latin typeface="汉仪劲楷简"/>
              <a:ea typeface="汉仪劲楷简"/>
              <a:cs typeface="汉仪劲楷简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zh-CN" sz="2400">
                <a:latin typeface="汉仪劲楷简"/>
                <a:ea typeface="汉仪劲楷简"/>
                <a:cs typeface="汉仪劲楷简"/>
              </a:rPr>
              <a:t>《中华人民共和国家庭教育促进法》</a:t>
            </a:r>
            <a:r>
              <a:rPr lang="zh-CN" sz="2400">
                <a:latin typeface="汉仪劲楷简"/>
                <a:ea typeface="汉仪劲楷简"/>
                <a:cs typeface="汉仪劲楷简"/>
              </a:rPr>
              <a:t>规定:</a:t>
            </a:r>
            <a:r>
              <a:rPr lang="en-US" sz="2400">
                <a:latin typeface="汉仪劲楷简"/>
                <a:ea typeface="汉仪劲楷简"/>
                <a:cs typeface="汉仪劲楷简"/>
              </a:rPr>
              <a:t>“</a:t>
            </a:r>
            <a:r>
              <a:rPr lang="zh-CN" sz="2400">
                <a:latin typeface="汉仪劲楷简"/>
                <a:ea typeface="汉仪劲楷简"/>
                <a:cs typeface="汉仪劲楷简"/>
              </a:rPr>
              <a:t>父母或者其他监护人应当树立家庭是第一个课堂、家长是第一任老师的责任意识，承担对未成年人实施家庭教育的主体责任，用正确思想、方法和行为教育未成年人养成良好思想、品行和习惯。</a:t>
            </a:r>
            <a:r>
              <a:rPr lang="en-US" sz="2400">
                <a:latin typeface="汉仪劲楷简"/>
                <a:ea typeface="汉仪劲楷简"/>
                <a:cs typeface="汉仪劲楷简"/>
              </a:rPr>
              <a:t>”</a:t>
            </a:r>
            <a:endParaRPr lang="en-US" sz="2400">
              <a:latin typeface="汉仪劲楷简"/>
              <a:ea typeface="汉仪劲楷简"/>
              <a:cs typeface="汉仪劲楷简"/>
            </a:endParaRPr>
          </a:p>
          <a:p>
            <a:pPr marL="0" lvl="8" algn="ctr">
              <a:lnSpc>
                <a:spcPct val="110000"/>
              </a:lnSpc>
              <a:defRPr/>
            </a:pP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                               </a:t>
            </a:r>
            <a:r>
              <a:rPr lang="zh-CN" sz="2400">
                <a:latin typeface="汉仪劲楷简"/>
                <a:ea typeface="汉仪劲楷简"/>
                <a:cs typeface="汉仪劲楷简"/>
              </a:rPr>
              <a:t>2021年10月通过·</a:t>
            </a:r>
            <a:r>
              <a:rPr lang="en-US" sz="2400">
                <a:latin typeface="汉仪劲楷简"/>
                <a:ea typeface="汉仪劲楷简"/>
                <a:cs typeface="汉仪劲楷简"/>
              </a:rPr>
              <a:t>2022</a:t>
            </a:r>
            <a:r>
              <a:rPr lang="zh-CN" sz="2400">
                <a:latin typeface="汉仪劲楷简"/>
                <a:ea typeface="汉仪劲楷简"/>
                <a:cs typeface="汉仪劲楷简"/>
              </a:rPr>
              <a:t>年</a:t>
            </a:r>
            <a:r>
              <a:rPr lang="en-US" sz="2400">
                <a:latin typeface="汉仪劲楷简"/>
                <a:ea typeface="汉仪劲楷简"/>
                <a:cs typeface="汉仪劲楷简"/>
              </a:rPr>
              <a:t>1</a:t>
            </a:r>
            <a:r>
              <a:rPr lang="zh-CN" sz="2400">
                <a:latin typeface="汉仪劲楷简"/>
                <a:ea typeface="汉仪劲楷简"/>
                <a:cs typeface="汉仪劲楷简"/>
              </a:rPr>
              <a:t>月</a:t>
            </a:r>
            <a:r>
              <a:rPr lang="en-US" sz="2400">
                <a:latin typeface="汉仪劲楷简"/>
                <a:ea typeface="汉仪劲楷简"/>
                <a:cs typeface="汉仪劲楷简"/>
              </a:rPr>
              <a:t>1</a:t>
            </a:r>
            <a:r>
              <a:rPr lang="zh-CN" sz="2400">
                <a:latin typeface="汉仪劲楷简"/>
                <a:ea typeface="汉仪劲楷简"/>
                <a:cs typeface="汉仪劲楷简"/>
              </a:rPr>
              <a:t>日起实施</a:t>
            </a:r>
            <a:endParaRPr lang="zh-CN" sz="2400">
              <a:solidFill>
                <a:schemeClr val="tx1"/>
              </a:solidFill>
              <a:latin typeface="汉仪劲楷简"/>
              <a:ea typeface="汉仪劲楷简"/>
              <a:cs typeface="汉仪劲楷简"/>
            </a:endParaRPr>
          </a:p>
          <a:p>
            <a:pPr marL="0" lvl="8" algn="ctr">
              <a:lnSpc>
                <a:spcPct val="110000"/>
              </a:lnSpc>
              <a:defRPr/>
            </a:pPr>
            <a:endParaRPr 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pPr lvl="8" algn="ctr">
              <a:lnSpc>
                <a:spcPct val="110000"/>
              </a:lnSpc>
              <a:defRPr/>
            </a:pPr>
            <a:endParaRPr 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pPr lvl="8" algn="ctr">
              <a:lnSpc>
                <a:spcPct val="110000"/>
              </a:lnSpc>
              <a:defRPr/>
            </a:pPr>
            <a:endParaRPr lang="zh-CN" sz="2400">
              <a:latin typeface="微软雅黑" panose="020B0503020204020204" charset="-122"/>
              <a:ea typeface="微软雅黑" panose="020B0503020204020204" charset="-122"/>
            </a:endParaRPr>
          </a:p>
          <a:p>
            <a:pPr lvl="8" algn="ctr">
              <a:lnSpc>
                <a:spcPct val="110000"/>
              </a:lnSpc>
              <a:defRPr/>
            </a:pPr>
            <a:endParaRPr lang="zh-CN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>
            <a:off x="1650065" y="2017633"/>
            <a:ext cx="90941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 bwMode="auto">
          <a:xfrm>
            <a:off x="1593215" y="1137285"/>
            <a:ext cx="8450580" cy="768350"/>
          </a:xfrm>
          <a:prstGeom prst="rect">
            <a:avLst/>
          </a:prstGeom>
        </p:spPr>
        <p:txBody>
          <a:bodyPr wrap="square">
            <a:spAutoFit/>
          </a:bodyPr>
          <a:p>
            <a:pPr mar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sz="4000" b="1" i="0">
                <a:solidFill>
                  <a:srgbClr val="C00000"/>
                </a:solidFill>
                <a:latin typeface="华文中宋"/>
                <a:ea typeface="华文中宋"/>
                <a:cs typeface="Arial" panose="020B0604020202020204"/>
              </a:rPr>
              <a:t> </a:t>
            </a:r>
            <a:r>
              <a:rPr lang="zh-CN" sz="4000" b="1" i="0">
                <a:solidFill>
                  <a:srgbClr val="C00000"/>
                </a:solidFill>
                <a:latin typeface="华文中宋"/>
                <a:ea typeface="华文中宋"/>
                <a:cs typeface="Arial" panose="020B0604020202020204"/>
              </a:rPr>
              <a:t>中华人民共和国主席令第九十八号</a:t>
            </a:r>
            <a:endParaRPr lang="zh-CN" sz="4000" b="1" i="0">
              <a:solidFill>
                <a:srgbClr val="C00000"/>
              </a:solidFill>
              <a:latin typeface="华文中宋"/>
              <a:ea typeface="华文中宋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9105671" y="-275408"/>
            <a:ext cx="1652135" cy="1652135"/>
          </a:xfrm>
          <a:prstGeom prst="rect">
            <a:avLst/>
          </a:prstGeom>
        </p:spPr>
      </p:pic>
      <p:sp>
        <p:nvSpPr>
          <p:cNvPr id="4" name="Title 6"/>
          <p:cNvSpPr txBox="1"/>
          <p:nvPr/>
        </p:nvSpPr>
        <p:spPr bwMode="auto">
          <a:xfrm>
            <a:off x="7889240" y="3214370"/>
            <a:ext cx="4525645" cy="10858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/>
          <a:lstStyle>
            <a:defPPr>
              <a:defRPr lang="zh-CN"/>
            </a:defPPr>
            <a:lvl1pPr marL="0" indent="0" algn="l" defTabSz="91376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en-US" sz="2750" b="0" i="0" u="none" cap="none" spc="-49">
                <a:ln w="3175">
                  <a:noFill/>
                </a:ln>
                <a:solidFill>
                  <a:schemeClr val="tx1"/>
                </a:solidFill>
                <a:latin typeface="等线 Light" panose="02010600030101010101" charset="-122"/>
                <a:ea typeface="+mn-ea"/>
                <a:cs typeface="Segoe UI" panose="020B0502040204020203"/>
              </a:defRPr>
            </a:lvl1pPr>
            <a:lvl2pPr marL="4572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800" b="0" i="0" u="none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800" b="0" i="0" u="none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800" b="0" i="0" u="none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800" b="0" i="0" u="none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algn="l">
              <a:lnSpc>
                <a:spcPct val="200000"/>
              </a:lnSpc>
              <a:spcAft>
                <a:spcPts val="0"/>
              </a:spcAft>
              <a:buFont typeface="Arial" panose="020B0604020202020204"/>
              <a:defRPr/>
            </a:pPr>
            <a:r>
              <a:rPr sz="3200">
                <a:latin typeface="思源黑体"/>
                <a:ea typeface="思源黑体"/>
              </a:rPr>
              <a:t>   </a:t>
            </a:r>
            <a:endParaRPr sz="3200">
              <a:latin typeface="思源黑体"/>
              <a:ea typeface="思源黑体"/>
            </a:endParaRPr>
          </a:p>
          <a:p>
            <a:pPr algn="l">
              <a:lnSpc>
                <a:spcPct val="130000"/>
              </a:lnSpc>
              <a:spcAft>
                <a:spcPts val="0"/>
              </a:spcAft>
              <a:buFont typeface="Arial" panose="020B0604020202020204"/>
              <a:defRPr/>
            </a:pPr>
            <a:r>
              <a:rPr lang="zh-CN" sz="2800">
                <a:latin typeface="汉仪劲楷简"/>
                <a:ea typeface="汉仪劲楷简"/>
                <a:cs typeface="汉仪劲楷简"/>
              </a:rPr>
              <a:t>办法：</a:t>
            </a:r>
            <a:endParaRPr lang="zh-CN" sz="2800">
              <a:latin typeface="汉仪劲楷简"/>
              <a:ea typeface="汉仪劲楷简"/>
              <a:cs typeface="汉仪劲楷简"/>
            </a:endParaRPr>
          </a:p>
          <a:p>
            <a:pPr algn="l">
              <a:lnSpc>
                <a:spcPct val="130000"/>
              </a:lnSpc>
              <a:spcAft>
                <a:spcPts val="0"/>
              </a:spcAft>
              <a:buFont typeface="Arial" panose="020B0604020202020204"/>
              <a:defRPr/>
            </a:pPr>
            <a:r>
              <a:rPr sz="2800">
                <a:latin typeface="汉仪劲楷简"/>
                <a:ea typeface="汉仪劲楷简"/>
                <a:cs typeface="汉仪劲楷简"/>
              </a:rPr>
              <a:t>1.</a:t>
            </a:r>
            <a:r>
              <a:rPr lang="zh-CN" sz="2800">
                <a:latin typeface="汉仪劲楷简"/>
                <a:ea typeface="汉仪劲楷简"/>
                <a:cs typeface="汉仪劲楷简"/>
              </a:rPr>
              <a:t>预防溺水</a:t>
            </a:r>
            <a:r>
              <a:rPr sz="2800">
                <a:latin typeface="汉仪劲楷简"/>
                <a:ea typeface="汉仪劲楷简"/>
                <a:cs typeface="汉仪劲楷简"/>
              </a:rPr>
              <a:t>“</a:t>
            </a:r>
            <a:r>
              <a:rPr lang="zh-CN" sz="2800">
                <a:latin typeface="汉仪劲楷简"/>
                <a:ea typeface="汉仪劲楷简"/>
                <a:cs typeface="汉仪劲楷简"/>
              </a:rPr>
              <a:t>新十条</a:t>
            </a:r>
            <a:r>
              <a:rPr sz="2800">
                <a:latin typeface="汉仪劲楷简"/>
                <a:ea typeface="汉仪劲楷简"/>
                <a:cs typeface="汉仪劲楷简"/>
              </a:rPr>
              <a:t>”</a:t>
            </a:r>
            <a:r>
              <a:rPr lang="zh-CN" sz="2800">
                <a:latin typeface="汉仪劲楷简"/>
                <a:ea typeface="汉仪劲楷简"/>
                <a:cs typeface="汉仪劲楷简"/>
              </a:rPr>
              <a:t>；</a:t>
            </a:r>
            <a:endParaRPr sz="2800">
              <a:latin typeface="汉仪劲楷简"/>
              <a:ea typeface="汉仪劲楷简"/>
              <a:cs typeface="汉仪劲楷简"/>
            </a:endParaRPr>
          </a:p>
          <a:p>
            <a:pPr>
              <a:lnSpc>
                <a:spcPct val="130000"/>
              </a:lnSpc>
              <a:spcAft>
                <a:spcPts val="0"/>
              </a:spcAft>
              <a:buFont typeface="Arial" panose="020B0604020202020204"/>
              <a:defRPr/>
            </a:pPr>
            <a:r>
              <a:rPr altLang="zh-CN" sz="2800">
                <a:latin typeface="汉仪劲楷简"/>
                <a:ea typeface="汉仪劲楷简"/>
                <a:cs typeface="汉仪劲楷简"/>
              </a:rPr>
              <a:t>  </a:t>
            </a:r>
            <a:r>
              <a:rPr lang="zh-CN" sz="2800">
                <a:latin typeface="汉仪劲楷简"/>
                <a:ea typeface="汉仪劲楷简"/>
                <a:cs typeface="汉仪劲楷简"/>
              </a:rPr>
              <a:t>牢记</a:t>
            </a:r>
            <a:r>
              <a:rPr lang="zh-CN" sz="2800">
                <a:latin typeface="汉仪劲楷简"/>
                <a:ea typeface="汉仪劲楷简"/>
                <a:cs typeface="汉仪劲楷简"/>
              </a:rPr>
              <a:t>“六不准”。</a:t>
            </a:r>
            <a:endParaRPr lang="zh-CN" sz="2800">
              <a:latin typeface="汉仪劲楷简"/>
              <a:ea typeface="汉仪劲楷简"/>
              <a:cs typeface="汉仪劲楷简"/>
            </a:endParaRPr>
          </a:p>
          <a:p>
            <a:pPr algn="l">
              <a:lnSpc>
                <a:spcPct val="130000"/>
              </a:lnSpc>
              <a:spcAft>
                <a:spcPts val="0"/>
              </a:spcAft>
              <a:buFont typeface="Arial" panose="020B0604020202020204"/>
              <a:defRPr/>
            </a:pPr>
            <a:endParaRPr lang="zh-CN" sz="2800">
              <a:latin typeface="汉仪劲楷简"/>
              <a:ea typeface="汉仪劲楷简"/>
              <a:cs typeface="汉仪劲楷简"/>
            </a:endParaRPr>
          </a:p>
        </p:txBody>
      </p:sp>
      <p:sp>
        <p:nvSpPr>
          <p:cNvPr id="8" name="文本框 7"/>
          <p:cNvSpPr txBox="1"/>
          <p:nvPr/>
        </p:nvSpPr>
        <p:spPr bwMode="auto">
          <a:xfrm>
            <a:off x="7743825" y="4628515"/>
            <a:ext cx="4064000" cy="457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defTabSz="913765">
              <a:lnSpc>
                <a:spcPct val="200000"/>
              </a:lnSpc>
              <a:spcAft>
                <a:spcPts val="0"/>
              </a:spcAft>
              <a:buClrTx/>
              <a:buSzTx/>
              <a:buFont typeface="Arial" panose="020B0604020202020204"/>
              <a:defRPr/>
            </a:pPr>
            <a:r>
              <a:rPr lang="zh-CN" sz="2800" spc="-49">
                <a:ln w="3175">
                  <a:noFill/>
                </a:ln>
                <a:latin typeface="汉仪劲楷简"/>
                <a:ea typeface="汉仪劲楷简"/>
                <a:cs typeface="汉仪劲楷简"/>
              </a:rPr>
              <a:t> </a:t>
            </a:r>
            <a:r>
              <a:rPr lang="en-US" sz="2800" spc="-49">
                <a:ln w="3175">
                  <a:noFill/>
                </a:ln>
                <a:latin typeface="汉仪劲楷简"/>
                <a:ea typeface="汉仪劲楷简"/>
                <a:cs typeface="汉仪劲楷简"/>
              </a:rPr>
              <a:t>2.</a:t>
            </a:r>
            <a:r>
              <a:rPr lang="zh-CN" sz="2800" spc="-49">
                <a:ln w="3175">
                  <a:noFill/>
                </a:ln>
                <a:latin typeface="汉仪劲楷简"/>
                <a:ea typeface="汉仪劲楷简"/>
                <a:cs typeface="汉仪劲楷简"/>
              </a:rPr>
              <a:t>冬季也要防溺水</a:t>
            </a:r>
            <a:r>
              <a:rPr lang="zh-CN" sz="3200" spc="-49">
                <a:ln w="3175">
                  <a:noFill/>
                </a:ln>
                <a:latin typeface="汉仪劲楷简"/>
                <a:ea typeface="汉仪劲楷简"/>
                <a:cs typeface="Segoe UI" panose="020B0502040204020203"/>
              </a:rPr>
              <a:t>！</a:t>
            </a:r>
            <a:endParaRPr lang="zh-CN" sz="3200" spc="-49">
              <a:ln w="3175">
                <a:noFill/>
              </a:ln>
              <a:latin typeface="汉仪劲楷简"/>
              <a:ea typeface="汉仪劲楷简"/>
              <a:cs typeface="Segoe UI" panose="020B0502040204020203"/>
            </a:endParaRPr>
          </a:p>
        </p:txBody>
      </p:sp>
      <p:sp>
        <p:nvSpPr>
          <p:cNvPr id="9" name="文本框 8"/>
          <p:cNvSpPr txBox="1"/>
          <p:nvPr/>
        </p:nvSpPr>
        <p:spPr bwMode="auto">
          <a:xfrm>
            <a:off x="7640320" y="1677034"/>
            <a:ext cx="4064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defRPr/>
            </a:pP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问题：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  <a:cs typeface="汉仪劲楷简"/>
            </a:endParaRPr>
          </a:p>
          <a:p>
            <a:pPr>
              <a:defRPr/>
            </a:pPr>
            <a:r>
              <a:rPr lang="en-US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1.</a:t>
            </a: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校门前的花亭大沟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  <a:cs typeface="汉仪劲楷简"/>
            </a:endParaRPr>
          </a:p>
          <a:p>
            <a:pPr>
              <a:defRPr/>
            </a:pPr>
            <a:r>
              <a:rPr lang="en-US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2.</a:t>
            </a: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小饭桌中餐后的时间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  <a:cs typeface="汉仪劲楷简"/>
            </a:endParaRPr>
          </a:p>
        </p:txBody>
      </p:sp>
      <p:grpSp>
        <p:nvGrpSpPr>
          <p:cNvPr id="12" name="组合 11"/>
          <p:cNvGrpSpPr/>
          <p:nvPr/>
        </p:nvGrpSpPr>
        <p:grpSpPr bwMode="auto">
          <a:xfrm>
            <a:off x="475943" y="265063"/>
            <a:ext cx="10753642" cy="718185"/>
            <a:chOff x="475943" y="556528"/>
            <a:chExt cx="10753642" cy="718185"/>
          </a:xfrm>
        </p:grpSpPr>
        <p:sp>
          <p:nvSpPr>
            <p:cNvPr id="10" name="文本框 1"/>
            <p:cNvSpPr txBox="1"/>
            <p:nvPr/>
          </p:nvSpPr>
          <p:spPr bwMode="auto">
            <a:xfrm>
              <a:off x="475943" y="556528"/>
              <a:ext cx="4680520" cy="571500"/>
            </a:xfrm>
            <a:prstGeom prst="rect">
              <a:avLst/>
            </a:prstGeom>
            <a:noFill/>
          </p:spPr>
          <p:txBody>
            <a:bodyPr wrap="square" lIns="47625" tIns="19050" rIns="47625" bIns="19050" rtlCol="0" anchor="ctr" anchorCtr="0">
              <a:normAutofit fontScale="92500" lnSpcReduction="10000"/>
            </a:bodyPr>
            <a:lstStyle>
              <a:defPPr>
                <a:defRPr lang="zh-CN"/>
              </a:defPPr>
              <a:lvl1pPr mar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1pPr>
              <a:lvl2pPr marL="4572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>
                <a:lnSpc>
                  <a:spcPct val="120000"/>
                </a:lnSpc>
                <a:defRPr/>
              </a:pPr>
              <a:r>
                <a:rPr lang="zh-CN" sz="3200" b="1">
                  <a:latin typeface="思源黑体"/>
                  <a:ea typeface="思源黑体"/>
                </a:rPr>
                <a:t>预防溺水</a:t>
              </a:r>
              <a:endParaRPr lang="zh-CN" sz="3200" b="1">
                <a:latin typeface="思源黑体"/>
                <a:ea typeface="思源黑体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 bwMode="auto">
            <a:xfrm>
              <a:off x="788425" y="1274713"/>
              <a:ext cx="1044116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8670" y="1361440"/>
            <a:ext cx="5716269" cy="3724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 bwMode="auto">
          <a:xfrm>
            <a:off x="2318385" y="5426075"/>
            <a:ext cx="2714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defRPr/>
            </a:pPr>
            <a:r>
              <a:rPr lang="zh-CN" sz="3200" b="1"/>
              <a:t>花亭大沟</a:t>
            </a:r>
            <a:endParaRPr lang="zh-CN"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对象 1"/>
          <p:cNvGraphicFramePr/>
          <p:nvPr/>
        </p:nvGraphicFramePr>
        <p:xfrm>
          <a:off x="1790065" y="1263015"/>
          <a:ext cx="4220845" cy="4848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1895475" imgH="2781300" progId="Paint.Picture">
                  <p:embed/>
                </p:oleObj>
              </mc:Choice>
              <mc:Fallback>
                <p:oleObj name="" r:id="rId1" imgW="1895475" imgH="2781300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90065" y="1263015"/>
                        <a:ext cx="4220845" cy="4848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108200" y="721995"/>
            <a:ext cx="2324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防溺水新十条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73545" y="721995"/>
            <a:ext cx="25996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预防溺水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六不准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7" name="对象 6"/>
          <p:cNvGraphicFramePr/>
          <p:nvPr/>
        </p:nvGraphicFramePr>
        <p:xfrm>
          <a:off x="6010910" y="2122170"/>
          <a:ext cx="5415915" cy="3989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3" imgW="4105275" imgH="2276475" progId="Paint.Picture">
                  <p:embed/>
                </p:oleObj>
              </mc:Choice>
              <mc:Fallback>
                <p:oleObj name="" r:id="rId3" imgW="4105275" imgH="2276475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10910" y="2122170"/>
                        <a:ext cx="5415915" cy="3989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019" name="Title 6"/>
          <p:cNvSpPr txBox="1"/>
          <p:nvPr/>
        </p:nvSpPr>
        <p:spPr bwMode="auto">
          <a:xfrm>
            <a:off x="6541135" y="3163570"/>
            <a:ext cx="5650865" cy="29813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 lnSpcReduction="10000"/>
          </a:bodyPr>
          <a:lstStyle>
            <a:defPPr>
              <a:defRPr lang="zh-CN"/>
            </a:defPPr>
            <a:lvl1pPr marL="0" indent="0" algn="l" defTabSz="91376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en-US" sz="2750" b="0" i="0" u="none" cap="none" spc="-49">
                <a:ln w="3175">
                  <a:noFill/>
                </a:ln>
                <a:solidFill>
                  <a:schemeClr val="tx1"/>
                </a:solidFill>
                <a:latin typeface="+mj-lt"/>
                <a:ea typeface="+mn-ea"/>
                <a:cs typeface="Segoe UI" panose="020B0502040204020203"/>
              </a:defRPr>
            </a:lvl1pPr>
            <a:lvl2pPr marL="4572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800" b="0" i="0" u="none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800" b="0" i="0" u="none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800" b="0" i="0" u="none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zh-CN" sz="1800" b="0" i="0" u="none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algn="l">
              <a:lnSpc>
                <a:spcPct val="150000"/>
              </a:lnSpc>
              <a:spcAft>
                <a:spcPts val="0"/>
              </a:spcAft>
              <a:buFont typeface="Arial" panose="020B0604020202020204"/>
              <a:defRPr/>
            </a:pPr>
            <a:r>
              <a:rPr lang="zh-CN" sz="2800">
                <a:latin typeface="汉仪劲楷简"/>
                <a:ea typeface="汉仪劲楷简"/>
                <a:cs typeface="汉仪劲楷简"/>
              </a:rPr>
              <a:t>办法：</a:t>
            </a:r>
            <a:endParaRPr lang="zh-CN" sz="2800">
              <a:latin typeface="汉仪劲楷简"/>
              <a:ea typeface="汉仪劲楷简"/>
              <a:cs typeface="汉仪劲楷简"/>
            </a:endParaRPr>
          </a:p>
          <a:p>
            <a:pPr algn="l">
              <a:lnSpc>
                <a:spcPct val="150000"/>
              </a:lnSpc>
              <a:spcAft>
                <a:spcPts val="0"/>
              </a:spcAft>
              <a:buFont typeface="Arial" panose="020B0604020202020204"/>
              <a:defRPr/>
            </a:pPr>
            <a:r>
              <a:rPr sz="2800">
                <a:latin typeface="汉仪劲楷简"/>
                <a:ea typeface="汉仪劲楷简"/>
                <a:cs typeface="汉仪劲楷简"/>
              </a:rPr>
              <a:t>1.</a:t>
            </a:r>
            <a:r>
              <a:rPr lang="zh-CN" sz="2800">
                <a:latin typeface="汉仪劲楷简"/>
                <a:ea typeface="汉仪劲楷简"/>
                <a:cs typeface="汉仪劲楷简"/>
              </a:rPr>
              <a:t>上学、放学请走安全岛区域！</a:t>
            </a:r>
            <a:endParaRPr lang="zh-CN" sz="2800">
              <a:latin typeface="汉仪劲楷简"/>
              <a:ea typeface="汉仪劲楷简"/>
              <a:cs typeface="汉仪劲楷简"/>
            </a:endParaRPr>
          </a:p>
          <a:p>
            <a:pPr algn="l">
              <a:lnSpc>
                <a:spcPct val="150000"/>
              </a:lnSpc>
              <a:spcAft>
                <a:spcPts val="0"/>
              </a:spcAft>
              <a:buFont typeface="Arial" panose="020B0604020202020204"/>
              <a:defRPr/>
            </a:pPr>
            <a:r>
              <a:rPr sz="2800">
                <a:latin typeface="汉仪劲楷简"/>
                <a:ea typeface="汉仪劲楷简"/>
                <a:cs typeface="汉仪劲楷简"/>
              </a:rPr>
              <a:t>2.</a:t>
            </a:r>
            <a:r>
              <a:rPr lang="zh-CN" sz="2800">
                <a:latin typeface="汉仪劲楷简"/>
                <a:ea typeface="汉仪劲楷简"/>
                <a:cs typeface="汉仪劲楷简"/>
              </a:rPr>
              <a:t>家校一起保护好学校安全岛</a:t>
            </a:r>
            <a:r>
              <a:rPr sz="2800">
                <a:latin typeface="汉仪劲楷简"/>
                <a:ea typeface="汉仪劲楷简"/>
                <a:cs typeface="汉仪劲楷简"/>
              </a:rPr>
              <a:t>!</a:t>
            </a:r>
            <a:endParaRPr lang="zh-CN" sz="2800">
              <a:latin typeface="汉仪劲楷简"/>
              <a:ea typeface="汉仪劲楷简"/>
              <a:cs typeface="汉仪劲楷简"/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Arial" panose="020B0604020202020204"/>
              <a:defRPr/>
            </a:pPr>
            <a:r>
              <a:rPr altLang="zh-CN" sz="2800">
                <a:latin typeface="汉仪劲楷简"/>
                <a:ea typeface="汉仪劲楷简"/>
                <a:cs typeface="汉仪劲楷简"/>
              </a:rPr>
              <a:t>3.</a:t>
            </a:r>
            <a:r>
              <a:rPr lang="zh-CN" altLang="en-US" sz="2800">
                <a:latin typeface="汉仪劲楷简"/>
                <a:ea typeface="汉仪劲楷简"/>
                <a:cs typeface="汉仪劲楷简"/>
              </a:rPr>
              <a:t>车辆通行安全，</a:t>
            </a:r>
            <a:r>
              <a:rPr lang="zh-CN" altLang="en-US" sz="2800">
                <a:latin typeface="汉仪劲楷简"/>
                <a:ea typeface="汉仪劲楷简"/>
                <a:cs typeface="汉仪劲楷简"/>
              </a:rPr>
              <a:t>做到一戴</a:t>
            </a:r>
            <a:r>
              <a:rPr lang="zh-CN" altLang="en-US" sz="2800">
                <a:latin typeface="汉仪劲楷简"/>
                <a:ea typeface="汉仪劲楷简"/>
                <a:cs typeface="汉仪劲楷简"/>
              </a:rPr>
              <a:t>一盔！</a:t>
            </a:r>
            <a:endParaRPr lang="zh-CN" altLang="en-US" sz="2800">
              <a:latin typeface="汉仪劲楷简"/>
              <a:ea typeface="汉仪劲楷简"/>
              <a:cs typeface="汉仪劲楷简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9581921" y="47172"/>
            <a:ext cx="1652135" cy="16521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 bwMode="auto">
          <a:xfrm>
            <a:off x="6541135" y="1527175"/>
            <a:ext cx="50025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defRPr/>
            </a:pP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问题：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  <a:cs typeface="汉仪劲楷简"/>
            </a:endParaRPr>
          </a:p>
          <a:p>
            <a:pPr>
              <a:defRPr/>
            </a:pPr>
            <a:r>
              <a:rPr lang="en-US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1.</a:t>
            </a: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花亭社区地下管网建设中。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  <a:cs typeface="汉仪劲楷简"/>
            </a:endParaRPr>
          </a:p>
          <a:p>
            <a:pPr>
              <a:defRPr/>
            </a:pPr>
            <a:r>
              <a:rPr lang="en-US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2.</a:t>
            </a: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道路狭窄、交通复杂。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  <a:cs typeface="汉仪劲楷简"/>
            </a:endParaRPr>
          </a:p>
        </p:txBody>
      </p:sp>
      <p:grpSp>
        <p:nvGrpSpPr>
          <p:cNvPr id="12" name="组合 11"/>
          <p:cNvGrpSpPr/>
          <p:nvPr/>
        </p:nvGrpSpPr>
        <p:grpSpPr bwMode="auto">
          <a:xfrm>
            <a:off x="767408" y="703212"/>
            <a:ext cx="10462177" cy="571500"/>
            <a:chOff x="767408" y="703212"/>
            <a:chExt cx="10462177" cy="571500"/>
          </a:xfrm>
        </p:grpSpPr>
        <p:sp>
          <p:nvSpPr>
            <p:cNvPr id="14" name="文本框 1"/>
            <p:cNvSpPr txBox="1"/>
            <p:nvPr/>
          </p:nvSpPr>
          <p:spPr bwMode="auto">
            <a:xfrm>
              <a:off x="767408" y="703212"/>
              <a:ext cx="4680520" cy="571500"/>
            </a:xfrm>
            <a:prstGeom prst="rect">
              <a:avLst/>
            </a:prstGeom>
            <a:noFill/>
          </p:spPr>
          <p:txBody>
            <a:bodyPr wrap="square" lIns="47625" tIns="19050" rIns="47625" bIns="19050" rtlCol="0" anchor="ctr" anchorCtr="0">
              <a:normAutofit fontScale="92500" lnSpcReduction="10000"/>
            </a:bodyPr>
            <a:lstStyle>
              <a:defPPr>
                <a:defRPr lang="zh-CN"/>
              </a:defPPr>
              <a:lvl1pPr mar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1pPr>
              <a:lvl2pPr marL="4572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>
                <a:lnSpc>
                  <a:spcPct val="120000"/>
                </a:lnSpc>
                <a:defRPr/>
              </a:pPr>
              <a:r>
                <a:rPr lang="zh-CN" sz="3200" b="1">
                  <a:latin typeface="思源黑体"/>
                  <a:ea typeface="思源黑体"/>
                </a:rPr>
                <a:t>交通</a:t>
              </a:r>
              <a:r>
                <a:rPr lang="zh-CN" sz="3200" b="1">
                  <a:latin typeface="思源黑体"/>
                  <a:ea typeface="思源黑体"/>
                </a:rPr>
                <a:t>安全</a:t>
              </a:r>
              <a:endParaRPr lang="zh-CN" sz="3200" b="1">
                <a:latin typeface="思源黑体"/>
                <a:ea typeface="思源黑体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 bwMode="auto">
            <a:xfrm>
              <a:off x="788425" y="1274713"/>
              <a:ext cx="1044116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bright="6000" contrast="12000"/>
          </a:blip>
          <a:stretch>
            <a:fillRect/>
          </a:stretch>
        </p:blipFill>
        <p:spPr bwMode="auto">
          <a:xfrm>
            <a:off x="695960" y="1527175"/>
            <a:ext cx="5400040" cy="352996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 bwMode="auto">
          <a:xfrm>
            <a:off x="2039620" y="5429250"/>
            <a:ext cx="2713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  <a:defRPr/>
            </a:pPr>
            <a:r>
              <a:rPr lang="zh-CN" sz="3200" b="1"/>
              <a:t>校园安全岛</a:t>
            </a:r>
            <a:endParaRPr lang="zh-CN"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 bwMode="auto">
          <a:xfrm>
            <a:off x="846455" y="2362199"/>
            <a:ext cx="4387850" cy="2954655"/>
            <a:chOff x="8213452" y="4862077"/>
            <a:chExt cx="4110224" cy="2677332"/>
          </a:xfrm>
        </p:grpSpPr>
        <p:sp>
          <p:nvSpPr>
            <p:cNvPr id="4" name="矩形 3"/>
            <p:cNvSpPr/>
            <p:nvPr/>
          </p:nvSpPr>
          <p:spPr bwMode="auto">
            <a:xfrm>
              <a:off x="8213452" y="4862077"/>
              <a:ext cx="1984647" cy="1732729"/>
            </a:xfrm>
            <a:prstGeom prst="rect">
              <a:avLst/>
            </a:prstGeom>
            <a:solidFill>
              <a:srgbClr val="217E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defRPr/>
              </a:pPr>
              <a:endParaRPr lang="zh-CN">
                <a:latin typeface="思源黑体"/>
                <a:ea typeface="思源黑体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 bwMode="auto">
            <a:xfrm>
              <a:off x="8558322" y="5029173"/>
              <a:ext cx="3765354" cy="2510236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 bwMode="auto">
          <a:xfrm>
            <a:off x="6525895" y="1438275"/>
            <a:ext cx="451548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defRPr/>
            </a:pP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问题：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  <a:cs typeface="汉仪劲楷简"/>
            </a:endParaRPr>
          </a:p>
          <a:p>
            <a:pPr>
              <a:defRPr/>
            </a:pPr>
            <a:r>
              <a:rPr lang="en-US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1.</a:t>
            </a: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课间推搡、打闹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  <a:cs typeface="汉仪劲楷简"/>
            </a:endParaRPr>
          </a:p>
          <a:p>
            <a:pPr>
              <a:defRPr/>
            </a:pPr>
            <a:r>
              <a:rPr lang="en-US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2.</a:t>
            </a: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购买钢尺、金属三角尺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  <a:cs typeface="汉仪劲楷简"/>
            </a:endParaRPr>
          </a:p>
          <a:p>
            <a:pPr>
              <a:defRPr/>
            </a:pPr>
            <a:r>
              <a:rPr lang="en-US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3.</a:t>
            </a: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不按时放学回家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  <a:cs typeface="汉仪劲楷简"/>
            </a:endParaRPr>
          </a:p>
        </p:txBody>
      </p:sp>
      <p:grpSp>
        <p:nvGrpSpPr>
          <p:cNvPr id="24" name="组合 23"/>
          <p:cNvGrpSpPr/>
          <p:nvPr/>
        </p:nvGrpSpPr>
        <p:grpSpPr bwMode="auto">
          <a:xfrm>
            <a:off x="767408" y="703212"/>
            <a:ext cx="10462177" cy="571500"/>
            <a:chOff x="767408" y="703212"/>
            <a:chExt cx="10462177" cy="571500"/>
          </a:xfrm>
        </p:grpSpPr>
        <p:sp>
          <p:nvSpPr>
            <p:cNvPr id="25" name="文本框 1"/>
            <p:cNvSpPr txBox="1"/>
            <p:nvPr/>
          </p:nvSpPr>
          <p:spPr bwMode="auto">
            <a:xfrm>
              <a:off x="767408" y="703212"/>
              <a:ext cx="4680520" cy="571500"/>
            </a:xfrm>
            <a:prstGeom prst="rect">
              <a:avLst/>
            </a:prstGeom>
            <a:noFill/>
          </p:spPr>
          <p:txBody>
            <a:bodyPr wrap="square" lIns="47625" tIns="19050" rIns="47625" bIns="19050" rtlCol="0" anchor="ctr" anchorCtr="0">
              <a:normAutofit fontScale="92500" lnSpcReduction="10000"/>
            </a:bodyPr>
            <a:lstStyle>
              <a:defPPr>
                <a:defRPr lang="zh-CN"/>
              </a:defPPr>
              <a:lvl1pPr mar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1pPr>
              <a:lvl2pPr marL="4572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>
                <a:lnSpc>
                  <a:spcPct val="120000"/>
                </a:lnSpc>
                <a:defRPr/>
              </a:pPr>
              <a:r>
                <a:rPr lang="zh-CN" sz="3200" b="1">
                  <a:latin typeface="思源黑体"/>
                  <a:ea typeface="思源黑体"/>
                </a:rPr>
                <a:t>意外伤害</a:t>
              </a:r>
              <a:endParaRPr lang="zh-CN" sz="3200" b="1">
                <a:latin typeface="思源黑体"/>
                <a:ea typeface="思源黑体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 bwMode="auto">
            <a:xfrm>
              <a:off x="788425" y="1274713"/>
              <a:ext cx="1044116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81921" y="47172"/>
            <a:ext cx="1652135" cy="165213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 bwMode="auto">
          <a:xfrm>
            <a:off x="6355080" y="3675380"/>
            <a:ext cx="583692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>
              <a:lnSpc>
                <a:spcPct val="120000"/>
              </a:lnSpc>
              <a:defRPr/>
            </a:pPr>
            <a:r>
              <a:rPr lang="zh-CN" sz="2800">
                <a:latin typeface="汉仪劲楷简"/>
                <a:ea typeface="汉仪劲楷简"/>
                <a:cs typeface="汉仪劲楷简"/>
              </a:rPr>
              <a:t>办法：</a:t>
            </a:r>
            <a:endParaRPr lang="zh-CN" sz="2800">
              <a:latin typeface="汉仪劲楷简"/>
              <a:ea typeface="汉仪劲楷简"/>
              <a:cs typeface="汉仪劲楷简"/>
            </a:endParaRPr>
          </a:p>
          <a:p>
            <a:pPr lvl="0">
              <a:lnSpc>
                <a:spcPct val="120000"/>
              </a:lnSpc>
              <a:defRPr/>
            </a:pPr>
            <a:r>
              <a:rPr lang="en-US" sz="2800">
                <a:latin typeface="汉仪劲楷简"/>
                <a:ea typeface="汉仪劲楷简"/>
                <a:cs typeface="汉仪劲楷简"/>
              </a:rPr>
              <a:t>1.</a:t>
            </a:r>
            <a:r>
              <a:rPr lang="zh-CN" sz="2800">
                <a:latin typeface="汉仪劲楷简"/>
                <a:ea typeface="汉仪劲楷简"/>
                <a:cs typeface="汉仪劲楷简"/>
              </a:rPr>
              <a:t>家长也要常常、天天教育和叮嘱。</a:t>
            </a:r>
            <a:endParaRPr lang="zh-CN" sz="2800">
              <a:latin typeface="汉仪劲楷简"/>
              <a:ea typeface="汉仪劲楷简"/>
              <a:cs typeface="汉仪劲楷简"/>
            </a:endParaRPr>
          </a:p>
          <a:p>
            <a:pPr lvl="0">
              <a:lnSpc>
                <a:spcPct val="120000"/>
              </a:lnSpc>
              <a:defRPr/>
            </a:pPr>
            <a:r>
              <a:rPr lang="en-US" sz="2800">
                <a:latin typeface="汉仪劲楷简"/>
                <a:ea typeface="汉仪劲楷简"/>
                <a:cs typeface="汉仪劲楷简"/>
              </a:rPr>
              <a:t>2.</a:t>
            </a:r>
            <a:r>
              <a:rPr lang="zh-CN" sz="2800">
                <a:latin typeface="汉仪劲楷简"/>
                <a:ea typeface="汉仪劲楷简"/>
                <a:cs typeface="汉仪劲楷简"/>
              </a:rPr>
              <a:t>尽量购买塑料制品的文具。</a:t>
            </a:r>
            <a:endParaRPr lang="zh-CN" sz="2800">
              <a:latin typeface="汉仪劲楷简"/>
              <a:ea typeface="汉仪劲楷简"/>
              <a:cs typeface="汉仪劲楷简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063" name="文本框 9"/>
          <p:cNvSpPr txBox="1"/>
          <p:nvPr/>
        </p:nvSpPr>
        <p:spPr bwMode="auto">
          <a:xfrm>
            <a:off x="5997575" y="1925955"/>
            <a:ext cx="5642610" cy="1183640"/>
          </a:xfrm>
          <a:prstGeom prst="rect">
            <a:avLst/>
          </a:prstGeom>
          <a:noFill/>
        </p:spPr>
        <p:txBody>
          <a:bodyPr vert="horz" lIns="67500" tIns="35100" rIns="67500" bIns="35100" rtlCol="0" anchor="ctr" anchorCtr="0">
            <a:noAutofit/>
          </a:bodyPr>
          <a:lstStyle>
            <a:defPPr>
              <a:defRPr lang="zh-CN"/>
            </a:defPPr>
            <a:lvl1pPr marL="28575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ea"/>
              <a:buAutoNum type="ea1JpnChsDbPeriod"/>
              <a:defRPr lang="zh-CN" sz="1100" b="0" i="0" u="none" strike="noStrike" cap="none" spc="150">
                <a:solidFill>
                  <a:schemeClr val="tx1">
                    <a:lumMod val="95000"/>
                    <a:lumOff val="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  <a:lvl2pPr marL="685800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/>
              <a:buChar char="•"/>
              <a:tabLst>
                <a:tab pos="1609090" algn="l"/>
              </a:tabLst>
              <a:defRPr lang="zh-CN" sz="1600" b="0" i="0" u="none" strike="noStrike" cap="none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/>
              <a:buChar char="•"/>
              <a:defRPr lang="zh-CN" sz="1600" b="0" i="0" u="none" strike="noStrike" cap="none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/>
              <a:buChar char="•"/>
              <a:defRPr lang="zh-CN" sz="1600" b="0" i="0" u="none" strike="noStrike" cap="none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 algn="l" defTabSz="91440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/>
              <a:buChar char="•"/>
              <a:defRPr lang="zh-CN" sz="1600" b="0" i="0" u="none" strike="noStrike" cap="none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/>
              <a:buChar char="•"/>
              <a:defRPr lang="zh-CN"/>
            </a:lvl9pPr>
          </a:lstStyle>
          <a:p>
            <a:pPr marL="0" algn="l" defTabSz="913765">
              <a:lnSpc>
                <a:spcPct val="150000"/>
              </a:lnSpc>
              <a:spcAft>
                <a:spcPts val="0"/>
              </a:spcAft>
              <a:buFont typeface="Arial" panose="020B0604020202020204"/>
              <a:buNone/>
              <a:defRPr/>
            </a:pPr>
            <a:endParaRPr lang="zh-CN" sz="2700" spc="-49">
              <a:ln w="3175">
                <a:noFill/>
              </a:ln>
              <a:solidFill>
                <a:schemeClr val="tx1"/>
              </a:solidFill>
              <a:latin typeface="汉仪劲楷简"/>
              <a:ea typeface="汉仪劲楷简"/>
              <a:cs typeface="Segoe UI" panose="020B0502040204020203"/>
            </a:endParaRPr>
          </a:p>
          <a:p>
            <a:pPr marL="0" algn="l" defTabSz="913765">
              <a:lnSpc>
                <a:spcPct val="110000"/>
              </a:lnSpc>
              <a:spcAft>
                <a:spcPts val="0"/>
              </a:spcAft>
              <a:buFont typeface="Arial" panose="020B0604020202020204"/>
              <a:buNone/>
              <a:defRPr/>
            </a:pPr>
            <a:r>
              <a:rPr lang="zh-CN" sz="2700" spc="-49">
                <a:ln w="3175">
                  <a:noFill/>
                </a:ln>
                <a:solidFill>
                  <a:schemeClr val="tx1"/>
                </a:solidFill>
                <a:latin typeface="汉仪劲楷简"/>
                <a:ea typeface="汉仪劲楷简"/>
                <a:cs typeface="Segoe UI" panose="020B0502040204020203"/>
              </a:rPr>
              <a:t>办法：</a:t>
            </a:r>
            <a:endParaRPr lang="zh-CN" sz="2700" spc="-49">
              <a:ln w="3175">
                <a:noFill/>
              </a:ln>
              <a:solidFill>
                <a:schemeClr val="tx1"/>
              </a:solidFill>
              <a:latin typeface="汉仪劲楷简"/>
              <a:ea typeface="汉仪劲楷简"/>
              <a:cs typeface="Segoe UI" panose="020B0502040204020203"/>
            </a:endParaRPr>
          </a:p>
          <a:p>
            <a:pPr marL="0" algn="l" defTabSz="913765">
              <a:lnSpc>
                <a:spcPct val="110000"/>
              </a:lnSpc>
              <a:spcAft>
                <a:spcPts val="0"/>
              </a:spcAft>
              <a:buFont typeface="Arial" panose="020B0604020202020204"/>
              <a:buNone/>
              <a:defRPr/>
            </a:pPr>
            <a:r>
              <a:rPr lang="zh-CN" sz="2700" spc="-49">
                <a:ln w="3175">
                  <a:noFill/>
                </a:ln>
                <a:solidFill>
                  <a:schemeClr val="tx1"/>
                </a:solidFill>
                <a:latin typeface="汉仪劲楷简"/>
                <a:ea typeface="汉仪劲楷简"/>
                <a:cs typeface="Segoe UI" panose="020B0502040204020203"/>
              </a:rPr>
              <a:t>引导孩子科学、合理利用手机和网络。</a:t>
            </a:r>
            <a:endParaRPr lang="zh-CN" sz="2700" spc="-49">
              <a:ln w="3175">
                <a:noFill/>
              </a:ln>
              <a:solidFill>
                <a:schemeClr val="tx1"/>
              </a:solidFill>
              <a:latin typeface="汉仪劲楷简"/>
              <a:ea typeface="汉仪劲楷简"/>
              <a:cs typeface="Segoe UI" panose="020B0502040204020203"/>
            </a:endParaRPr>
          </a:p>
        </p:txBody>
      </p:sp>
      <p:sp>
        <p:nvSpPr>
          <p:cNvPr id="6" name="文本框 13"/>
          <p:cNvSpPr txBox="1"/>
          <p:nvPr/>
        </p:nvSpPr>
        <p:spPr bwMode="auto">
          <a:xfrm>
            <a:off x="5577840" y="3336290"/>
            <a:ext cx="5845810" cy="3099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400">
                <a:solidFill>
                  <a:srgbClr val="6586FF"/>
                </a:solidFill>
                <a:latin typeface="汉仪劲楷简"/>
                <a:ea typeface="汉仪劲楷简"/>
                <a:cs typeface="汉仪劲楷简"/>
              </a:rPr>
              <a:t>1.</a:t>
            </a:r>
            <a:r>
              <a:rPr lang="zh-CN" sz="2400">
                <a:solidFill>
                  <a:srgbClr val="6586FF"/>
                </a:solidFill>
                <a:latin typeface="汉仪劲楷简"/>
                <a:ea typeface="汉仪劲楷简"/>
                <a:cs typeface="汉仪劲楷简"/>
              </a:rPr>
              <a:t>增加家长亲子阅读、手工游戏、户外活动时间。</a:t>
            </a:r>
            <a:endParaRPr lang="zh-CN" sz="2400">
              <a:solidFill>
                <a:srgbClr val="6586FF"/>
              </a:solidFill>
              <a:latin typeface="汉仪劲楷简"/>
              <a:ea typeface="汉仪劲楷简"/>
              <a:cs typeface="汉仪劲楷简"/>
            </a:endParaRP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400" i="0" u="none" strike="noStrike">
                <a:solidFill>
                  <a:srgbClr val="6586FF"/>
                </a:solidFill>
                <a:latin typeface="汉仪劲楷简"/>
                <a:ea typeface="汉仪劲楷简"/>
                <a:cs typeface="汉仪劲楷简"/>
              </a:rPr>
              <a:t>2.与孩子约法三章</a:t>
            </a:r>
            <a:r>
              <a:rPr lang="zh-CN" sz="2400" i="0" u="none" strike="noStrike">
                <a:solidFill>
                  <a:srgbClr val="6586FF"/>
                </a:solidFill>
                <a:latin typeface="汉仪劲楷简"/>
                <a:ea typeface="汉仪劲楷简"/>
                <a:cs typeface="汉仪劲楷简"/>
              </a:rPr>
              <a:t>，约定时间和规则。</a:t>
            </a:r>
            <a:endParaRPr lang="zh-CN" sz="2400" i="0" u="none" strike="noStrike">
              <a:solidFill>
                <a:srgbClr val="6586FF"/>
              </a:solidFill>
              <a:latin typeface="汉仪劲楷简"/>
              <a:ea typeface="汉仪劲楷简"/>
              <a:cs typeface="汉仪劲楷简"/>
            </a:endParaRP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400" i="0" u="none" strike="noStrike">
                <a:solidFill>
                  <a:srgbClr val="6586FF"/>
                </a:solidFill>
                <a:latin typeface="汉仪劲楷简"/>
                <a:ea typeface="汉仪劲楷简"/>
                <a:cs typeface="汉仪劲楷简"/>
              </a:rPr>
              <a:t>3.陪孩子一起使用</a:t>
            </a:r>
            <a:r>
              <a:rPr lang="zh-CN" sz="2400" i="0" u="none" strike="noStrike">
                <a:solidFill>
                  <a:srgbClr val="6586FF"/>
                </a:solidFill>
                <a:latin typeface="汉仪劲楷简"/>
                <a:ea typeface="汉仪劲楷简"/>
                <a:cs typeface="汉仪劲楷简"/>
              </a:rPr>
              <a:t>。为孩子选择情节健康、包含生活、科学知识的游戏或节目。</a:t>
            </a:r>
            <a:endParaRPr lang="zh-CN" sz="2400" i="0" u="none" strike="noStrike">
              <a:solidFill>
                <a:srgbClr val="6586FF"/>
              </a:solidFill>
              <a:latin typeface="汉仪劲楷简"/>
              <a:ea typeface="汉仪劲楷简"/>
              <a:cs typeface="汉仪劲楷简"/>
            </a:endParaRP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defRPr/>
            </a:pPr>
            <a:endParaRPr lang="zh-CN" sz="2400" i="0" u="none" strike="noStrike">
              <a:solidFill>
                <a:srgbClr val="6586FF"/>
              </a:solidFill>
              <a:latin typeface="汉仪劲楷简"/>
              <a:ea typeface="汉仪劲楷简"/>
              <a:cs typeface="汉仪劲楷简"/>
            </a:endParaRPr>
          </a:p>
        </p:txBody>
      </p:sp>
      <p:sp>
        <p:nvSpPr>
          <p:cNvPr id="7" name="文本框 6"/>
          <p:cNvSpPr txBox="1"/>
          <p:nvPr/>
        </p:nvSpPr>
        <p:spPr bwMode="auto">
          <a:xfrm>
            <a:off x="4910455" y="1373505"/>
            <a:ext cx="67970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defRPr/>
            </a:pP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</a:rPr>
              <a:t>问题：沉迷于手机游戏聊天、刷短视频、浏览网页。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</a:endParaRPr>
          </a:p>
          <a:p>
            <a:pPr>
              <a:defRPr/>
            </a:pPr>
            <a:endParaRPr lang="zh-CN" sz="2800">
              <a:solidFill>
                <a:srgbClr val="C00000"/>
              </a:solidFill>
              <a:latin typeface="汉仪劲楷简"/>
              <a:ea typeface="汉仪劲楷简"/>
            </a:endParaRPr>
          </a:p>
        </p:txBody>
      </p:sp>
      <p:grpSp>
        <p:nvGrpSpPr>
          <p:cNvPr id="12" name="组合 11"/>
          <p:cNvGrpSpPr/>
          <p:nvPr/>
        </p:nvGrpSpPr>
        <p:grpSpPr bwMode="auto">
          <a:xfrm>
            <a:off x="767408" y="703212"/>
            <a:ext cx="10462177" cy="571500"/>
            <a:chOff x="767408" y="703212"/>
            <a:chExt cx="10462177" cy="571500"/>
          </a:xfrm>
        </p:grpSpPr>
        <p:sp>
          <p:nvSpPr>
            <p:cNvPr id="14" name="文本框 1"/>
            <p:cNvSpPr txBox="1"/>
            <p:nvPr/>
          </p:nvSpPr>
          <p:spPr bwMode="auto">
            <a:xfrm>
              <a:off x="767408" y="703212"/>
              <a:ext cx="4680520" cy="571500"/>
            </a:xfrm>
            <a:prstGeom prst="rect">
              <a:avLst/>
            </a:prstGeom>
            <a:noFill/>
          </p:spPr>
          <p:txBody>
            <a:bodyPr wrap="square" lIns="47625" tIns="19050" rIns="47625" bIns="19050" rtlCol="0" anchor="ctr" anchorCtr="0">
              <a:normAutofit fontScale="92500" lnSpcReduction="10000"/>
            </a:bodyPr>
            <a:lstStyle>
              <a:defPPr>
                <a:defRPr lang="zh-CN"/>
              </a:defPPr>
              <a:lvl1pPr mar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1pPr>
              <a:lvl2pPr marL="4572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lang="zh-CN" sz="1800" b="0" i="0" u="none">
                  <a:solidFill>
                    <a:schemeClr val="tx1"/>
                  </a:solidFill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>
                <a:lnSpc>
                  <a:spcPct val="120000"/>
                </a:lnSpc>
                <a:defRPr/>
              </a:pPr>
              <a:r>
                <a:rPr lang="zh-CN" sz="3200" b="1">
                  <a:latin typeface="思源黑体"/>
                  <a:ea typeface="思源黑体"/>
                </a:rPr>
                <a:t>心理健康</a:t>
              </a:r>
              <a:endParaRPr lang="zh-CN" sz="3200" b="1">
                <a:latin typeface="思源黑体"/>
                <a:ea typeface="思源黑体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 bwMode="auto">
            <a:xfrm>
              <a:off x="788425" y="1274713"/>
              <a:ext cx="1044116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9581921" y="47172"/>
            <a:ext cx="1652135" cy="165213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971550" y="1373505"/>
            <a:ext cx="3616960" cy="4987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 bwMode="auto">
          <a:xfrm>
            <a:off x="687574" y="2167786"/>
            <a:ext cx="4850718" cy="3211103"/>
            <a:chOff x="6605269" y="2644317"/>
            <a:chExt cx="4129326" cy="2733554"/>
          </a:xfrm>
        </p:grpSpPr>
        <p:sp>
          <p:nvSpPr>
            <p:cNvPr id="4" name="矩形 3"/>
            <p:cNvSpPr/>
            <p:nvPr/>
          </p:nvSpPr>
          <p:spPr bwMode="auto">
            <a:xfrm>
              <a:off x="6605269" y="3671388"/>
              <a:ext cx="2770501" cy="1706484"/>
            </a:xfrm>
            <a:prstGeom prst="rect">
              <a:avLst/>
            </a:prstGeom>
            <a:solidFill>
              <a:srgbClr val="217E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defRPr/>
              </a:pPr>
              <a:endParaRPr lang="zh-CN">
                <a:latin typeface="思源黑体"/>
                <a:ea typeface="思源黑体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 bwMode="auto">
            <a:xfrm>
              <a:off x="6888087" y="2644317"/>
              <a:ext cx="3846507" cy="2564338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 bwMode="auto">
          <a:xfrm>
            <a:off x="806450" y="459104"/>
            <a:ext cx="265620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3765">
              <a:spcAft>
                <a:spcPts val="0"/>
              </a:spcAft>
              <a:buClrTx/>
              <a:buSzTx/>
              <a:buFont typeface="Arial" panose="020B0604020202020204"/>
              <a:defRPr/>
            </a:pPr>
            <a:r>
              <a:rPr lang="zh-CN" sz="3200" spc="-49">
                <a:ln w="3175">
                  <a:noFill/>
                </a:ln>
                <a:latin typeface="思源黑体"/>
                <a:ea typeface="思源黑体"/>
                <a:cs typeface="Segoe UI" panose="020B0502040204020203"/>
              </a:rPr>
              <a:t>食品卫生</a:t>
            </a:r>
            <a:r>
              <a:rPr lang="zh-CN" sz="3200" spc="-49">
                <a:ln w="3175">
                  <a:noFill/>
                </a:ln>
                <a:latin typeface="思源黑体"/>
                <a:ea typeface="思源黑体"/>
                <a:cs typeface="Segoe UI" panose="020B0502040204020203"/>
              </a:rPr>
              <a:t>安全</a:t>
            </a:r>
            <a:endParaRPr lang="zh-CN" sz="3200" spc="-49">
              <a:ln w="3175">
                <a:noFill/>
              </a:ln>
              <a:latin typeface="思源黑体"/>
              <a:ea typeface="思源黑体"/>
              <a:cs typeface="Segoe UI" panose="020B0502040204020203"/>
            </a:endParaRPr>
          </a:p>
        </p:txBody>
      </p:sp>
      <p:sp>
        <p:nvSpPr>
          <p:cNvPr id="6" name="文本框 5"/>
          <p:cNvSpPr txBox="1"/>
          <p:nvPr/>
        </p:nvSpPr>
        <p:spPr bwMode="auto">
          <a:xfrm>
            <a:off x="6071235" y="2981325"/>
            <a:ext cx="52609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-285750" algn="l" defTabSz="913765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/>
              <a:defRPr/>
            </a:pPr>
            <a:r>
              <a:rPr lang="zh-CN" sz="2800" spc="-49">
                <a:ln w="3175">
                  <a:noFill/>
                </a:ln>
                <a:latin typeface="汉仪劲楷简"/>
                <a:ea typeface="汉仪劲楷简"/>
                <a:cs typeface="汉仪劲楷简"/>
              </a:rPr>
              <a:t>办法：</a:t>
            </a:r>
            <a:endParaRPr lang="zh-CN" sz="2800" spc="-49">
              <a:ln w="3175">
                <a:noFill/>
              </a:ln>
              <a:latin typeface="汉仪劲楷简"/>
              <a:ea typeface="汉仪劲楷简"/>
              <a:cs typeface="汉仪劲楷简"/>
            </a:endParaRPr>
          </a:p>
          <a:p>
            <a:pPr indent="-285750" algn="l" defTabSz="913765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/>
              <a:defRPr/>
            </a:pPr>
            <a:r>
              <a:rPr lang="en-US" sz="2800" spc="-49">
                <a:ln w="3175">
                  <a:noFill/>
                </a:ln>
                <a:latin typeface="汉仪劲楷简"/>
                <a:ea typeface="汉仪劲楷简"/>
                <a:cs typeface="汉仪劲楷简"/>
              </a:rPr>
              <a:t>1.</a:t>
            </a:r>
            <a:r>
              <a:rPr lang="zh-CN" sz="2800" spc="-49">
                <a:ln w="3175">
                  <a:noFill/>
                </a:ln>
                <a:latin typeface="汉仪劲楷简"/>
                <a:ea typeface="汉仪劲楷简"/>
                <a:cs typeface="汉仪劲楷简"/>
              </a:rPr>
              <a:t>禁止购买“三无”食品和饮料。</a:t>
            </a:r>
            <a:endParaRPr lang="zh-CN" sz="2800" spc="-49">
              <a:ln w="3175">
                <a:noFill/>
              </a:ln>
              <a:latin typeface="汉仪劲楷简"/>
              <a:ea typeface="汉仪劲楷简"/>
              <a:cs typeface="汉仪劲楷简"/>
            </a:endParaRPr>
          </a:p>
          <a:p>
            <a:pPr indent="-285750" algn="l" defTabSz="913765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/>
              <a:defRPr/>
            </a:pPr>
            <a:r>
              <a:rPr lang="en-US" sz="2800" spc="-49">
                <a:ln w="3175">
                  <a:noFill/>
                </a:ln>
                <a:latin typeface="汉仪劲楷简"/>
                <a:ea typeface="汉仪劲楷简"/>
                <a:cs typeface="汉仪劲楷简"/>
              </a:rPr>
              <a:t>2.</a:t>
            </a:r>
            <a:r>
              <a:rPr lang="zh-CN" sz="2800" spc="-49">
                <a:ln w="3175">
                  <a:noFill/>
                </a:ln>
                <a:latin typeface="汉仪劲楷简"/>
                <a:ea typeface="汉仪劲楷简"/>
                <a:cs typeface="汉仪劲楷简"/>
              </a:rPr>
              <a:t>在家吃饭也是一种</a:t>
            </a:r>
            <a:r>
              <a:rPr lang="zh-CN" sz="2800" spc="-49">
                <a:ln w="3175">
                  <a:noFill/>
                </a:ln>
                <a:latin typeface="汉仪劲楷简"/>
                <a:ea typeface="汉仪劲楷简"/>
                <a:cs typeface="汉仪劲楷简"/>
              </a:rPr>
              <a:t>陪伴。</a:t>
            </a:r>
            <a:endParaRPr lang="zh-CN" sz="2800" spc="-49">
              <a:ln w="3175">
                <a:noFill/>
              </a:ln>
              <a:latin typeface="汉仪劲楷简"/>
              <a:ea typeface="汉仪劲楷简"/>
              <a:cs typeface="汉仪劲楷简"/>
            </a:endParaRPr>
          </a:p>
        </p:txBody>
      </p:sp>
      <p:sp>
        <p:nvSpPr>
          <p:cNvPr id="7" name="文本框 6"/>
          <p:cNvSpPr txBox="1"/>
          <p:nvPr/>
        </p:nvSpPr>
        <p:spPr bwMode="auto">
          <a:xfrm>
            <a:off x="6096000" y="1120775"/>
            <a:ext cx="52362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defRPr/>
            </a:pP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问题：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  <a:cs typeface="汉仪劲楷简"/>
            </a:endParaRPr>
          </a:p>
          <a:p>
            <a:pPr>
              <a:defRPr/>
            </a:pPr>
            <a:r>
              <a:rPr lang="en-US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1.</a:t>
            </a: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校园周边商贩出售零食、</a:t>
            </a: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饮料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  <a:cs typeface="汉仪劲楷简"/>
            </a:endParaRPr>
          </a:p>
          <a:p>
            <a:pPr>
              <a:defRPr/>
            </a:pPr>
            <a:r>
              <a:rPr lang="en-US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2.</a:t>
            </a: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小饭桌提供的</a:t>
            </a: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饭菜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  <a:cs typeface="汉仪劲楷简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 bwMode="auto">
          <a:xfrm>
            <a:off x="806450" y="459104"/>
            <a:ext cx="265620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3765">
              <a:spcAft>
                <a:spcPts val="0"/>
              </a:spcAft>
              <a:buClrTx/>
              <a:buSzTx/>
              <a:buFont typeface="Arial" panose="020B0604020202020204"/>
              <a:defRPr/>
            </a:pPr>
            <a:r>
              <a:rPr lang="zh-CN" sz="3200" spc="-49">
                <a:ln w="3175">
                  <a:noFill/>
                </a:ln>
                <a:latin typeface="思源黑体"/>
                <a:ea typeface="思源黑体"/>
                <a:cs typeface="Segoe UI" panose="020B0502040204020203"/>
              </a:rPr>
              <a:t>防欺凌和</a:t>
            </a:r>
            <a:r>
              <a:rPr lang="zh-CN" sz="3200" spc="-49">
                <a:ln w="3175">
                  <a:noFill/>
                </a:ln>
                <a:latin typeface="思源黑体"/>
                <a:ea typeface="思源黑体"/>
                <a:cs typeface="Segoe UI" panose="020B0502040204020203"/>
              </a:rPr>
              <a:t>暴力</a:t>
            </a:r>
            <a:endParaRPr lang="zh-CN" sz="3200" spc="-49">
              <a:ln w="3175">
                <a:noFill/>
              </a:ln>
              <a:latin typeface="思源黑体"/>
              <a:ea typeface="思源黑体"/>
              <a:cs typeface="Segoe UI" panose="020B0502040204020203"/>
            </a:endParaRPr>
          </a:p>
        </p:txBody>
      </p:sp>
      <p:sp>
        <p:nvSpPr>
          <p:cNvPr id="6" name="文本框 5"/>
          <p:cNvSpPr txBox="1"/>
          <p:nvPr/>
        </p:nvSpPr>
        <p:spPr bwMode="auto">
          <a:xfrm>
            <a:off x="4490085" y="1655445"/>
            <a:ext cx="639889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  <a:defRPr/>
            </a:pPr>
            <a:r>
              <a:rPr lang="zh-CN" sz="2800">
                <a:latin typeface="汉仪劲楷简"/>
                <a:ea typeface="汉仪劲楷简"/>
                <a:cs typeface="汉仪劲楷简"/>
              </a:rPr>
              <a:t>办法：</a:t>
            </a:r>
            <a:endParaRPr lang="zh-CN" sz="2800">
              <a:latin typeface="汉仪劲楷简"/>
              <a:ea typeface="汉仪劲楷简"/>
              <a:cs typeface="汉仪劲楷简"/>
            </a:endParaRPr>
          </a:p>
          <a:p>
            <a:pPr>
              <a:lnSpc>
                <a:spcPct val="150000"/>
              </a:lnSpc>
              <a:defRPr/>
            </a:pPr>
            <a:r>
              <a:rPr lang="en-US">
                <a:latin typeface="汉仪劲楷简"/>
                <a:ea typeface="汉仪劲楷简"/>
                <a:cs typeface="汉仪劲楷简"/>
              </a:rPr>
              <a:t>1.</a:t>
            </a:r>
            <a:r>
              <a:rPr lang="zh-CN">
                <a:latin typeface="汉仪劲楷简"/>
                <a:ea typeface="汉仪劲楷简"/>
                <a:cs typeface="汉仪劲楷简"/>
              </a:rPr>
              <a:t>知道玩闹和欺凌的区别：区别最主要的是“对事”还是“对人”。如果一个或一群孩子，对另一名学生（或群体）</a:t>
            </a:r>
            <a:r>
              <a:rPr lang="zh-CN" sz="20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反复、故意</a:t>
            </a:r>
            <a:r>
              <a:rPr lang="zh-CN">
                <a:latin typeface="汉仪劲楷简"/>
                <a:ea typeface="汉仪劲楷简"/>
                <a:cs typeface="汉仪劲楷简"/>
              </a:rPr>
              <a:t>地实施恶意伤害行为，这就属于欺凌。是否具备</a:t>
            </a:r>
            <a:r>
              <a:rPr lang="zh-CN" sz="2000">
                <a:solidFill>
                  <a:srgbClr val="C00000"/>
                </a:solidFill>
                <a:latin typeface="汉仪劲楷简"/>
                <a:ea typeface="汉仪劲楷简"/>
                <a:cs typeface="汉仪劲楷简"/>
              </a:rPr>
              <a:t>“针对性”和“反复性”</a:t>
            </a:r>
            <a:r>
              <a:rPr lang="zh-CN">
                <a:latin typeface="汉仪劲楷简"/>
                <a:ea typeface="汉仪劲楷简"/>
                <a:cs typeface="汉仪劲楷简"/>
              </a:rPr>
              <a:t>，是将欺凌行为与一般冲突区分开来的重要标准。如果简单地把所有玩闹都归类为欺凌，但凡孩子受一点委屈就让孩子打回去，或者家长亲自出马去学校吵闹，这样必然不妥。</a:t>
            </a:r>
            <a:endParaRPr lang="zh-CN">
              <a:latin typeface="汉仪劲楷简"/>
              <a:ea typeface="汉仪劲楷简"/>
              <a:cs typeface="汉仪劲楷简"/>
            </a:endParaRPr>
          </a:p>
        </p:txBody>
      </p:sp>
      <p:sp>
        <p:nvSpPr>
          <p:cNvPr id="8" name="文本框 7"/>
          <p:cNvSpPr txBox="1"/>
          <p:nvPr/>
        </p:nvSpPr>
        <p:spPr bwMode="auto">
          <a:xfrm>
            <a:off x="4490085" y="5440045"/>
            <a:ext cx="7035164" cy="1079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en-US">
                <a:latin typeface="汉仪劲楷简"/>
                <a:ea typeface="汉仪劲楷简"/>
                <a:cs typeface="汉仪劲楷简"/>
              </a:rPr>
              <a:t>2.</a:t>
            </a:r>
            <a:r>
              <a:rPr lang="zh-CN">
                <a:latin typeface="汉仪劲楷简"/>
                <a:ea typeface="汉仪劲楷简"/>
                <a:cs typeface="汉仪劲楷简"/>
              </a:rPr>
              <a:t>安抚孩子的情绪；查清事情的缘由；向学校反应情况，持续关注孩子情况。</a:t>
            </a:r>
            <a:endParaRPr lang="zh-CN">
              <a:latin typeface="汉仪劲楷简"/>
              <a:ea typeface="汉仪劲楷简"/>
              <a:cs typeface="汉仪劲楷简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>
                <a:latin typeface="汉仪劲楷简"/>
                <a:ea typeface="汉仪劲楷简"/>
                <a:cs typeface="汉仪劲楷简"/>
              </a:rPr>
              <a:t>    </a:t>
            </a:r>
            <a:endParaRPr lang="zh-CN">
              <a:latin typeface="汉仪劲楷简"/>
              <a:ea typeface="汉仪劲楷简"/>
              <a:cs typeface="汉仪劲楷简"/>
            </a:endParaRPr>
          </a:p>
        </p:txBody>
      </p:sp>
      <p:sp>
        <p:nvSpPr>
          <p:cNvPr id="9" name="文本框 8"/>
          <p:cNvSpPr txBox="1"/>
          <p:nvPr/>
        </p:nvSpPr>
        <p:spPr bwMode="auto">
          <a:xfrm>
            <a:off x="4234815" y="631190"/>
            <a:ext cx="7847965" cy="1116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defRPr/>
            </a:pPr>
            <a:r>
              <a:rPr lang="en-US" sz="2800">
                <a:solidFill>
                  <a:srgbClr val="C00000"/>
                </a:solidFill>
                <a:latin typeface="汉仪劲楷简"/>
                <a:ea typeface="汉仪劲楷简"/>
              </a:rPr>
              <a:t> </a:t>
            </a: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</a:rPr>
              <a:t>问题：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</a:endParaRPr>
          </a:p>
          <a:p>
            <a:pPr>
              <a:defRPr/>
            </a:pPr>
            <a:r>
              <a:rPr lang="en-US" sz="2800">
                <a:solidFill>
                  <a:srgbClr val="C00000"/>
                </a:solidFill>
                <a:latin typeface="汉仪劲楷简"/>
                <a:ea typeface="汉仪劲楷简"/>
              </a:rPr>
              <a:t> </a:t>
            </a:r>
            <a:r>
              <a:rPr lang="zh-CN" sz="2800">
                <a:solidFill>
                  <a:srgbClr val="C00000"/>
                </a:solidFill>
                <a:latin typeface="汉仪劲楷简"/>
                <a:ea typeface="汉仪劲楷简"/>
              </a:rPr>
              <a:t>学生间的玩闹、打闹和欺凌、校园暴力的区别。</a:t>
            </a:r>
            <a:endParaRPr lang="zh-CN" sz="2800">
              <a:solidFill>
                <a:srgbClr val="C00000"/>
              </a:solidFill>
              <a:latin typeface="汉仪劲楷简"/>
              <a:ea typeface="汉仪劲楷简"/>
            </a:endParaRPr>
          </a:p>
          <a:p>
            <a:pPr>
              <a:defRPr/>
            </a:pPr>
            <a:endParaRPr lang="zh-CN" sz="2800">
              <a:solidFill>
                <a:srgbClr val="C00000"/>
              </a:solidFill>
              <a:latin typeface="汉仪劲楷简"/>
              <a:ea typeface="汉仪劲楷简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805815" y="1123315"/>
            <a:ext cx="3197860" cy="494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</a:majorFont>
      <a:minorFont>
        <a:latin typeface="等线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18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9933"/>
      </a:accent2>
      <a:accent3>
        <a:srgbClr val="2CB5B2"/>
      </a:accent3>
      <a:accent4>
        <a:srgbClr val="FF3399"/>
      </a:accent4>
      <a:accent5>
        <a:srgbClr val="97BE1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</a:majorFont>
      <a:minorFont>
        <a:latin typeface="等线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</a:majorFont>
      <a:minorFont>
        <a:latin typeface="等线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</a:majorFont>
      <a:minorFont>
        <a:latin typeface="等线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1401</Words>
  <Application>WPS 演示</Application>
  <PresentationFormat>On-screen Show (4:3)</PresentationFormat>
  <Paragraphs>158</Paragraphs>
  <Slides>14</Slides>
  <Notes>14</Notes>
  <HiddenSlides>0</HiddenSlides>
  <MMClips>2</MMClips>
  <ScaleCrop>false</ScaleCrop>
  <HeadingPairs>
    <vt:vector size="8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44" baseType="lpstr">
      <vt:lpstr>Arial</vt:lpstr>
      <vt:lpstr>宋体</vt:lpstr>
      <vt:lpstr>Wingdings</vt:lpstr>
      <vt:lpstr>思源黑体</vt:lpstr>
      <vt:lpstr>Arial</vt:lpstr>
      <vt:lpstr>微软雅黑</vt:lpstr>
      <vt:lpstr>阿里巴巴普惠体 Medium</vt:lpstr>
      <vt:lpstr>Segoe Print</vt:lpstr>
      <vt:lpstr>Calibri</vt:lpstr>
      <vt:lpstr>汉仪劲楷简</vt:lpstr>
      <vt:lpstr>Segoe UI</vt:lpstr>
      <vt:lpstr>华文中宋</vt:lpstr>
      <vt:lpstr>等线 Light</vt:lpstr>
      <vt:lpstr>黑体</vt:lpstr>
      <vt:lpstr>微软雅黑 Light</vt:lpstr>
      <vt:lpstr>思源黑体 CN Bold</vt:lpstr>
      <vt:lpstr>等线</vt:lpstr>
      <vt:lpstr>Arial Unicode MS</vt:lpstr>
      <vt:lpstr>Calibri</vt:lpstr>
      <vt:lpstr>Segoe UI</vt:lpstr>
      <vt:lpstr>华文中宋</vt:lpstr>
      <vt:lpstr>思源黑体</vt:lpstr>
      <vt:lpstr>思源黑体 CN Bold</vt:lpstr>
      <vt:lpstr>汉仪劲楷简</vt:lpstr>
      <vt:lpstr>阿里巴巴普惠体 Medium</vt:lpstr>
      <vt:lpstr>Office 主题​​</vt:lpstr>
      <vt:lpstr>2_Office 主题​​</vt:lpstr>
      <vt:lpstr>1_Office 主题​​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Rafale</cp:lastModifiedBy>
  <cp:revision>45</cp:revision>
  <dcterms:created xsi:type="dcterms:W3CDTF">2022-03-23T02:26:00Z</dcterms:created>
  <dcterms:modified xsi:type="dcterms:W3CDTF">2026-05-07T10:11:52Z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27CDD9A70F5B4D939D53B0D1E2073486_13</vt:lpwstr>
  </property>
  <property fmtid="{D5CDD505-2E9C-101B-9397-08002B2CF9AE}" pid="3" name="KSOProductBuildVer">
    <vt:lpwstr>2052-12.1.0.25225</vt:lpwstr>
  </property>
</Properties>
</file>