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7256" userDrawn="1">
          <p15:clr>
            <a:srgbClr val="A4A3A4"/>
          </p15:clr>
        </p15:guide>
        <p15:guide id="5" orient="horz" pos="670" userDrawn="1">
          <p15:clr>
            <a:srgbClr val="A4A3A4"/>
          </p15:clr>
        </p15:guide>
        <p15:guide id="6" orient="horz" pos="731" userDrawn="1">
          <p15:clr>
            <a:srgbClr val="A4A3A4"/>
          </p15:clr>
        </p15:guide>
        <p15:guide id="7" orient="horz" pos="3922" userDrawn="1">
          <p15:clr>
            <a:srgbClr val="A4A3A4"/>
          </p15:clr>
        </p15:guide>
        <p15:guide id="8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6B4"/>
    <a:srgbClr val="B0D5F4"/>
    <a:srgbClr val="489AC8"/>
    <a:srgbClr val="042464"/>
    <a:srgbClr val="CBE1F0"/>
    <a:srgbClr val="EFF8FE"/>
    <a:srgbClr val="A2CDE4"/>
    <a:srgbClr val="326697"/>
    <a:srgbClr val="90C3DE"/>
    <a:srgbClr val="061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79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38" y="1038"/>
      </p:cViewPr>
      <p:guideLst>
        <p:guide orient="horz" pos="2288"/>
        <p:guide pos="3840"/>
        <p:guide pos="416"/>
        <p:guide pos="7256"/>
        <p:guide orient="horz" pos="670"/>
        <p:guide orient="horz" pos="731"/>
        <p:guide orient="horz" pos="3922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7C3E6-6802-4A5A-A19D-387C5F508429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351C4-4CC7-49FE-9EE7-7DD0B46524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351C4-4CC7-49FE-9EE7-7DD0B46524E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D5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5" r="5125"/>
          <a:stretch>
            <a:fillRect/>
          </a:stretch>
        </p:blipFill>
        <p:spPr>
          <a:xfrm>
            <a:off x="-3" y="3064933"/>
            <a:ext cx="12192001" cy="3924197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304800" y="304801"/>
            <a:ext cx="11616267" cy="6282266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645" y="-184779"/>
            <a:ext cx="12192000" cy="6858000"/>
          </a:xfrm>
          <a:prstGeom prst="rect">
            <a:avLst/>
          </a:prstGeom>
          <a:solidFill>
            <a:srgbClr val="B0D5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5" r="5125"/>
          <a:stretch>
            <a:fillRect/>
          </a:stretch>
        </p:blipFill>
        <p:spPr>
          <a:xfrm>
            <a:off x="-2" y="2905751"/>
            <a:ext cx="12192001" cy="40833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68" b="8333"/>
          <a:stretch>
            <a:fillRect/>
          </a:stretch>
        </p:blipFill>
        <p:spPr>
          <a:xfrm>
            <a:off x="2345211" y="5389575"/>
            <a:ext cx="7528868" cy="16732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t="32941" r="15719" b="45348"/>
          <a:stretch>
            <a:fillRect/>
          </a:stretch>
        </p:blipFill>
        <p:spPr>
          <a:xfrm>
            <a:off x="4923116" y="4444281"/>
            <a:ext cx="2345763" cy="22289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2" t="23269" r="6239" b="45833"/>
          <a:stretch>
            <a:fillRect/>
          </a:stretch>
        </p:blipFill>
        <p:spPr>
          <a:xfrm rot="20100946">
            <a:off x="-32367" y="363850"/>
            <a:ext cx="1745925" cy="141750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t="10620" r="34169" b="39379"/>
          <a:stretch>
            <a:fillRect/>
          </a:stretch>
        </p:blipFill>
        <p:spPr>
          <a:xfrm>
            <a:off x="10380430" y="-1868286"/>
            <a:ext cx="3260600" cy="4712578"/>
          </a:xfrm>
          <a:prstGeom prst="rect">
            <a:avLst/>
          </a:prstGeom>
        </p:spPr>
      </p:pic>
      <p:sp>
        <p:nvSpPr>
          <p:cNvPr id="6" name="标题 1"/>
          <p:cNvSpPr txBox="1"/>
          <p:nvPr>
            <p:custDataLst>
              <p:tags r:id="rId1"/>
            </p:custDataLst>
          </p:nvPr>
        </p:nvSpPr>
        <p:spPr>
          <a:xfrm>
            <a:off x="124770" y="2346830"/>
            <a:ext cx="11969750" cy="2100580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9000"/>
              </a:lnSpc>
            </a:pPr>
            <a:r>
              <a:rPr lang="en-US" altLang="zh-CN" sz="7220" b="1" spc="300" dirty="0">
                <a:gradFill>
                  <a:gsLst>
                    <a:gs pos="30000">
                      <a:schemeClr val="accent2"/>
                    </a:gs>
                    <a:gs pos="61000">
                      <a:srgbClr val="4376B4"/>
                    </a:gs>
                    <a:gs pos="74000">
                      <a:srgbClr val="4376B4"/>
                    </a:gs>
                  </a:gsLst>
                  <a:lin ang="5400000" scaled="1"/>
                </a:gradFill>
                <a:latin typeface="汉仪文黑-85W" panose="00020600040101010101" pitchFamily="18" charset="-122"/>
                <a:ea typeface="汉仪文黑-85W" panose="00020600040101010101" pitchFamily="18" charset="-122"/>
              </a:rPr>
              <a:t>2025</a:t>
            </a:r>
            <a:r>
              <a:rPr lang="zh-CN" altLang="en-US" sz="7220" b="1" spc="300" dirty="0">
                <a:gradFill>
                  <a:gsLst>
                    <a:gs pos="30000">
                      <a:schemeClr val="accent2"/>
                    </a:gs>
                    <a:gs pos="61000">
                      <a:srgbClr val="4376B4"/>
                    </a:gs>
                    <a:gs pos="74000">
                      <a:srgbClr val="4376B4"/>
                    </a:gs>
                  </a:gsLst>
                  <a:lin ang="5400000" scaled="1"/>
                </a:gradFill>
                <a:latin typeface="汉仪文黑-85W" panose="00020600040101010101" pitchFamily="18" charset="-122"/>
                <a:ea typeface="汉仪文黑-85W" panose="00020600040101010101" pitchFamily="18" charset="-122"/>
              </a:rPr>
              <a:t>年暑期校本培训</a:t>
            </a:r>
          </a:p>
          <a:p>
            <a:pPr algn="ctr">
              <a:lnSpc>
                <a:spcPts val="9000"/>
              </a:lnSpc>
            </a:pPr>
            <a:r>
              <a:rPr lang="zh-CN" altLang="en-US" sz="7220" b="1" spc="300" dirty="0">
                <a:gradFill>
                  <a:gsLst>
                    <a:gs pos="30000">
                      <a:schemeClr val="accent2"/>
                    </a:gs>
                    <a:gs pos="61000">
                      <a:srgbClr val="4376B4"/>
                    </a:gs>
                    <a:gs pos="74000">
                      <a:srgbClr val="4376B4"/>
                    </a:gs>
                  </a:gsLst>
                  <a:lin ang="5400000" scaled="1"/>
                </a:gradFill>
                <a:latin typeface="汉仪文黑-85W" panose="00020600040101010101" pitchFamily="18" charset="-122"/>
                <a:ea typeface="汉仪文黑-85W" panose="00020600040101010101" pitchFamily="18" charset="-122"/>
              </a:rPr>
              <a:t>暨开学工作会议</a:t>
            </a:r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3009364" y="1809331"/>
            <a:ext cx="6173266" cy="410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accent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【</a:t>
            </a:r>
            <a:r>
              <a:rPr lang="zh-CN" altLang="en-US" sz="2000" dirty="0">
                <a:solidFill>
                  <a:schemeClr val="accent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齐心协力创优质</a:t>
            </a:r>
            <a:r>
              <a:rPr lang="en-US" altLang="zh-CN" sz="2000" dirty="0">
                <a:solidFill>
                  <a:schemeClr val="accent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·</a:t>
            </a:r>
            <a:r>
              <a:rPr lang="zh-CN" altLang="en-US" sz="2000" dirty="0">
                <a:solidFill>
                  <a:schemeClr val="accent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笃定前行谱新篇</a:t>
            </a:r>
            <a:r>
              <a:rPr lang="en-US" altLang="zh-CN" sz="2000" dirty="0">
                <a:solidFill>
                  <a:schemeClr val="accent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】</a:t>
            </a:r>
            <a:endParaRPr lang="zh-CN" altLang="en-US" sz="2000" dirty="0">
              <a:solidFill>
                <a:schemeClr val="accent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3680" y="229235"/>
            <a:ext cx="6421120" cy="1079500"/>
            <a:chOff x="1040" y="454"/>
            <a:chExt cx="10112" cy="1700"/>
          </a:xfrm>
        </p:grpSpPr>
        <p:pic>
          <p:nvPicPr>
            <p:cNvPr id="3" name="图片 1" descr="高花亭标志_看图王"/>
            <p:cNvPicPr>
              <a:picLocks noChangeAspect="1"/>
            </p:cNvPicPr>
            <p:nvPr/>
          </p:nvPicPr>
          <p:blipFill>
            <a:blip r:embed="rId10"/>
            <a:srcRect l="6777" t="3436" r="6741" b="3927"/>
            <a:stretch>
              <a:fillRect/>
            </a:stretch>
          </p:blipFill>
          <p:spPr>
            <a:xfrm>
              <a:off x="1040" y="454"/>
              <a:ext cx="1781" cy="1701"/>
            </a:xfrm>
            <a:prstGeom prst="ellipse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000" y="815"/>
              <a:ext cx="8152" cy="10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4000">
                  <a:latin typeface="华康行楷体 W5" panose="03000509000000000000" charset="-122"/>
                  <a:ea typeface="华康行楷体 W5" panose="03000509000000000000" charset="-122"/>
                  <a:sym typeface="华康行楷体 W5" panose="03000509000000000000" charset="-122"/>
                </a:rPr>
                <a:t>安庆市高花亭小学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  <p:bldLst>
      <p:bldP spid="7" grpId="0" animBg="1"/>
      <p:bldP spid="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b49df822-7165-45c2-8964-c451b9152035&quot;,&quot;Name&quot;:&quot;参考线1&quot;,&quot;Kind&quot;:1,&quot;OldGuidesSetting&quot;:{&quot;HeaderHeight&quot;:15.0,&quot;FooterHeight&quot;:9.0,&quot;SideMargin&quot;:5.5,&quot;TopMargin&quot;:0.0,&quot;BottomMargin&quot;:0.0,&quot;IntervalMargin&quot;:1.5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SHAPE_LINK" val="19;20;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SHAPE_LINK" val="22;23;24"/>
</p:tagLst>
</file>

<file path=ppt/theme/theme1.xml><?xml version="1.0" encoding="utf-8"?>
<a:theme xmlns:a="http://schemas.openxmlformats.org/drawingml/2006/main" name="Office 主题​​">
  <a:themeElements>
    <a:clrScheme name="自定义 22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BC5"/>
      </a:accent1>
      <a:accent2>
        <a:srgbClr val="63A8DC"/>
      </a:accent2>
      <a:accent3>
        <a:srgbClr val="007BC5"/>
      </a:accent3>
      <a:accent4>
        <a:srgbClr val="63A8DC"/>
      </a:accent4>
      <a:accent5>
        <a:srgbClr val="007BC5"/>
      </a:accent5>
      <a:accent6>
        <a:srgbClr val="63A8DC"/>
      </a:accent6>
      <a:hlink>
        <a:srgbClr val="007BC5"/>
      </a:hlink>
      <a:folHlink>
        <a:srgbClr val="954F72"/>
      </a:folHlink>
    </a:clrScheme>
    <a:fontScheme name="自定义 160">
      <a:majorFont>
        <a:latin typeface="思源黑体 CN Regular"/>
        <a:ea typeface="思源黑体 CN Regular"/>
        <a:cs typeface=""/>
      </a:majorFont>
      <a:minorFont>
        <a:latin typeface="思源黑体 CN Bold"/>
        <a:ea typeface="思源黑体 CN 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0D5F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</Words>
  <Application>Microsoft Office PowerPoint</Application>
  <PresentationFormat>宽屏</PresentationFormat>
  <Paragraphs>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汉仪文黑-85W</vt:lpstr>
      <vt:lpstr>华康行楷体 W5</vt:lpstr>
      <vt:lpstr>思源黑体 CN Bold</vt:lpstr>
      <vt:lpstr>思源宋体 CN</vt:lpstr>
      <vt:lpstr>Arial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33</cp:revision>
  <dcterms:created xsi:type="dcterms:W3CDTF">2022-10-13T14:18:00Z</dcterms:created>
  <dcterms:modified xsi:type="dcterms:W3CDTF">2025-08-27T01:59:55Z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18108A0E46BA4D8A8E826AABDC624D8A_13</vt:lpwstr>
  </property>
  <property fmtid="{D5CDD505-2E9C-101B-9397-08002B2CF9AE}" pid="3" name="KSOProductBuildVer">
    <vt:lpwstr>2052-12.1.0.22529</vt:lpwstr>
  </property>
</Properties>
</file>