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8" r:id="rId3"/>
  </p:sldMasterIdLst>
  <p:notesMasterIdLst>
    <p:notesMasterId r:id="rId5"/>
  </p:notesMasterIdLst>
  <p:sldIdLst>
    <p:sldId id="287" r:id="rId4"/>
    <p:sldId id="11089904" r:id="rId6"/>
    <p:sldId id="11089906" r:id="rId7"/>
    <p:sldId id="11089531" r:id="rId8"/>
    <p:sldId id="11089908" r:id="rId9"/>
    <p:sldId id="11089898" r:id="rId10"/>
    <p:sldId id="11089628" r:id="rId11"/>
    <p:sldId id="11089463" r:id="rId12"/>
    <p:sldId id="11089863" r:id="rId13"/>
    <p:sldId id="11089866" r:id="rId14"/>
    <p:sldId id="11089867" r:id="rId15"/>
    <p:sldId id="11089872" r:id="rId16"/>
    <p:sldId id="11089900" r:id="rId17"/>
    <p:sldId id="11089873" r:id="rId18"/>
    <p:sldId id="11089875" r:id="rId19"/>
    <p:sldId id="11089876" r:id="rId20"/>
    <p:sldId id="11089877" r:id="rId21"/>
    <p:sldId id="11089879" r:id="rId22"/>
    <p:sldId id="11089880" r:id="rId23"/>
    <p:sldId id="11089881" r:id="rId24"/>
    <p:sldId id="11089882" r:id="rId25"/>
    <p:sldId id="11089883" r:id="rId26"/>
    <p:sldId id="11089884" r:id="rId27"/>
    <p:sldId id="11089885" r:id="rId28"/>
    <p:sldId id="11089886" r:id="rId29"/>
    <p:sldId id="11089887" r:id="rId30"/>
    <p:sldId id="11089888" r:id="rId31"/>
    <p:sldId id="11089899" r:id="rId32"/>
    <p:sldId id="11089889" r:id="rId33"/>
    <p:sldId id="11089890" r:id="rId34"/>
    <p:sldId id="11089891" r:id="rId35"/>
    <p:sldId id="11089896" r:id="rId36"/>
  </p:sldIdLst>
  <p:sldSz cx="12192000" cy="6858000"/>
  <p:notesSz cx="6858000" cy="9144000"/>
  <p:embeddedFontLst>
    <p:embeddedFont>
      <p:font typeface="微软雅黑" panose="020B0503020204020204" pitchFamily="34" charset="-122"/>
      <p:regular r:id="rId41"/>
    </p:embeddedFont>
    <p:embeddedFont>
      <p:font typeface="Agency FB" panose="020B0503020202020204" pitchFamily="34" charset="0"/>
      <p:regular r:id="rId42"/>
      <p:bold r:id="rId43"/>
    </p:embeddedFont>
    <p:embeddedFont>
      <p:font typeface="黑体" panose="02010609060101010101" charset="-122"/>
      <p:regular r:id="rId44"/>
    </p:embeddedFont>
    <p:embeddedFont>
      <p:font typeface="Tahoma" panose="020B0604030504040204" pitchFamily="34" charset="0"/>
      <p:regular r:id="rId45"/>
      <p:bold r:id="rId46"/>
    </p:embeddedFont>
    <p:embeddedFont>
      <p:font typeface="等线" panose="02010600030101010101" charset="-122"/>
      <p:regular r:id="rId47"/>
    </p:embeddedFont>
  </p:embeddedFontLst>
  <p:custDataLst>
    <p:tags r:id="rId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 userDrawn="1">
          <p15:clr>
            <a:srgbClr val="A4A3A4"/>
          </p15:clr>
        </p15:guide>
        <p15:guide id="2" orient="horz" pos="4224" userDrawn="1">
          <p15:clr>
            <a:srgbClr val="A4A3A4"/>
          </p15:clr>
        </p15:guide>
        <p15:guide id="3" orient="horz" pos="557" userDrawn="1">
          <p15:clr>
            <a:srgbClr val="A4A3A4"/>
          </p15:clr>
        </p15:guide>
        <p15:guide id="4" orient="horz" pos="4008" userDrawn="1">
          <p15:clr>
            <a:srgbClr val="A4A3A4"/>
          </p15:clr>
        </p15:guide>
        <p15:guide id="5" orient="horz" pos="3846" userDrawn="1">
          <p15:clr>
            <a:srgbClr val="A4A3A4"/>
          </p15:clr>
        </p15:guide>
        <p15:guide id="6" pos="230" userDrawn="1">
          <p15:clr>
            <a:srgbClr val="A4A3A4"/>
          </p15:clr>
        </p15:guide>
        <p15:guide id="7" pos="741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initials="k" lastIdx="2" clrIdx="0"/>
  <p:cmAuthor id="5" name="作者" initials="A" lastIdx="0" clrIdx="2"/>
  <p:cmAuthor id="1483810881" name="WPS_1679281038" initials="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E8C"/>
    <a:srgbClr val="062E52"/>
    <a:srgbClr val="940101"/>
    <a:srgbClr val="062C4E"/>
    <a:srgbClr val="052543"/>
    <a:srgbClr val="0089CD"/>
    <a:srgbClr val="5B9CD4"/>
    <a:srgbClr val="F3F3F3"/>
    <a:srgbClr val="F7FCFE"/>
    <a:srgbClr val="FFFF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18" autoAdjust="0"/>
  </p:normalViewPr>
  <p:slideViewPr>
    <p:cSldViewPr snapToGrid="0" showGuides="1">
      <p:cViewPr varScale="1">
        <p:scale>
          <a:sx n="67" d="100"/>
          <a:sy n="67" d="100"/>
        </p:scale>
        <p:origin x="82" y="590"/>
      </p:cViewPr>
      <p:guideLst>
        <p:guide orient="horz" pos="149"/>
        <p:guide orient="horz" pos="4224"/>
        <p:guide orient="horz" pos="557"/>
        <p:guide orient="horz" pos="4008"/>
        <p:guide orient="horz" pos="3846"/>
        <p:guide pos="230"/>
        <p:guide pos="7413"/>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4" d="100"/>
          <a:sy n="84"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8" Type="http://schemas.openxmlformats.org/officeDocument/2006/relationships/tags" Target="tags/tag288.xml"/><Relationship Id="rId47" Type="http://schemas.openxmlformats.org/officeDocument/2006/relationships/font" Target="fonts/font7.fntdata"/><Relationship Id="rId46" Type="http://schemas.openxmlformats.org/officeDocument/2006/relationships/font" Target="fonts/font6.fntdata"/><Relationship Id="rId45" Type="http://schemas.openxmlformats.org/officeDocument/2006/relationships/font" Target="fonts/font5.fntdata"/><Relationship Id="rId44" Type="http://schemas.openxmlformats.org/officeDocument/2006/relationships/font" Target="fonts/font4.fntdata"/><Relationship Id="rId43" Type="http://schemas.openxmlformats.org/officeDocument/2006/relationships/font" Target="fonts/font3.fntdata"/><Relationship Id="rId42" Type="http://schemas.openxmlformats.org/officeDocument/2006/relationships/font" Target="fonts/font2.fntdata"/><Relationship Id="rId41" Type="http://schemas.openxmlformats.org/officeDocument/2006/relationships/font" Target="fonts/font1.fntdata"/><Relationship Id="rId40" Type="http://schemas.openxmlformats.org/officeDocument/2006/relationships/commentAuthors" Target="commentAuthors.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34C0232-94FA-4EBE-BB9B-79FBE486032D}"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image" Target="../media/image3.png"/><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image" Target="../media/image5.png"/><Relationship Id="rId4" Type="http://schemas.openxmlformats.org/officeDocument/2006/relationships/tags" Target="../tags/tag10.xml"/><Relationship Id="rId3" Type="http://schemas.openxmlformats.org/officeDocument/2006/relationships/image" Target="../media/image4.png"/><Relationship Id="rId2" Type="http://schemas.openxmlformats.org/officeDocument/2006/relationships/tags" Target="../tags/tag9.xml"/><Relationship Id="rId10" Type="http://schemas.openxmlformats.org/officeDocument/2006/relationships/tags" Target="../tags/tag15.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image" Target="../media/image7.png"/><Relationship Id="rId6" Type="http://schemas.openxmlformats.org/officeDocument/2006/relationships/tags" Target="../tags/tag18.xml"/><Relationship Id="rId5" Type="http://schemas.openxmlformats.org/officeDocument/2006/relationships/image" Target="../media/image6.png"/><Relationship Id="rId4" Type="http://schemas.openxmlformats.org/officeDocument/2006/relationships/tags" Target="../tags/tag17.xml"/><Relationship Id="rId3" Type="http://schemas.openxmlformats.org/officeDocument/2006/relationships/image" Target="../media/image2.png"/><Relationship Id="rId2" Type="http://schemas.openxmlformats.org/officeDocument/2006/relationships/tags" Target="../tags/tag16.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image" Target="../media/image5.png"/><Relationship Id="rId4" Type="http://schemas.openxmlformats.org/officeDocument/2006/relationships/tags" Target="../tags/tag24.xml"/><Relationship Id="rId3" Type="http://schemas.openxmlformats.org/officeDocument/2006/relationships/image" Target="../media/image4.png"/><Relationship Id="rId2" Type="http://schemas.openxmlformats.org/officeDocument/2006/relationships/tags" Target="../tags/tag23.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tags" Target="../tags/tag35.xml"/><Relationship Id="rId7" Type="http://schemas.openxmlformats.org/officeDocument/2006/relationships/tags" Target="../tags/tag34.xml"/><Relationship Id="rId6" Type="http://schemas.openxmlformats.org/officeDocument/2006/relationships/tags" Target="../tags/tag33.xml"/><Relationship Id="rId5" Type="http://schemas.openxmlformats.org/officeDocument/2006/relationships/image" Target="../media/image5.png"/><Relationship Id="rId4" Type="http://schemas.openxmlformats.org/officeDocument/2006/relationships/tags" Target="../tags/tag32.xml"/><Relationship Id="rId3" Type="http://schemas.openxmlformats.org/officeDocument/2006/relationships/image" Target="../media/image4.png"/><Relationship Id="rId2" Type="http://schemas.openxmlformats.org/officeDocument/2006/relationships/tags" Target="../tags/tag31.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45.xml"/><Relationship Id="rId8" Type="http://schemas.openxmlformats.org/officeDocument/2006/relationships/tags" Target="../tags/tag44.xml"/><Relationship Id="rId7" Type="http://schemas.openxmlformats.org/officeDocument/2006/relationships/image" Target="../media/image10.png"/><Relationship Id="rId6" Type="http://schemas.openxmlformats.org/officeDocument/2006/relationships/tags" Target="../tags/tag43.xml"/><Relationship Id="rId5" Type="http://schemas.openxmlformats.org/officeDocument/2006/relationships/image" Target="../media/image9.png"/><Relationship Id="rId4" Type="http://schemas.openxmlformats.org/officeDocument/2006/relationships/tags" Target="../tags/tag42.xml"/><Relationship Id="rId3" Type="http://schemas.openxmlformats.org/officeDocument/2006/relationships/image" Target="../media/image8.png"/><Relationship Id="rId2" Type="http://schemas.openxmlformats.org/officeDocument/2006/relationships/tags" Target="../tags/tag41.xml"/><Relationship Id="rId11" Type="http://schemas.openxmlformats.org/officeDocument/2006/relationships/tags" Target="../tags/tag47.xml"/><Relationship Id="rId10" Type="http://schemas.openxmlformats.org/officeDocument/2006/relationships/tags" Target="../tags/tag46.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56.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image" Target="../media/image5.png"/><Relationship Id="rId4" Type="http://schemas.openxmlformats.org/officeDocument/2006/relationships/tags" Target="../tags/tag52.xml"/><Relationship Id="rId3" Type="http://schemas.openxmlformats.org/officeDocument/2006/relationships/image" Target="../media/image4.png"/><Relationship Id="rId2" Type="http://schemas.openxmlformats.org/officeDocument/2006/relationships/tags" Target="../tags/tag51.xml"/><Relationship Id="rId11" Type="http://schemas.openxmlformats.org/officeDocument/2006/relationships/tags" Target="../tags/tag58.xml"/><Relationship Id="rId10" Type="http://schemas.openxmlformats.org/officeDocument/2006/relationships/tags" Target="../tags/tag5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image" Target="../media/image5.png"/><Relationship Id="rId4" Type="http://schemas.openxmlformats.org/officeDocument/2006/relationships/tags" Target="../tags/tag60.xml"/><Relationship Id="rId3" Type="http://schemas.openxmlformats.org/officeDocument/2006/relationships/image" Target="../media/image4.png"/><Relationship Id="rId2" Type="http://schemas.openxmlformats.org/officeDocument/2006/relationships/tags" Target="../tags/tag59.xml"/><Relationship Id="rId10" Type="http://schemas.openxmlformats.org/officeDocument/2006/relationships/tags" Target="../tags/tag6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image" Target="../media/image5.png"/><Relationship Id="rId4" Type="http://schemas.openxmlformats.org/officeDocument/2006/relationships/tags" Target="../tags/tag67.xml"/><Relationship Id="rId3" Type="http://schemas.openxmlformats.org/officeDocument/2006/relationships/image" Target="../media/image4.png"/><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76.xml"/><Relationship Id="rId8" Type="http://schemas.openxmlformats.org/officeDocument/2006/relationships/tags" Target="../tags/tag75.xml"/><Relationship Id="rId7" Type="http://schemas.openxmlformats.org/officeDocument/2006/relationships/image" Target="../media/image12.png"/><Relationship Id="rId6" Type="http://schemas.openxmlformats.org/officeDocument/2006/relationships/tags" Target="../tags/tag74.xml"/><Relationship Id="rId5" Type="http://schemas.openxmlformats.org/officeDocument/2006/relationships/image" Target="../media/image11.png"/><Relationship Id="rId4" Type="http://schemas.openxmlformats.org/officeDocument/2006/relationships/tags" Target="../tags/tag73.xml"/><Relationship Id="rId3" Type="http://schemas.openxmlformats.org/officeDocument/2006/relationships/image" Target="../media/image8.png"/><Relationship Id="rId2" Type="http://schemas.openxmlformats.org/officeDocument/2006/relationships/tags" Target="../tags/tag72.xml"/><Relationship Id="rId13" Type="http://schemas.openxmlformats.org/officeDocument/2006/relationships/tags" Target="../tags/tag80.xml"/><Relationship Id="rId12" Type="http://schemas.openxmlformats.org/officeDocument/2006/relationships/tags" Target="../tags/tag79.xml"/><Relationship Id="rId11" Type="http://schemas.openxmlformats.org/officeDocument/2006/relationships/tags" Target="../tags/tag78.xml"/><Relationship Id="rId10" Type="http://schemas.openxmlformats.org/officeDocument/2006/relationships/tags" Target="../tags/tag7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image" Target="../media/image5.png"/><Relationship Id="rId4" Type="http://schemas.openxmlformats.org/officeDocument/2006/relationships/tags" Target="../tags/tag82.xml"/><Relationship Id="rId3" Type="http://schemas.openxmlformats.org/officeDocument/2006/relationships/image" Target="../media/image4.png"/><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tags" Target="../tags/tag91.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image" Target="../media/image4.png"/><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4.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5.png"/><Relationship Id="rId3" Type="http://schemas.openxmlformats.org/officeDocument/2006/relationships/tags" Target="../tags/tag103.xml"/><Relationship Id="rId2" Type="http://schemas.openxmlformats.org/officeDocument/2006/relationships/tags" Target="../tags/tag102.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image" Target="../media/image4.png"/><Relationship Id="rId3" Type="http://schemas.openxmlformats.org/officeDocument/2006/relationships/tags" Target="../tags/tag111.xml"/><Relationship Id="rId2" Type="http://schemas.openxmlformats.org/officeDocument/2006/relationships/tags" Target="../tags/tag110.xml"/><Relationship Id="rId10" Type="http://schemas.openxmlformats.org/officeDocument/2006/relationships/tags" Target="../tags/tag117.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image" Target="../media/image5.png"/><Relationship Id="rId3" Type="http://schemas.openxmlformats.org/officeDocument/2006/relationships/tags" Target="../tags/tag119.xml"/><Relationship Id="rId2" Type="http://schemas.openxmlformats.org/officeDocument/2006/relationships/tags" Target="../tags/tag11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33.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image" Target="../media/image5.png"/><Relationship Id="rId5" Type="http://schemas.openxmlformats.org/officeDocument/2006/relationships/tags" Target="../tags/tag130.xml"/><Relationship Id="rId4" Type="http://schemas.openxmlformats.org/officeDocument/2006/relationships/image" Target="../media/image4.png"/><Relationship Id="rId3" Type="http://schemas.openxmlformats.org/officeDocument/2006/relationships/tags" Target="../tags/tag129.xml"/><Relationship Id="rId2" Type="http://schemas.openxmlformats.org/officeDocument/2006/relationships/tags" Target="../tags/tag128.xml"/><Relationship Id="rId11" Type="http://schemas.openxmlformats.org/officeDocument/2006/relationships/tags" Target="../tags/tag135.xml"/><Relationship Id="rId10" Type="http://schemas.openxmlformats.org/officeDocument/2006/relationships/tags" Target="../tags/tag134.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ripple/>
      </p:transition>
    </mc:Choice>
    <mc:Fallback>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317"/>
            <a:ext cx="12192000" cy="6857682"/>
          </a:xfrm>
          <a:prstGeom prst="rect">
            <a:avLst/>
          </a:prstGeom>
        </p:spPr>
      </p:pic>
      <p:pic>
        <p:nvPicPr>
          <p:cNvPr id="12" name="图片 11" descr="/Users/mac/Desktop/画板 2.png画板 2"/>
          <p:cNvPicPr>
            <a:picLocks noChangeAspect="1"/>
          </p:cNvPicPr>
          <p:nvPr>
            <p:custDataLst>
              <p:tags r:id="rId4"/>
            </p:custDataLst>
          </p:nvPr>
        </p:nvPicPr>
        <p:blipFill>
          <a:blip r:embed="rId5"/>
          <a:srcRect/>
          <a:stretch>
            <a:fillRect/>
          </a:stretch>
        </p:blipFill>
        <p:spPr>
          <a:xfrm>
            <a:off x="1060" y="0"/>
            <a:ext cx="12189880" cy="5486400"/>
          </a:xfrm>
          <a:prstGeom prst="rect">
            <a:avLst/>
          </a:prstGeom>
        </p:spPr>
      </p:pic>
      <p:sp>
        <p:nvSpPr>
          <p:cNvPr id="16" name="日期占位符 15"/>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2" name="标题 2"/>
          <p:cNvSpPr>
            <a:spLocks noGrp="1"/>
          </p:cNvSpPr>
          <p:nvPr>
            <p:ph type="ctrTitle" idx="1" hasCustomPrompt="1"/>
            <p:custDataLst>
              <p:tags r:id="rId9"/>
            </p:custDataLst>
          </p:nvPr>
        </p:nvSpPr>
        <p:spPr>
          <a:xfrm>
            <a:off x="1204583" y="1048328"/>
            <a:ext cx="9782823" cy="1445260"/>
          </a:xfrm>
          <a:noFill/>
        </p:spPr>
        <p:txBody>
          <a:bodyPr vert="horz" wrap="square" lIns="101600" tIns="38100" rIns="76200" bIns="38100" rtlCol="0" anchor="ctr" anchorCtr="0">
            <a:normAutofit/>
          </a:bodyPr>
          <a:lstStyle>
            <a:lvl1pPr marL="0" marR="0" algn="ctr" defTabSz="914400" rtl="0" eaLnBrk="1" fontAlgn="auto" latinLnBrk="0" hangingPunct="1">
              <a:lnSpc>
                <a:spcPct val="100000"/>
              </a:lnSpc>
              <a:spcBef>
                <a:spcPct val="0"/>
              </a:spcBef>
              <a:buClrTx/>
              <a:buSzTx/>
              <a:buFontTx/>
              <a:buNone/>
              <a:defRPr kumimoji="0" lang="zh-CN" altLang="en-US" sz="8200" b="1" i="0" u="none" strike="noStrike" kern="1200" cap="none" spc="400" normalizeH="0" baseline="0" noProof="1" dirty="0">
                <a:solidFill>
                  <a:schemeClr val="lt1"/>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3" name="文本占位符 4"/>
          <p:cNvSpPr>
            <a:spLocks noGrp="1"/>
          </p:cNvSpPr>
          <p:nvPr>
            <p:ph type="body" idx="2" hasCustomPrompt="1"/>
            <p:custDataLst>
              <p:tags r:id="rId10"/>
            </p:custDataLst>
          </p:nvPr>
        </p:nvSpPr>
        <p:spPr>
          <a:xfrm>
            <a:off x="2014207" y="2856669"/>
            <a:ext cx="8163574" cy="789820"/>
          </a:xfrm>
          <a:noFill/>
        </p:spPr>
        <p:txBody>
          <a:bodyPr vert="horz" wrap="square" lIns="101600" tIns="0" rIns="82550" bIns="0" rtlCol="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800" b="0" i="0" u="none" strike="noStrike" kern="1200" cap="none" spc="0" normalizeH="0" baseline="0" noProof="1" dirty="0">
                <a:solidFill>
                  <a:schemeClr val="lt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4" name="文本占位符 5"/>
          <p:cNvSpPr>
            <a:spLocks noGrp="1"/>
          </p:cNvSpPr>
          <p:nvPr>
            <p:ph type="body" idx="3" hasCustomPrompt="1"/>
            <p:custDataLst>
              <p:tags r:id="rId11"/>
            </p:custDataLst>
          </p:nvPr>
        </p:nvSpPr>
        <p:spPr>
          <a:xfrm>
            <a:off x="3705222" y="3802356"/>
            <a:ext cx="4781544" cy="684512"/>
          </a:xfrm>
          <a:noFill/>
        </p:spPr>
        <p:txBody>
          <a:bodyPr vert="horz" wrap="square" lIns="101600" tIns="0" rIns="82550" bIns="0" rtlCol="0" anchor="ctr" anchorCtr="0">
            <a:normAutofit/>
          </a:bodyPr>
          <a:lstStyle>
            <a:lvl1pPr marL="0" marR="0" indent="-228600" algn="ctr" defTabSz="914400" rtl="0" eaLnBrk="1" fontAlgn="auto" latinLnBrk="0" hangingPunct="1">
              <a:lnSpc>
                <a:spcPct val="100000"/>
              </a:lnSpc>
              <a:spcBef>
                <a:spcPts val="0"/>
              </a:spcBef>
              <a:spcAft>
                <a:spcPts val="1000"/>
              </a:spcAft>
              <a:buClrTx/>
              <a:buSzTx/>
              <a:buFontTx/>
              <a:buNone/>
              <a:defRPr kumimoji="0" lang="zh-CN" altLang="en-US" sz="2400" b="0" i="0" u="none" strike="noStrike" kern="1200" cap="none" spc="0" normalizeH="0" baseline="0" noProof="1" dirty="0">
                <a:solidFill>
                  <a:schemeClr val="lt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7" name="图片 6"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7"/>
            </p:custDataLst>
          </p:nvPr>
        </p:nvSpPr>
        <p:spPr>
          <a:xfrm>
            <a:off x="669882" y="952508"/>
            <a:ext cx="10852237"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600" y="-4126"/>
            <a:ext cx="12192000" cy="6857999"/>
          </a:xfrm>
          <a:prstGeom prst="rect">
            <a:avLst/>
          </a:prstGeom>
        </p:spPr>
      </p:pic>
      <p:pic>
        <p:nvPicPr>
          <p:cNvPr id="3" name="图片 2" descr="C:\Users\Administrator\Desktop\源文件【智能PPT-NO.12】是道非道wl-工作总结-营销-简约风-1-原创\1画板 3.png1画板 3"/>
          <p:cNvPicPr>
            <a:picLocks noChangeAspect="1"/>
          </p:cNvPicPr>
          <p:nvPr>
            <p:custDataLst>
              <p:tags r:id="rId4"/>
            </p:custDataLst>
          </p:nvPr>
        </p:nvPicPr>
        <p:blipFill>
          <a:blip r:embed="rId5"/>
          <a:srcRect/>
          <a:stretch>
            <a:fillRect/>
          </a:stretch>
        </p:blipFill>
        <p:spPr>
          <a:xfrm>
            <a:off x="9808" y="3810"/>
            <a:ext cx="4722494" cy="6858951"/>
          </a:xfrm>
          <a:prstGeom prst="rect">
            <a:avLst/>
          </a:prstGeom>
        </p:spPr>
      </p:pic>
      <p:pic>
        <p:nvPicPr>
          <p:cNvPr id="2" name="图片 1" descr="画板 2-2"/>
          <p:cNvPicPr>
            <a:picLocks noChangeAspect="1"/>
          </p:cNvPicPr>
          <p:nvPr>
            <p:custDataLst>
              <p:tags r:id="rId6"/>
            </p:custDataLst>
          </p:nvPr>
        </p:nvPicPr>
        <p:blipFill>
          <a:blip r:embed="rId7"/>
          <a:stretch>
            <a:fillRect/>
          </a:stretch>
        </p:blipFill>
        <p:spPr>
          <a:xfrm>
            <a:off x="3791537" y="845045"/>
            <a:ext cx="8400746" cy="5175530"/>
          </a:xfrm>
          <a:prstGeom prst="rect">
            <a:avLst/>
          </a:prstGeom>
        </p:spPr>
      </p:pic>
      <p:sp>
        <p:nvSpPr>
          <p:cNvPr id="4" name="日期占位符 3"/>
          <p:cNvSpPr>
            <a:spLocks noGrp="1"/>
          </p:cNvSpPr>
          <p:nvPr>
            <p:ph type="dt" sz="half" idx="10"/>
            <p:custDataLst>
              <p:tags r:id="rId8"/>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7" name="标题 2"/>
          <p:cNvSpPr>
            <a:spLocks noGrp="1"/>
          </p:cNvSpPr>
          <p:nvPr>
            <p:ph type="ctrTitle" idx="1" hasCustomPrompt="1"/>
            <p:custDataLst>
              <p:tags r:id="rId11"/>
            </p:custDataLst>
          </p:nvPr>
        </p:nvSpPr>
        <p:spPr>
          <a:xfrm>
            <a:off x="3989294" y="3813809"/>
            <a:ext cx="8202701" cy="1028208"/>
          </a:xfrm>
          <a:noFill/>
        </p:spPr>
        <p:txBody>
          <a:bodyPr vert="horz" wrap="square" lIns="101600" tIns="38100" rIns="76200" bIns="38100" rtlCol="0" anchor="t" anchorCtr="0">
            <a:normAutofit/>
          </a:bodyPr>
          <a:lstStyle>
            <a:lvl1pPr marL="0" marR="0" algn="ctr" defTabSz="914400" rtl="0" eaLnBrk="1" fontAlgn="auto" latinLnBrk="0" hangingPunct="1">
              <a:lnSpc>
                <a:spcPct val="100000"/>
              </a:lnSpc>
              <a:spcBef>
                <a:spcPct val="0"/>
              </a:spcBef>
              <a:buClrTx/>
              <a:buSzTx/>
              <a:buFontTx/>
              <a:buNone/>
              <a:defRPr kumimoji="0" lang="zh-CN" altLang="en-US" sz="5400" b="0" i="0" u="none" strike="noStrike" kern="1200" cap="none" spc="300" normalizeH="0" baseline="0" noProof="1" dirty="0">
                <a:solidFill>
                  <a:schemeClr val="accent1"/>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8" name="图片 7"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7"/>
            </p:custDataLst>
          </p:nvPr>
        </p:nvSpPr>
        <p:spPr>
          <a:xfrm>
            <a:off x="669930"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8"/>
            </p:custDataLst>
          </p:nvPr>
        </p:nvSpPr>
        <p:spPr>
          <a:xfrm>
            <a:off x="6238877" y="952508"/>
            <a:ext cx="5283242" cy="5388907"/>
          </a:xfrm>
        </p:spPr>
        <p:txBody>
          <a:bodyPr lIns="90170" tIns="46990" rIns="90170" bIns="46990">
            <a:normAutofit/>
          </a:bodyPr>
          <a:lstStyle>
            <a:lvl1pPr eaLnBrk="1" fontAlgn="auto" latinLnBrk="0" hangingPunct="1">
              <a:defRPr sz="1600">
                <a:solidFill>
                  <a:schemeClr val="tx1"/>
                </a:solidFill>
                <a:latin typeface="Arial" panose="020B0604020202020204" pitchFamily="34" charset="0"/>
                <a:ea typeface="汉仪中黑 简" panose="00020600040101010101" charset="-122"/>
              </a:defRPr>
            </a:lvl1pPr>
            <a:lvl2pPr eaLnBrk="1" fontAlgn="auto" latinLnBrk="0" hangingPunct="1">
              <a:defRPr sz="1600">
                <a:solidFill>
                  <a:schemeClr val="tx1"/>
                </a:solidFill>
                <a:latin typeface="Arial" panose="020B0604020202020204" pitchFamily="34" charset="0"/>
                <a:ea typeface="汉仪中黑 简" panose="00020600040101010101" charset="-122"/>
              </a:defRPr>
            </a:lvl2pPr>
            <a:lvl3pPr eaLnBrk="1" fontAlgn="auto" latinLnBrk="0" hangingPunct="1">
              <a:defRPr sz="1600">
                <a:solidFill>
                  <a:schemeClr val="tx1"/>
                </a:solidFill>
                <a:latin typeface="Arial" panose="020B0604020202020204" pitchFamily="34" charset="0"/>
                <a:ea typeface="汉仪中黑 简" panose="00020600040101010101" charset="-122"/>
              </a:defRPr>
            </a:lvl3pPr>
            <a:lvl4pPr eaLnBrk="1" fontAlgn="auto" latinLnBrk="0" hangingPunct="1">
              <a:defRPr sz="1600">
                <a:solidFill>
                  <a:schemeClr val="tx1"/>
                </a:solidFill>
                <a:latin typeface="Arial" panose="020B0604020202020204" pitchFamily="34" charset="0"/>
                <a:ea typeface="汉仪中黑 简" panose="00020600040101010101" charset="-122"/>
              </a:defRPr>
            </a:lvl4pPr>
            <a:lvl5pPr eaLnBrk="1" fontAlgn="auto" latinLnBrk="0" hangingPunct="1">
              <a:defRPr sz="160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7" name="灯片编号占位符 6"/>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10" name="图片 9"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标题 1"/>
          <p:cNvSpPr>
            <a:spLocks noGrp="1"/>
          </p:cNvSpPr>
          <p:nvPr>
            <p:ph type="title"/>
            <p:custDataLst>
              <p:tags r:id="rId6"/>
            </p:custDataLst>
          </p:nvPr>
        </p:nvSpPr>
        <p:spPr>
          <a:xfrm>
            <a:off x="669882"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7"/>
            </p:custDataLst>
          </p:nvPr>
        </p:nvSpPr>
        <p:spPr>
          <a:xfrm>
            <a:off x="669930" y="952508"/>
            <a:ext cx="5283242" cy="381003"/>
          </a:xfrm>
        </p:spPr>
        <p:txBody>
          <a:bodyPr lIns="90170" tIns="46990" rIns="90170" bIns="46990" anchor="ctr"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汉仪中黑 简" panose="00020600040101010101"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8"/>
            </p:custDataLst>
          </p:nvPr>
        </p:nvSpPr>
        <p:spPr>
          <a:xfrm>
            <a:off x="669925" y="1406525"/>
            <a:ext cx="5283200"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9"/>
            </p:custDataLst>
          </p:nvPr>
        </p:nvSpPr>
        <p:spPr>
          <a:xfrm>
            <a:off x="6235750" y="952508"/>
            <a:ext cx="5283242" cy="381003"/>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10"/>
            </p:custDataLst>
          </p:nvPr>
        </p:nvSpPr>
        <p:spPr>
          <a:xfrm>
            <a:off x="6235750" y="1406525"/>
            <a:ext cx="5283242" cy="4934752"/>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1"/>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9" name="灯片编号占位符 8"/>
          <p:cNvSpPr>
            <a:spLocks noGrp="1"/>
          </p:cNvSpPr>
          <p:nvPr>
            <p:ph type="sldNum" sz="quarter" idx="12"/>
            <p:custDataLst>
              <p:tags r:id="rId13"/>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8" name="图片 7" descr="C:\Users\Administrator\Desktop\画板 1.png画板 1"/>
          <p:cNvPicPr>
            <a:picLocks noChangeAspect="1"/>
          </p:cNvPicPr>
          <p:nvPr>
            <p:custDataLst>
              <p:tags r:id="rId2"/>
            </p:custDataLst>
          </p:nvPr>
        </p:nvPicPr>
        <p:blipFill>
          <a:blip r:embed="rId3"/>
          <a:srcRect/>
          <a:stretch>
            <a:fillRect/>
          </a:stretch>
        </p:blipFill>
        <p:spPr>
          <a:xfrm>
            <a:off x="0" y="-318"/>
            <a:ext cx="12192000" cy="6858635"/>
          </a:xfrm>
          <a:prstGeom prst="rect">
            <a:avLst/>
          </a:prstGeom>
        </p:spPr>
      </p:pic>
      <p:pic>
        <p:nvPicPr>
          <p:cNvPr id="6" name="图片 5" descr="C:\Users\Administrator\Desktop\源文件【智能PPT-NO.12】是道非道wl-工作总结-营销-简约风-1-原创\1画板 2.png1画板 2"/>
          <p:cNvPicPr/>
          <p:nvPr>
            <p:custDataLst>
              <p:tags r:id="rId4"/>
            </p:custDataLst>
          </p:nvPr>
        </p:nvPicPr>
        <p:blipFill>
          <a:blip r:embed="rId5"/>
          <a:srcRect/>
          <a:stretch>
            <a:fillRect/>
          </a:stretch>
        </p:blipFill>
        <p:spPr>
          <a:xfrm>
            <a:off x="0" y="3519335"/>
            <a:ext cx="5018820" cy="3338665"/>
          </a:xfrm>
          <a:prstGeom prst="rect">
            <a:avLst/>
          </a:prstGeom>
        </p:spPr>
      </p:pic>
      <p:pic>
        <p:nvPicPr>
          <p:cNvPr id="7" name="图片 6" descr="/Users/mac/Desktop/画板 3-3.png画板 3-3"/>
          <p:cNvPicPr>
            <a:picLocks noChangeAspect="1"/>
          </p:cNvPicPr>
          <p:nvPr>
            <p:custDataLst>
              <p:tags r:id="rId6"/>
            </p:custDataLst>
          </p:nvPr>
        </p:nvPicPr>
        <p:blipFill>
          <a:blip r:embed="rId7"/>
          <a:srcRect/>
          <a:stretch>
            <a:fillRect/>
          </a:stretch>
        </p:blipFill>
        <p:spPr>
          <a:xfrm>
            <a:off x="8769416" y="0"/>
            <a:ext cx="3422584" cy="3048635"/>
          </a:xfrm>
          <a:prstGeom prst="rect">
            <a:avLst/>
          </a:prstGeom>
          <a:ln>
            <a:noFill/>
          </a:ln>
        </p:spPr>
      </p:pic>
      <p:sp>
        <p:nvSpPr>
          <p:cNvPr id="2" name="标题 1"/>
          <p:cNvSpPr>
            <a:spLocks noGrp="1"/>
          </p:cNvSpPr>
          <p:nvPr>
            <p:ph type="title"/>
            <p:custDataLst>
              <p:tags r:id="rId8"/>
            </p:custDataLst>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lt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9"/>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1"/>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8" name="图片 7"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标题 1"/>
          <p:cNvSpPr>
            <a:spLocks noGrp="1"/>
          </p:cNvSpPr>
          <p:nvPr>
            <p:ph type="title"/>
            <p:custDataLst>
              <p:tags r:id="rId6"/>
            </p:custDataLst>
          </p:nvPr>
        </p:nvSpPr>
        <p:spPr>
          <a:xfrm>
            <a:off x="669930" y="443234"/>
            <a:ext cx="10852237" cy="441964"/>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7"/>
            </p:custDataLst>
          </p:nvPr>
        </p:nvSpPr>
        <p:spPr>
          <a:xfrm>
            <a:off x="669930" y="952508"/>
            <a:ext cx="5283242" cy="5388907"/>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汉仪中黑 简" panose="00020600040101010101"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8"/>
            </p:custDataLst>
          </p:nvPr>
        </p:nvSpPr>
        <p:spPr>
          <a:xfrm>
            <a:off x="6238925" y="952508"/>
            <a:ext cx="5283242" cy="5388907"/>
          </a:xfrm>
        </p:spPr>
        <p:txBody>
          <a:bodyPr vert="horz" lIns="90170" tIns="46990" rIns="90170" bIns="4699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汉仪中黑 简" panose="00020600040101010101"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10"/>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7" name="灯片编号占位符 6"/>
          <p:cNvSpPr>
            <a:spLocks noGrp="1"/>
          </p:cNvSpPr>
          <p:nvPr>
            <p:ph type="sldNum" sz="quarter" idx="12"/>
            <p:custDataLst>
              <p:tags r:id="rId11"/>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7" name="图片 6"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竖排标题 1"/>
          <p:cNvSpPr>
            <a:spLocks noGrp="1"/>
          </p:cNvSpPr>
          <p:nvPr>
            <p:ph type="title" orient="vert"/>
            <p:custDataLst>
              <p:tags r:id="rId6"/>
            </p:custDataLst>
          </p:nvPr>
        </p:nvSpPr>
        <p:spPr>
          <a:xfrm>
            <a:off x="10571135" y="952508"/>
            <a:ext cx="950984" cy="5388907"/>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汉仪中黑 简" panose="00020600040101010101"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7"/>
            </p:custDataLst>
          </p:nvPr>
        </p:nvSpPr>
        <p:spPr>
          <a:xfrm>
            <a:off x="669925" y="952500"/>
            <a:ext cx="9828101" cy="5388907"/>
          </a:xfrm>
        </p:spPr>
        <p:txBody>
          <a:bodyPr vert="eaVert"/>
          <a:lstStyle>
            <a:lvl1pPr indent="0" eaLnBrk="1" fontAlgn="auto" latinLnBrk="0" hangingPunct="1">
              <a:defRPr>
                <a:solidFill>
                  <a:schemeClr val="tx1"/>
                </a:solidFill>
                <a:latin typeface="Arial" panose="020B0604020202020204" pitchFamily="34" charset="0"/>
                <a:ea typeface="汉仪中黑 简" panose="00020600040101010101" charset="-122"/>
              </a:defRPr>
            </a:lvl1pPr>
            <a:lvl2pPr indent="0" eaLnBrk="1" fontAlgn="auto" latinLnBrk="0" hangingPunct="1">
              <a:defRPr>
                <a:solidFill>
                  <a:schemeClr val="tx1"/>
                </a:solidFill>
                <a:latin typeface="Arial" panose="020B0604020202020204" pitchFamily="34" charset="0"/>
                <a:ea typeface="汉仪中黑 简" panose="00020600040101010101" charset="-122"/>
              </a:defRPr>
            </a:lvl2pPr>
            <a:lvl3pPr indent="0" eaLnBrk="1" fontAlgn="auto" latinLnBrk="0" hangingPunct="1">
              <a:defRPr>
                <a:solidFill>
                  <a:schemeClr val="tx1"/>
                </a:solidFill>
                <a:latin typeface="Arial" panose="020B0604020202020204" pitchFamily="34" charset="0"/>
                <a:ea typeface="汉仪中黑 简" panose="00020600040101010101" charset="-122"/>
              </a:defRPr>
            </a:lvl3pPr>
            <a:lvl4pPr indent="0" eaLnBrk="1" fontAlgn="auto" latinLnBrk="0" hangingPunct="1">
              <a:defRPr>
                <a:solidFill>
                  <a:schemeClr val="tx1"/>
                </a:solidFill>
                <a:latin typeface="Arial" panose="020B0604020202020204" pitchFamily="34" charset="0"/>
                <a:ea typeface="汉仪中黑 简" panose="00020600040101010101" charset="-122"/>
              </a:defRPr>
            </a:lvl4pPr>
            <a:lvl5pPr indent="0" eaLnBrk="1" fontAlgn="auto" latinLnBrk="0" hangingPunct="1">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8"/>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2" name="图片 1"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3" name="日期占位符 2"/>
          <p:cNvSpPr>
            <a:spLocks noGrp="1"/>
          </p:cNvSpPr>
          <p:nvPr>
            <p:ph type="dt" sz="half" idx="10"/>
            <p:custDataLst>
              <p:tags r:id="rId6"/>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solidFill>
                  <a:schemeClr val="dk1">
                    <a:tint val="75000"/>
                    <a:lumMod val="85000"/>
                    <a:lumOff val="1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9"/>
            </p:custDataLst>
          </p:nvPr>
        </p:nvSpPr>
        <p:spPr>
          <a:xfrm>
            <a:off x="669930" y="952508"/>
            <a:ext cx="10852237" cy="5388907"/>
          </a:xfrm>
        </p:spPr>
        <p:txBody>
          <a:bodyPr/>
          <a:lstStyle>
            <a:lvl1pPr>
              <a:defRPr>
                <a:solidFill>
                  <a:schemeClr val="tx1"/>
                </a:solidFill>
                <a:latin typeface="Arial" panose="020B0604020202020204" pitchFamily="34" charset="0"/>
                <a:ea typeface="汉仪中黑 简" panose="00020600040101010101" charset="-122"/>
              </a:defRPr>
            </a:lvl1pPr>
            <a:lvl2pPr>
              <a:defRPr>
                <a:solidFill>
                  <a:schemeClr val="tx1"/>
                </a:solidFill>
                <a:latin typeface="Arial" panose="020B0604020202020204" pitchFamily="34" charset="0"/>
                <a:ea typeface="汉仪中黑 简" panose="00020600040101010101" charset="-122"/>
              </a:defRPr>
            </a:lvl2pPr>
            <a:lvl3pPr>
              <a:defRPr>
                <a:solidFill>
                  <a:schemeClr val="tx1"/>
                </a:solidFill>
                <a:latin typeface="Arial" panose="020B0604020202020204" pitchFamily="34" charset="0"/>
                <a:ea typeface="汉仪中黑 简" panose="00020600040101010101" charset="-122"/>
              </a:defRPr>
            </a:lvl3pPr>
            <a:lvl4pPr>
              <a:defRPr>
                <a:solidFill>
                  <a:schemeClr val="tx1"/>
                </a:solidFill>
                <a:latin typeface="Arial" panose="020B0604020202020204" pitchFamily="34" charset="0"/>
                <a:ea typeface="汉仪中黑 简" panose="00020600040101010101" charset="-122"/>
              </a:defRPr>
            </a:lvl4pPr>
            <a:lvl5pPr>
              <a:defRPr>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400" advClick="0" advTm="5000">
        <p14:doors dir="vert"/>
      </p:transition>
    </mc:Choice>
    <mc:Fallback>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2" name="图片 1" descr="C:\Users\Administrator\Desktop\画板 1.png画板 1"/>
          <p:cNvPicPr>
            <a:picLocks noChangeAspect="1"/>
          </p:cNvPicPr>
          <p:nvPr>
            <p:custDataLst>
              <p:tags r:id="rId2"/>
            </p:custDataLst>
          </p:nvPr>
        </p:nvPicPr>
        <p:blipFill>
          <a:blip r:embed="rId3"/>
          <a:srcRect/>
          <a:stretch>
            <a:fillRect/>
          </a:stretch>
        </p:blipFill>
        <p:spPr>
          <a:xfrm>
            <a:off x="0" y="-635"/>
            <a:ext cx="12192000" cy="6858318"/>
          </a:xfrm>
          <a:prstGeom prst="rect">
            <a:avLst/>
          </a:prstGeom>
        </p:spPr>
      </p:pic>
      <p:pic>
        <p:nvPicPr>
          <p:cNvPr id="8" name="图片 7" descr="C:\Users\Administrator\Desktop\画板 2.png画板 2"/>
          <p:cNvPicPr/>
          <p:nvPr>
            <p:custDataLst>
              <p:tags r:id="rId4"/>
            </p:custDataLst>
          </p:nvPr>
        </p:nvPicPr>
        <p:blipFill>
          <a:blip r:embed="rId5"/>
          <a:srcRect/>
          <a:stretch>
            <a:fillRect/>
          </a:stretch>
        </p:blipFill>
        <p:spPr>
          <a:xfrm>
            <a:off x="2235935" y="749742"/>
            <a:ext cx="9168565" cy="5498839"/>
          </a:xfrm>
          <a:prstGeom prst="rect">
            <a:avLst/>
          </a:prstGeom>
        </p:spPr>
      </p:pic>
      <p:pic>
        <p:nvPicPr>
          <p:cNvPr id="6" name="图片 5" descr="C:\Users\Administrator\Desktop\画板 3.png画板 3"/>
          <p:cNvPicPr/>
          <p:nvPr>
            <p:custDataLst>
              <p:tags r:id="rId6"/>
            </p:custDataLst>
          </p:nvPr>
        </p:nvPicPr>
        <p:blipFill>
          <a:blip r:embed="rId7"/>
          <a:srcRect/>
          <a:stretch>
            <a:fillRect/>
          </a:stretch>
        </p:blipFill>
        <p:spPr>
          <a:xfrm>
            <a:off x="1841500" y="1819685"/>
            <a:ext cx="819529" cy="3251002"/>
          </a:xfrm>
          <a:prstGeom prst="rect">
            <a:avLst/>
          </a:prstGeom>
        </p:spPr>
      </p:pic>
      <p:sp>
        <p:nvSpPr>
          <p:cNvPr id="3" name="日期占位符 2"/>
          <p:cNvSpPr>
            <a:spLocks noGrp="1"/>
          </p:cNvSpPr>
          <p:nvPr>
            <p:ph type="dt" sz="half" idx="10"/>
            <p:custDataLst>
              <p:tags r:id="rId8"/>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a:p>
        </p:txBody>
      </p:sp>
      <p:sp>
        <p:nvSpPr>
          <p:cNvPr id="5" name="灯片编号占位符 4"/>
          <p:cNvSpPr>
            <a:spLocks noGrp="1"/>
          </p:cNvSpPr>
          <p:nvPr>
            <p:ph type="sldNum" sz="quarter" idx="12"/>
            <p:custDataLst>
              <p:tags r:id="rId10"/>
            </p:custDataLst>
          </p:nvPr>
        </p:nvSpPr>
        <p:spPr/>
        <p:txBody>
          <a:bodyPr/>
          <a:lstStyle>
            <a:lvl1pPr>
              <a:defRPr>
                <a:solidFill>
                  <a:schemeClr val="lt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a:p>
        </p:txBody>
      </p:sp>
      <p:sp>
        <p:nvSpPr>
          <p:cNvPr id="7" name="文本占位符 2"/>
          <p:cNvSpPr>
            <a:spLocks noGrp="1"/>
          </p:cNvSpPr>
          <p:nvPr>
            <p:ph type="body" idx="1" hasCustomPrompt="1"/>
            <p:custDataLst>
              <p:tags r:id="rId11"/>
            </p:custDataLst>
          </p:nvPr>
        </p:nvSpPr>
        <p:spPr>
          <a:xfrm>
            <a:off x="3148965" y="425450"/>
            <a:ext cx="7337284" cy="2671129"/>
          </a:xfrm>
        </p:spPr>
        <p:txBody>
          <a:bodyPr vert="horz" wrap="square" lIns="101600" tIns="0" rIns="82550" bIns="0" rtlCol="0" anchor="ctr" anchorCtr="0">
            <a:normAutofit/>
          </a:bodyPr>
          <a:lstStyle>
            <a:lvl1pPr marL="0" marR="0" indent="-228600" algn="l" defTabSz="914400" rtl="0" eaLnBrk="1" fontAlgn="auto" latinLnBrk="0" hangingPunct="1">
              <a:lnSpc>
                <a:spcPct val="83000"/>
              </a:lnSpc>
              <a:spcBef>
                <a:spcPts val="0"/>
              </a:spcBef>
              <a:spcAft>
                <a:spcPts val="1000"/>
              </a:spcAft>
              <a:buClrTx/>
              <a:buSzTx/>
              <a:buFontTx/>
              <a:buNone/>
              <a:defRPr kumimoji="0" lang="zh-CN" altLang="en-US" sz="5400" b="0" i="0" u="none" strike="noStrike" kern="1200" cap="none" spc="300" normalizeH="0" baseline="0" noProof="1" dirty="0">
                <a:solidFill>
                  <a:schemeClr val="accent1"/>
                </a:solidFill>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
        <p:nvSpPr>
          <p:cNvPr id="9" name="标题 3"/>
          <p:cNvSpPr>
            <a:spLocks noGrp="1"/>
          </p:cNvSpPr>
          <p:nvPr>
            <p:ph type="title" idx="2" hasCustomPrompt="1"/>
            <p:custDataLst>
              <p:tags r:id="rId12"/>
            </p:custDataLst>
          </p:nvPr>
        </p:nvSpPr>
        <p:spPr>
          <a:xfrm>
            <a:off x="3148965" y="3270569"/>
            <a:ext cx="6960094" cy="768350"/>
          </a:xfrm>
        </p:spPr>
        <p:txBody>
          <a:bodyPr vert="horz" wrap="square" lIns="101600" tIns="38100" rIns="76200" bIns="38100" rtlCol="0" anchor="t" anchorCtr="0">
            <a:normAutofit/>
          </a:bodyPr>
          <a:lstStyle>
            <a:lvl1pPr marL="0" marR="0" algn="l" defTabSz="914400" rtl="0" eaLnBrk="1" fontAlgn="auto" latinLnBrk="0" hangingPunct="1">
              <a:lnSpc>
                <a:spcPct val="100000"/>
              </a:lnSpc>
              <a:spcBef>
                <a:spcPct val="0"/>
              </a:spcBef>
              <a:buClrTx/>
              <a:buSzTx/>
              <a:buFontTx/>
              <a:buNone/>
              <a:defRPr kumimoji="0" lang="zh-CN" altLang="en-US" sz="4000" b="0" i="0" u="none" strike="noStrike" kern="1200" cap="none" spc="0" normalizeH="0" baseline="0" noProof="1" dirty="0">
                <a:solidFill>
                  <a:schemeClr val="accent1"/>
                </a:solidFill>
                <a:uFillTx/>
                <a:latin typeface="Arial" panose="020B0604020202020204" pitchFamily="34" charset="0"/>
                <a:ea typeface="汉仪大黑简" panose="02010600000101010101" charset="-122"/>
                <a:cs typeface="+mn-cs"/>
              </a:defRPr>
            </a:lvl1pPr>
          </a:lstStyle>
          <a:p>
            <a:pPr lvl="0"/>
            <a:r>
              <a:rPr>
                <a:sym typeface="+mn-ea"/>
              </a:rPr>
              <a:t>编辑标题</a:t>
            </a:r>
            <a:endParaRPr>
              <a:sym typeface="+mn-ea"/>
            </a:endParaRPr>
          </a:p>
        </p:txBody>
      </p:sp>
      <p:sp>
        <p:nvSpPr>
          <p:cNvPr id="10" name="文本占位符 4"/>
          <p:cNvSpPr>
            <a:spLocks noGrp="1"/>
          </p:cNvSpPr>
          <p:nvPr>
            <p:ph type="body" idx="3" hasCustomPrompt="1"/>
            <p:custDataLst>
              <p:tags r:id="rId13"/>
            </p:custDataLst>
          </p:nvPr>
        </p:nvSpPr>
        <p:spPr>
          <a:xfrm>
            <a:off x="3148965" y="4585019"/>
            <a:ext cx="6206349" cy="1847531"/>
          </a:xfrm>
        </p:spPr>
        <p:txBody>
          <a:bodyPr vert="horz" wrap="square" lIns="101600" tIns="0" rIns="82550" bIns="0" rtlCol="0" anchor="t" anchorCtr="0">
            <a:normAutofit/>
          </a:bodyPr>
          <a:lstStyle>
            <a:lvl1pPr marL="0" marR="0" indent="-228600" algn="l" defTabSz="914400" rtl="0" eaLnBrk="1" fontAlgn="auto" latinLnBrk="0" hangingPunct="1">
              <a:lnSpc>
                <a:spcPct val="100000"/>
              </a:lnSpc>
              <a:spcBef>
                <a:spcPts val="0"/>
              </a:spcBef>
              <a:spcAft>
                <a:spcPts val="1000"/>
              </a:spcAft>
              <a:buClrTx/>
              <a:buSzTx/>
              <a:buFontTx/>
              <a:buNone/>
              <a:defRPr kumimoji="0" lang="zh-CN" altLang="en-US" sz="6600" b="0" i="0" u="none" strike="noStrike" kern="1200" cap="none" spc="325" normalizeH="0" baseline="0" noProof="1" dirty="0">
                <a:ln w="4762" cmpd="sng">
                  <a:solidFill>
                    <a:schemeClr val="accent1"/>
                  </a:solidFill>
                </a:ln>
                <a:solidFill>
                  <a:schemeClr val="accent1"/>
                </a:solidFill>
                <a:uFillTx/>
                <a:latin typeface="Arial" panose="020B0604020202020204" pitchFamily="34" charset="0"/>
                <a:ea typeface="汉仪中黑 简" panose="00020600040101010101" charset="-122"/>
                <a:cs typeface="汉仪中黑 简" panose="00020600040101010101"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a:sym typeface="+mn-ea"/>
              </a:rPr>
              <a:t>单击此处添加文本</a:t>
            </a:r>
            <a:endParaRPr>
              <a:sym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descr="/Users/mac/Desktop/画板 1-5.png画板 1-5"/>
          <p:cNvPicPr>
            <a:picLocks noChangeAspect="1"/>
          </p:cNvPicPr>
          <p:nvPr>
            <p:custDataLst>
              <p:tags r:id="rId2"/>
            </p:custDataLst>
          </p:nvPr>
        </p:nvPicPr>
        <p:blipFill>
          <a:blip r:embed="rId3"/>
          <a:srcRect/>
          <a:stretch>
            <a:fillRect/>
          </a:stretch>
        </p:blipFill>
        <p:spPr>
          <a:xfrm>
            <a:off x="11093461" y="0"/>
            <a:ext cx="1098539" cy="1014213"/>
          </a:xfrm>
          <a:prstGeom prst="rect">
            <a:avLst/>
          </a:prstGeom>
        </p:spPr>
      </p:pic>
      <p:pic>
        <p:nvPicPr>
          <p:cNvPr id="6" name="图片 5" descr="C:\Users\Administrator\Desktop\源文件【智能PPT-NO.12】是道非道wl-工作总结-营销-简约风-1-原创\2-画板 2.png2-画板 2"/>
          <p:cNvPicPr>
            <a:picLocks noChangeAspect="1"/>
          </p:cNvPicPr>
          <p:nvPr>
            <p:custDataLst>
              <p:tags r:id="rId4"/>
            </p:custDataLst>
          </p:nvPr>
        </p:nvPicPr>
        <p:blipFill>
          <a:blip r:embed="rId5"/>
          <a:srcRect/>
          <a:stretch>
            <a:fillRect/>
          </a:stretch>
        </p:blipFill>
        <p:spPr>
          <a:xfrm>
            <a:off x="9129395" y="4871592"/>
            <a:ext cx="3062592" cy="1986408"/>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6" name="图片 5" descr="/Users/mac/Desktop/画板 1-5.png画板 1-5"/>
          <p:cNvPicPr>
            <a:picLocks noChangeAspect="1"/>
          </p:cNvPicPr>
          <p:nvPr>
            <p:custDataLst>
              <p:tags r:id="rId3"/>
            </p:custDataLst>
          </p:nvPr>
        </p:nvPicPr>
        <p:blipFill>
          <a:blip r:embed="rId4"/>
          <a:srcRect/>
          <a:stretch>
            <a:fillRect/>
          </a:stretch>
        </p:blipFill>
        <p:spPr>
          <a:xfrm>
            <a:off x="11093461" y="0"/>
            <a:ext cx="1098539" cy="1014213"/>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8255"/>
            <a:ext cx="4823460" cy="68662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dirty="0">
              <a:solidFill>
                <a:schemeClr val="lt1"/>
              </a:solidFill>
              <a:sym typeface="+mn-ea"/>
            </a:endParaRPr>
          </a:p>
        </p:txBody>
      </p:sp>
      <p:pic>
        <p:nvPicPr>
          <p:cNvPr id="6" name="图片 5" descr="/Users/mac/Desktop/画板 1-5.png画板 1-5"/>
          <p:cNvPicPr>
            <a:picLocks noChangeAspect="1"/>
          </p:cNvPicPr>
          <p:nvPr>
            <p:custDataLst>
              <p:tags r:id="rId3"/>
            </p:custDataLst>
          </p:nvPr>
        </p:nvPicPr>
        <p:blipFill>
          <a:blip r:embed="rId4"/>
          <a:srcRect/>
          <a:stretch>
            <a:fillRect/>
          </a:stretch>
        </p:blipFill>
        <p:spPr>
          <a:xfrm>
            <a:off x="11093461" y="0"/>
            <a:ext cx="1098539" cy="1014213"/>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nchorCtr="0"/>
          <a:lstStyle>
            <a:lvl1pPr>
              <a:defRPr sz="3600" baseline="0">
                <a:solidFill>
                  <a:schemeClr val="tx1"/>
                </a:solidFill>
                <a:latin typeface="Arial" panose="020B0604020202020204" pitchFamily="34" charset="0"/>
                <a:ea typeface="汉仪中黑 简" panose="00020600040101010101"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266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lt1"/>
              </a:solidFill>
              <a:sym typeface="+mn-ea"/>
            </a:endParaRPr>
          </a:p>
        </p:txBody>
      </p:sp>
      <p:pic>
        <p:nvPicPr>
          <p:cNvPr id="6" name="图片 5" descr="C:\Users\Administrator\Desktop\源文件【智能PPT-NO.12】是道非道wl-工作总结-营销-简约风-1-原创\2-画板 2.png2-画板 2"/>
          <p:cNvPicPr>
            <a:picLocks noChangeAspect="1"/>
          </p:cNvPicPr>
          <p:nvPr>
            <p:custDataLst>
              <p:tags r:id="rId3"/>
            </p:custDataLst>
          </p:nvPr>
        </p:nvPicPr>
        <p:blipFill>
          <a:blip r:embed="rId4"/>
          <a:srcRect/>
          <a:stretch>
            <a:fillRect/>
          </a:stretch>
        </p:blipFill>
        <p:spPr>
          <a:xfrm>
            <a:off x="9129395" y="4871592"/>
            <a:ext cx="3062592" cy="1986408"/>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836"/>
            <a:ext cx="12192000" cy="18287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lt1"/>
              </a:solidFill>
              <a:sym typeface="+mn-ea"/>
            </a:endParaRPr>
          </a:p>
        </p:txBody>
      </p:sp>
      <p:pic>
        <p:nvPicPr>
          <p:cNvPr id="6" name="图片 5" descr="/Users/mac/Desktop/画板 1-5.png画板 1-5"/>
          <p:cNvPicPr>
            <a:picLocks noChangeAspect="1"/>
          </p:cNvPicPr>
          <p:nvPr>
            <p:custDataLst>
              <p:tags r:id="rId3"/>
            </p:custDataLst>
          </p:nvPr>
        </p:nvPicPr>
        <p:blipFill>
          <a:blip r:embed="rId4"/>
          <a:srcRect/>
          <a:stretch>
            <a:fillRect/>
          </a:stretch>
        </p:blipFill>
        <p:spPr>
          <a:xfrm>
            <a:off x="11093461" y="0"/>
            <a:ext cx="1098539" cy="1014213"/>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nchorCtr="0"/>
          <a:lstStyle>
            <a:lvl1pPr algn="ctr">
              <a:defRPr sz="3200"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121920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lt1"/>
              </a:solidFill>
              <a:sym typeface="+mn-ea"/>
            </a:endParaRPr>
          </a:p>
        </p:txBody>
      </p:sp>
      <p:pic>
        <p:nvPicPr>
          <p:cNvPr id="6" name="图片 5" descr="C:\Users\Administrator\Desktop\源文件【智能PPT-NO.12】是道非道wl-工作总结-营销-简约风-1-原创\2-画板 2.png2-画板 2"/>
          <p:cNvPicPr>
            <a:picLocks noChangeAspect="1"/>
          </p:cNvPicPr>
          <p:nvPr>
            <p:custDataLst>
              <p:tags r:id="rId3"/>
            </p:custDataLst>
          </p:nvPr>
        </p:nvPicPr>
        <p:blipFill>
          <a:blip r:embed="rId4"/>
          <a:srcRect/>
          <a:stretch>
            <a:fillRect/>
          </a:stretch>
        </p:blipFill>
        <p:spPr>
          <a:xfrm>
            <a:off x="9129395" y="4871592"/>
            <a:ext cx="3062592" cy="1986408"/>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solidFill>
                <a:latin typeface="Arial" panose="020B0604020202020204" pitchFamily="34" charset="0"/>
                <a:ea typeface="汉仪中黑 简" panose="00020600040101010101"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solidFill>
                  <a:schemeClr val="tx1"/>
                </a:solidFill>
                <a:latin typeface="Arial" panose="020B0604020202020204" pitchFamily="34" charset="0"/>
                <a:ea typeface="汉仪中黑 简" panose="00020600040101010101" charset="-122"/>
              </a:defRPr>
            </a:lvl1pPr>
            <a:lvl2pPr>
              <a:defRPr baseline="0">
                <a:solidFill>
                  <a:schemeClr val="tx1"/>
                </a:solidFill>
                <a:latin typeface="Arial" panose="020B0604020202020204" pitchFamily="34" charset="0"/>
                <a:ea typeface="汉仪中黑 简" panose="00020600040101010101" charset="-122"/>
              </a:defRPr>
            </a:lvl2pPr>
            <a:lvl3pPr>
              <a:defRPr baseline="0">
                <a:solidFill>
                  <a:schemeClr val="tx1"/>
                </a:solidFill>
                <a:latin typeface="Arial" panose="020B0604020202020204" pitchFamily="34" charset="0"/>
                <a:ea typeface="汉仪中黑 简" panose="00020600040101010101" charset="-122"/>
              </a:defRPr>
            </a:lvl3pPr>
            <a:lvl4pPr>
              <a:defRPr baseline="0">
                <a:solidFill>
                  <a:schemeClr val="tx1"/>
                </a:solidFill>
                <a:latin typeface="Arial" panose="020B0604020202020204" pitchFamily="34" charset="0"/>
                <a:ea typeface="汉仪中黑 简" panose="00020600040101010101" charset="-122"/>
              </a:defRPr>
            </a:lvl4pPr>
            <a:lvl5pPr>
              <a:defRPr baseline="0">
                <a:solidFill>
                  <a:schemeClr val="tx1"/>
                </a:solidFill>
                <a:latin typeface="Arial" panose="020B0604020202020204" pitchFamily="34" charset="0"/>
                <a:ea typeface="汉仪中黑 简" panose="00020600040101010101"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959224"/>
            <a:ext cx="12192000" cy="49395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schemeClr val="lt1"/>
              </a:solidFill>
              <a:sym typeface="+mn-ea"/>
            </a:endParaRPr>
          </a:p>
        </p:txBody>
      </p:sp>
      <p:pic>
        <p:nvPicPr>
          <p:cNvPr id="8" name="图片 7" descr="/Users/mac/Desktop/画板 1-5.png画板 1-5"/>
          <p:cNvPicPr>
            <a:picLocks noChangeAspect="1"/>
          </p:cNvPicPr>
          <p:nvPr>
            <p:custDataLst>
              <p:tags r:id="rId3"/>
            </p:custDataLst>
          </p:nvPr>
        </p:nvPicPr>
        <p:blipFill>
          <a:blip r:embed="rId4"/>
          <a:srcRect/>
          <a:stretch>
            <a:fillRect/>
          </a:stretch>
        </p:blipFill>
        <p:spPr>
          <a:xfrm>
            <a:off x="10946853" y="0"/>
            <a:ext cx="1245134" cy="1149556"/>
          </a:xfrm>
          <a:prstGeom prst="rect">
            <a:avLst/>
          </a:prstGeom>
        </p:spPr>
      </p:pic>
      <p:pic>
        <p:nvPicPr>
          <p:cNvPr id="6" name="图片 5" descr="C:\Users\Administrator\Desktop\源文件【智能PPT-NO.12】是道非道wl-工作总结-营销-简约风-1-原创\2-画板 2.png2-画板 2"/>
          <p:cNvPicPr>
            <a:picLocks noChangeAspect="1"/>
          </p:cNvPicPr>
          <p:nvPr>
            <p:custDataLst>
              <p:tags r:id="rId5"/>
            </p:custDataLst>
          </p:nvPr>
        </p:nvPicPr>
        <p:blipFill>
          <a:blip r:embed="rId6"/>
          <a:srcRect/>
          <a:stretch>
            <a:fillRect/>
          </a:stretch>
        </p:blipFill>
        <p:spPr>
          <a:xfrm>
            <a:off x="9950450" y="5404110"/>
            <a:ext cx="2241550" cy="1453877"/>
          </a:xfrm>
          <a:prstGeom prst="rect">
            <a:avLst/>
          </a:prstGeom>
        </p:spPr>
      </p:pic>
      <p:sp>
        <p:nvSpPr>
          <p:cNvPr id="2" name="标题 1"/>
          <p:cNvSpPr>
            <a:spLocks noGrp="1"/>
          </p:cNvSpPr>
          <p:nvPr>
            <p:ph type="title" hasCustomPrompt="1"/>
            <p:custDataLst>
              <p:tags r:id="rId7"/>
            </p:custDataLst>
          </p:nvPr>
        </p:nvSpPr>
        <p:spPr>
          <a:xfrm>
            <a:off x="1522800" y="1339200"/>
            <a:ext cx="9144000" cy="2386800"/>
          </a:xfrm>
        </p:spPr>
        <p:txBody>
          <a:bodyPr anchor="b"/>
          <a:lstStyle>
            <a:lvl1pPr algn="ctr">
              <a:defRPr sz="6000" baseline="0">
                <a:solidFill>
                  <a:schemeClr val="tx1"/>
                </a:solidFill>
                <a:latin typeface="Arial" panose="020B0604020202020204" pitchFamily="34" charset="0"/>
                <a:ea typeface="汉仪中黑 简" panose="00020600040101010101"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solidFill>
                <a:latin typeface="Arial" panose="020B0604020202020204" pitchFamily="34" charset="0"/>
                <a:ea typeface="汉仪中黑 简" panose="00020600040101010101"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900" advClick="0" advTm="5000">
        <p14:warp dir="in"/>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14:prism isInverted="1"/>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cxnSp>
        <p:nvCxnSpPr>
          <p:cNvPr id="2" name="直接连接符 1"/>
          <p:cNvCxnSpPr/>
          <p:nvPr userDrawn="1"/>
        </p:nvCxnSpPr>
        <p:spPr>
          <a:xfrm>
            <a:off x="455289" y="796626"/>
            <a:ext cx="10530592" cy="0"/>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userDrawn="1"/>
        </p:nvSpPr>
        <p:spPr>
          <a:xfrm>
            <a:off x="355146" y="233046"/>
            <a:ext cx="4195536" cy="49612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rPr>
              <a:t>请输入您的标题</a:t>
            </a:r>
            <a:endPar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userDrawn="1"/>
        </p:nvGrpSpPr>
        <p:grpSpPr>
          <a:xfrm>
            <a:off x="10667999" y="165591"/>
            <a:ext cx="1362075" cy="569193"/>
            <a:chOff x="11125200" y="0"/>
            <a:chExt cx="1733550" cy="709542"/>
          </a:xfrm>
        </p:grpSpPr>
        <p:sp>
          <p:nvSpPr>
            <p:cNvPr id="5" name="矩形 4"/>
            <p:cNvSpPr/>
            <p:nvPr/>
          </p:nvSpPr>
          <p:spPr>
            <a:xfrm>
              <a:off x="11125200" y="0"/>
              <a:ext cx="1733550" cy="709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Content Placeholder 2"/>
            <p:cNvSpPr txBox="1"/>
            <p:nvPr/>
          </p:nvSpPr>
          <p:spPr>
            <a:xfrm>
              <a:off x="11125200" y="91086"/>
              <a:ext cx="1733550" cy="527367"/>
            </a:xfrm>
            <a:prstGeom prst="rect">
              <a:avLst/>
            </a:prstGeom>
          </p:spPr>
          <p:txBody>
            <a:bodyPr vert="horz" lIns="96435" tIns="48218" rIns="96435" bIns="48218" rtlCol="0" anchor="ctr">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3200" dirty="0">
                  <a:solidFill>
                    <a:schemeClr val="bg1"/>
                  </a:solidFill>
                  <a:latin typeface="Agency FB" panose="020B0503020202020204" pitchFamily="34" charset="0"/>
                  <a:ea typeface="微软雅黑" panose="020B0503020204020204" pitchFamily="34" charset="-122"/>
                  <a:cs typeface="+mn-ea"/>
                  <a:sym typeface="+mn-lt"/>
                </a:rPr>
                <a:t>LOGO</a:t>
              </a:r>
              <a:endParaRPr lang="en-US" sz="3200" dirty="0">
                <a:solidFill>
                  <a:schemeClr val="bg1"/>
                </a:solidFill>
                <a:latin typeface="Agency FB" panose="020B0503020202020204" pitchFamily="34" charset="0"/>
                <a:ea typeface="微软雅黑" panose="020B0503020204020204" pitchFamily="34" charset="-122"/>
                <a:cs typeface="+mn-ea"/>
                <a:sym typeface="+mn-lt"/>
              </a:endParaRPr>
            </a:p>
          </p:txBody>
        </p:sp>
      </p:grpSp>
      <p:sp>
        <p:nvSpPr>
          <p:cNvPr id="7" name="矩形 6"/>
          <p:cNvSpPr/>
          <p:nvPr userDrawn="1"/>
        </p:nvSpPr>
        <p:spPr>
          <a:xfrm>
            <a:off x="0" y="165591"/>
            <a:ext cx="174171" cy="569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5000">
        <p14:switch dir="r"/>
      </p:transition>
    </mc:Choice>
    <mc:Fallback>
      <p:transition spd="slow" advClick="0"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cxnSp>
        <p:nvCxnSpPr>
          <p:cNvPr id="2" name="直接连接符 1"/>
          <p:cNvCxnSpPr/>
          <p:nvPr userDrawn="1"/>
        </p:nvCxnSpPr>
        <p:spPr>
          <a:xfrm>
            <a:off x="455289" y="796626"/>
            <a:ext cx="10530592" cy="0"/>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userDrawn="1"/>
        </p:nvSpPr>
        <p:spPr>
          <a:xfrm>
            <a:off x="355146" y="233046"/>
            <a:ext cx="4195536" cy="49612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rPr>
              <a:t>请输入您的标题</a:t>
            </a:r>
            <a:endPar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userDrawn="1"/>
        </p:nvGrpSpPr>
        <p:grpSpPr>
          <a:xfrm>
            <a:off x="10667999" y="165591"/>
            <a:ext cx="1362075" cy="569193"/>
            <a:chOff x="11125200" y="0"/>
            <a:chExt cx="1733550" cy="709542"/>
          </a:xfrm>
        </p:grpSpPr>
        <p:sp>
          <p:nvSpPr>
            <p:cNvPr id="5" name="矩形 4"/>
            <p:cNvSpPr/>
            <p:nvPr/>
          </p:nvSpPr>
          <p:spPr>
            <a:xfrm>
              <a:off x="11125200" y="0"/>
              <a:ext cx="1733550" cy="709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Content Placeholder 2"/>
            <p:cNvSpPr txBox="1"/>
            <p:nvPr/>
          </p:nvSpPr>
          <p:spPr>
            <a:xfrm>
              <a:off x="11125200" y="91086"/>
              <a:ext cx="1733550" cy="527367"/>
            </a:xfrm>
            <a:prstGeom prst="rect">
              <a:avLst/>
            </a:prstGeom>
          </p:spPr>
          <p:txBody>
            <a:bodyPr vert="horz" lIns="96435" tIns="48218" rIns="96435" bIns="48218" rtlCol="0" anchor="ctr">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3200" dirty="0">
                  <a:solidFill>
                    <a:schemeClr val="bg1"/>
                  </a:solidFill>
                  <a:latin typeface="Agency FB" panose="020B0503020202020204" pitchFamily="34" charset="0"/>
                  <a:ea typeface="微软雅黑" panose="020B0503020204020204" pitchFamily="34" charset="-122"/>
                  <a:cs typeface="+mn-ea"/>
                  <a:sym typeface="+mn-lt"/>
                </a:rPr>
                <a:t>LOGO</a:t>
              </a:r>
              <a:endParaRPr lang="en-US" sz="3200" dirty="0">
                <a:solidFill>
                  <a:schemeClr val="bg1"/>
                </a:solidFill>
                <a:latin typeface="Agency FB" panose="020B0503020202020204" pitchFamily="34" charset="0"/>
                <a:ea typeface="微软雅黑" panose="020B0503020204020204" pitchFamily="34" charset="-122"/>
                <a:cs typeface="+mn-ea"/>
                <a:sym typeface="+mn-lt"/>
              </a:endParaRPr>
            </a:p>
          </p:txBody>
        </p:sp>
      </p:grpSp>
      <p:sp>
        <p:nvSpPr>
          <p:cNvPr id="7" name="矩形 6"/>
          <p:cNvSpPr/>
          <p:nvPr userDrawn="1"/>
        </p:nvSpPr>
        <p:spPr>
          <a:xfrm>
            <a:off x="0" y="165591"/>
            <a:ext cx="174171" cy="569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5000">
        <p14:flip dir="r"/>
      </p:transition>
    </mc:Choice>
    <mc:Fallback>
      <p:transition spd="slow" advClick="0"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cxnSp>
        <p:nvCxnSpPr>
          <p:cNvPr id="2" name="直接连接符 1"/>
          <p:cNvCxnSpPr/>
          <p:nvPr userDrawn="1"/>
        </p:nvCxnSpPr>
        <p:spPr>
          <a:xfrm>
            <a:off x="455289" y="796626"/>
            <a:ext cx="10530592" cy="0"/>
          </a:xfrm>
          <a:prstGeom prst="line">
            <a:avLst/>
          </a:prstGeom>
          <a:ln w="9525">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userDrawn="1"/>
        </p:nvSpPr>
        <p:spPr>
          <a:xfrm>
            <a:off x="355146" y="233046"/>
            <a:ext cx="4195536" cy="496124"/>
          </a:xfrm>
          <a:prstGeom prst="rect">
            <a:avLst/>
          </a:prstGeom>
        </p:spPr>
        <p:txBody>
          <a:bodyPr vert="horz" lIns="96435" tIns="48218" rIns="96435" bIns="48218"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rPr>
              <a:t>请输入您的标题</a:t>
            </a:r>
            <a:endParaRPr lang="zh-CN" altLang="en-US" sz="2800" b="1" dirty="0">
              <a:solidFill>
                <a:sysClr val="windowText" lastClr="000000"/>
              </a:solidFill>
              <a:latin typeface="微软雅黑" panose="020B0503020204020204" pitchFamily="34" charset="-122"/>
              <a:ea typeface="微软雅黑" panose="020B0503020204020204" pitchFamily="34" charset="-122"/>
              <a:cs typeface="+mn-ea"/>
              <a:sym typeface="+mn-lt"/>
            </a:endParaRPr>
          </a:p>
        </p:txBody>
      </p:sp>
      <p:grpSp>
        <p:nvGrpSpPr>
          <p:cNvPr id="4" name="组合 3"/>
          <p:cNvGrpSpPr/>
          <p:nvPr userDrawn="1"/>
        </p:nvGrpSpPr>
        <p:grpSpPr>
          <a:xfrm>
            <a:off x="10667999" y="165591"/>
            <a:ext cx="1362075" cy="569193"/>
            <a:chOff x="11125200" y="0"/>
            <a:chExt cx="1733550" cy="709542"/>
          </a:xfrm>
        </p:grpSpPr>
        <p:sp>
          <p:nvSpPr>
            <p:cNvPr id="5" name="矩形 4"/>
            <p:cNvSpPr/>
            <p:nvPr/>
          </p:nvSpPr>
          <p:spPr>
            <a:xfrm>
              <a:off x="11125200" y="0"/>
              <a:ext cx="1733550" cy="709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Content Placeholder 2"/>
            <p:cNvSpPr txBox="1"/>
            <p:nvPr/>
          </p:nvSpPr>
          <p:spPr>
            <a:xfrm>
              <a:off x="11125200" y="91086"/>
              <a:ext cx="1733550" cy="527367"/>
            </a:xfrm>
            <a:prstGeom prst="rect">
              <a:avLst/>
            </a:prstGeom>
          </p:spPr>
          <p:txBody>
            <a:bodyPr vert="horz" lIns="96435" tIns="48218" rIns="96435" bIns="48218" rtlCol="0" anchor="ctr">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r>
                <a:rPr lang="en-US" sz="3200" dirty="0">
                  <a:solidFill>
                    <a:schemeClr val="bg1"/>
                  </a:solidFill>
                  <a:latin typeface="Agency FB" panose="020B0503020202020204" pitchFamily="34" charset="0"/>
                  <a:ea typeface="微软雅黑" panose="020B0503020204020204" pitchFamily="34" charset="-122"/>
                  <a:cs typeface="+mn-ea"/>
                  <a:sym typeface="+mn-lt"/>
                </a:rPr>
                <a:t>LOGO</a:t>
              </a:r>
              <a:endParaRPr lang="en-US" sz="3200" dirty="0">
                <a:solidFill>
                  <a:schemeClr val="bg1"/>
                </a:solidFill>
                <a:latin typeface="Agency FB" panose="020B0503020202020204" pitchFamily="34" charset="0"/>
                <a:ea typeface="微软雅黑" panose="020B0503020204020204" pitchFamily="34" charset="-122"/>
                <a:cs typeface="+mn-ea"/>
                <a:sym typeface="+mn-lt"/>
              </a:endParaRPr>
            </a:p>
          </p:txBody>
        </p:sp>
      </p:grpSp>
      <p:sp>
        <p:nvSpPr>
          <p:cNvPr id="7" name="矩形 6"/>
          <p:cNvSpPr/>
          <p:nvPr userDrawn="1"/>
        </p:nvSpPr>
        <p:spPr>
          <a:xfrm>
            <a:off x="0" y="165591"/>
            <a:ext cx="174171" cy="5691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600" advClick="0" advTm="5000">
        <p14:gallery dir="l"/>
      </p:transition>
    </mc:Choice>
    <mc:Fallback>
      <p:transition spd="slow" advClick="0"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Click="0" advTm="5000">
        <p:blinds dir="vert"/>
      </p:transition>
    </mc:Choice>
    <mc:Fallback>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10" name="Picture Placeholder 2"/>
          <p:cNvSpPr>
            <a:spLocks noGrp="1"/>
          </p:cNvSpPr>
          <p:nvPr>
            <p:ph type="pic" sz="quarter" idx="12"/>
          </p:nvPr>
        </p:nvSpPr>
        <p:spPr>
          <a:xfrm>
            <a:off x="6362474" y="2710634"/>
            <a:ext cx="1609215" cy="1602873"/>
          </a:xfrm>
          <a:prstGeom prst="rect">
            <a:avLst/>
          </a:prstGeom>
        </p:spPr>
        <p:txBody>
          <a:bodyPr/>
          <a:lstStyle/>
          <a:p>
            <a:endParaRPr lang="en-US" dirty="0"/>
          </a:p>
        </p:txBody>
      </p:sp>
      <p:sp>
        <p:nvSpPr>
          <p:cNvPr id="11" name="Picture Placeholder 2"/>
          <p:cNvSpPr>
            <a:spLocks noGrp="1"/>
          </p:cNvSpPr>
          <p:nvPr>
            <p:ph type="pic" sz="quarter" idx="13"/>
          </p:nvPr>
        </p:nvSpPr>
        <p:spPr>
          <a:xfrm>
            <a:off x="6356132" y="4474915"/>
            <a:ext cx="1609215" cy="1602873"/>
          </a:xfrm>
          <a:prstGeom prst="rect">
            <a:avLst/>
          </a:prstGeom>
        </p:spPr>
        <p:txBody>
          <a:bodyPr/>
          <a:lstStyle/>
          <a:p>
            <a:endParaRPr lang="en-US" dirty="0"/>
          </a:p>
        </p:txBody>
      </p:sp>
      <p:sp>
        <p:nvSpPr>
          <p:cNvPr id="12" name="Picture Placeholder 2"/>
          <p:cNvSpPr>
            <a:spLocks noGrp="1"/>
          </p:cNvSpPr>
          <p:nvPr>
            <p:ph type="pic" sz="quarter" idx="14"/>
          </p:nvPr>
        </p:nvSpPr>
        <p:spPr>
          <a:xfrm>
            <a:off x="8120413" y="946352"/>
            <a:ext cx="1609215" cy="1602873"/>
          </a:xfrm>
          <a:prstGeom prst="rect">
            <a:avLst/>
          </a:prstGeom>
        </p:spPr>
        <p:txBody>
          <a:bodyPr/>
          <a:lstStyle/>
          <a:p>
            <a:endParaRPr lang="en-US" dirty="0"/>
          </a:p>
        </p:txBody>
      </p:sp>
      <p:sp>
        <p:nvSpPr>
          <p:cNvPr id="13" name="Picture Placeholder 2"/>
          <p:cNvSpPr>
            <a:spLocks noGrp="1"/>
          </p:cNvSpPr>
          <p:nvPr>
            <p:ph type="pic" sz="quarter" idx="15"/>
          </p:nvPr>
        </p:nvSpPr>
        <p:spPr>
          <a:xfrm>
            <a:off x="8120412" y="2710633"/>
            <a:ext cx="1609215" cy="1602873"/>
          </a:xfrm>
          <a:prstGeom prst="rect">
            <a:avLst/>
          </a:prstGeom>
        </p:spPr>
        <p:txBody>
          <a:bodyPr/>
          <a:lstStyle/>
          <a:p>
            <a:endParaRPr lang="en-US" dirty="0"/>
          </a:p>
        </p:txBody>
      </p:sp>
      <p:sp>
        <p:nvSpPr>
          <p:cNvPr id="14" name="Picture Placeholder 2"/>
          <p:cNvSpPr>
            <a:spLocks noGrp="1"/>
          </p:cNvSpPr>
          <p:nvPr>
            <p:ph type="pic" sz="quarter" idx="16"/>
          </p:nvPr>
        </p:nvSpPr>
        <p:spPr>
          <a:xfrm>
            <a:off x="9884694" y="946351"/>
            <a:ext cx="1609215" cy="1602873"/>
          </a:xfrm>
          <a:prstGeom prst="rect">
            <a:avLst/>
          </a:prstGeom>
        </p:spPr>
        <p:txBody>
          <a:bodyPr/>
          <a:lstStyle/>
          <a:p>
            <a:endParaRPr lang="en-US" dirty="0"/>
          </a:p>
        </p:txBody>
      </p:sp>
      <p:sp>
        <p:nvSpPr>
          <p:cNvPr id="15" name="Picture Placeholder 2"/>
          <p:cNvSpPr>
            <a:spLocks noGrp="1"/>
          </p:cNvSpPr>
          <p:nvPr>
            <p:ph type="pic" sz="quarter" idx="17"/>
          </p:nvPr>
        </p:nvSpPr>
        <p:spPr>
          <a:xfrm>
            <a:off x="9878350" y="2705902"/>
            <a:ext cx="1609215" cy="1602873"/>
          </a:xfrm>
          <a:prstGeom prst="rect">
            <a:avLst/>
          </a:prstGeom>
        </p:spPr>
        <p:txBody>
          <a:bodyPr/>
          <a:lstStyle/>
          <a:p>
            <a:endParaRPr lang="en-US" dirty="0"/>
          </a:p>
        </p:txBody>
      </p:sp>
      <p:sp>
        <p:nvSpPr>
          <p:cNvPr id="16" name="Picture Placeholder 2"/>
          <p:cNvSpPr>
            <a:spLocks noGrp="1"/>
          </p:cNvSpPr>
          <p:nvPr>
            <p:ph type="pic" sz="quarter" idx="18"/>
          </p:nvPr>
        </p:nvSpPr>
        <p:spPr>
          <a:xfrm>
            <a:off x="8120411" y="4474915"/>
            <a:ext cx="1609215" cy="1602873"/>
          </a:xfrm>
          <a:prstGeom prst="rect">
            <a:avLst/>
          </a:prstGeom>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250" advClick="0" advTm="0">
        <p:random/>
      </p:transition>
    </mc:Choice>
    <mc:Fallback>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1.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5" Type="http://schemas.openxmlformats.org/officeDocument/2006/relationships/theme" Target="../theme/theme2.xml"/><Relationship Id="rId24" Type="http://schemas.openxmlformats.org/officeDocument/2006/relationships/tags" Target="../tags/tag141.xml"/><Relationship Id="rId23" Type="http://schemas.openxmlformats.org/officeDocument/2006/relationships/tags" Target="../tags/tag140.xml"/><Relationship Id="rId22" Type="http://schemas.openxmlformats.org/officeDocument/2006/relationships/tags" Target="../tags/tag139.xml"/><Relationship Id="rId21" Type="http://schemas.openxmlformats.org/officeDocument/2006/relationships/tags" Target="../tags/tag138.xml"/><Relationship Id="rId20" Type="http://schemas.openxmlformats.org/officeDocument/2006/relationships/tags" Target="../tags/tag137.xml"/><Relationship Id="rId2" Type="http://schemas.openxmlformats.org/officeDocument/2006/relationships/slideLayout" Target="../slideLayouts/slideLayout11.xml"/><Relationship Id="rId19" Type="http://schemas.openxmlformats.org/officeDocument/2006/relationships/tags" Target="../tags/tag136.xml"/><Relationship Id="rId18" Type="http://schemas.openxmlformats.org/officeDocument/2006/relationships/slideLayout" Target="../slideLayouts/slideLayout27.xml"/><Relationship Id="rId17" Type="http://schemas.openxmlformats.org/officeDocument/2006/relationships/slideLayout" Target="../slideLayouts/slideLayout26.xml"/><Relationship Id="rId16" Type="http://schemas.openxmlformats.org/officeDocument/2006/relationships/slideLayout" Target="../slideLayouts/slideLayout25.xml"/><Relationship Id="rId15" Type="http://schemas.openxmlformats.org/officeDocument/2006/relationships/slideLayout" Target="../slideLayouts/slideLayout24.xml"/><Relationship Id="rId14" Type="http://schemas.openxmlformats.org/officeDocument/2006/relationships/slideLayout" Target="../slideLayouts/slideLayout23.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1" Type="http://schemas.openxmlformats.org/officeDocument/2006/relationships/slideLayout" Target="../slideLayouts/slideLayout20.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4" descr="F:\桌面\党政机关\001.jpg"/>
          <p:cNvPicPr>
            <a:picLocks noChangeAspect="1" noChangeArrowheads="1"/>
          </p:cNvPicPr>
          <p:nvPr userDrawn="1"/>
        </p:nvPicPr>
        <p:blipFill>
          <a:blip r:embed="rId10"/>
          <a:srcRect/>
          <a:stretch>
            <a:fillRect/>
          </a:stretch>
        </p:blipFill>
        <p:spPr bwMode="auto">
          <a:xfrm>
            <a:off x="-26988" y="-1588"/>
            <a:ext cx="12218988" cy="6859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p14:dur="10" advClick="0" advTm="5000"/>
    </mc:Choice>
    <mc:Fallback>
      <p:transition advClick="0" advTm="5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61398"/>
            <a:ext cx="10852237" cy="5388907"/>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wrap="square" lIns="91440" tIns="45720" rIns="91440" bIns="45720" rtlCol="0" anchor="ctr">
            <a:normAutofit/>
          </a:bodyPr>
          <a:lstStyle>
            <a:lvl1pPr algn="l">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wrap="square" lIns="91440" tIns="45720" rIns="91440" bIns="45720" rtlCol="0" anchor="ctr">
            <a:normAutofit/>
          </a:bodyPr>
          <a:lstStyle>
            <a:lvl1pPr algn="ctr">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wrap="square" lIns="91440" tIns="45720" rIns="91440" bIns="45720" rtlCol="0" anchor="ctr">
            <a:normAutofit/>
          </a:bodyPr>
          <a:lstStyle>
            <a:lvl1pPr algn="r">
              <a:defRPr sz="1200">
                <a:solidFill>
                  <a:schemeClr val="tx1">
                    <a:tint val="75000"/>
                  </a:schemeClr>
                </a:solidFill>
                <a:latin typeface="Arial" panose="020B0604020202020204" pitchFamily="34" charset="0"/>
                <a:ea typeface="汉仪中黑 简" panose="00020600040101010101" charset="-122"/>
                <a:cs typeface="汉仪中黑 简" panose="00020600040101010101" charset="-122"/>
              </a:defRPr>
            </a:lvl1pPr>
          </a:lstStyle>
          <a:p>
            <a:fld id="{49AE70B2-8BF9-45C0-BB95-33D1B9D3A854}" type="slidenum">
              <a:rPr lang="zh-CN" altLang="en-US" smtClean="0"/>
            </a:fld>
            <a:endParaRPr lang="zh-CN" altLang="en-US" dirty="0"/>
          </a:p>
        </p:txBody>
      </p:sp>
      <p:sp>
        <p:nvSpPr>
          <p:cNvPr id="8"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Lst>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Arial" panose="020B0604020202020204" pitchFamily="34" charset="0"/>
          <a:ea typeface="汉仪中黑 简" panose="00020600040101010101"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Arial" panose="020B0604020202020204" pitchFamily="34" charset="0"/>
          <a:ea typeface="汉仪中黑 简" panose="00020600040101010101"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9" Type="http://schemas.openxmlformats.org/officeDocument/2006/relationships/tags" Target="../tags/tag183.xml"/><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4" Type="http://schemas.openxmlformats.org/officeDocument/2006/relationships/notesSlide" Target="../notesSlides/notesSlide11.xml"/><Relationship Id="rId33" Type="http://schemas.openxmlformats.org/officeDocument/2006/relationships/slideLayout" Target="../slideLayouts/slideLayout16.xml"/><Relationship Id="rId32" Type="http://schemas.openxmlformats.org/officeDocument/2006/relationships/tags" Target="../tags/tag206.xml"/><Relationship Id="rId31" Type="http://schemas.openxmlformats.org/officeDocument/2006/relationships/tags" Target="../tags/tag205.xml"/><Relationship Id="rId30" Type="http://schemas.openxmlformats.org/officeDocument/2006/relationships/tags" Target="../tags/tag204.xml"/><Relationship Id="rId3" Type="http://schemas.openxmlformats.org/officeDocument/2006/relationships/tags" Target="../tags/tag177.xml"/><Relationship Id="rId29" Type="http://schemas.openxmlformats.org/officeDocument/2006/relationships/tags" Target="../tags/tag203.xml"/><Relationship Id="rId28" Type="http://schemas.openxmlformats.org/officeDocument/2006/relationships/tags" Target="../tags/tag202.xml"/><Relationship Id="rId27" Type="http://schemas.openxmlformats.org/officeDocument/2006/relationships/tags" Target="../tags/tag201.xml"/><Relationship Id="rId26" Type="http://schemas.openxmlformats.org/officeDocument/2006/relationships/tags" Target="../tags/tag200.xml"/><Relationship Id="rId25" Type="http://schemas.openxmlformats.org/officeDocument/2006/relationships/tags" Target="../tags/tag199.xml"/><Relationship Id="rId24" Type="http://schemas.openxmlformats.org/officeDocument/2006/relationships/tags" Target="../tags/tag198.xml"/><Relationship Id="rId23" Type="http://schemas.openxmlformats.org/officeDocument/2006/relationships/tags" Target="../tags/tag197.xml"/><Relationship Id="rId22" Type="http://schemas.openxmlformats.org/officeDocument/2006/relationships/tags" Target="../tags/tag196.xml"/><Relationship Id="rId21" Type="http://schemas.openxmlformats.org/officeDocument/2006/relationships/tags" Target="../tags/tag195.xml"/><Relationship Id="rId20" Type="http://schemas.openxmlformats.org/officeDocument/2006/relationships/tags" Target="../tags/tag194.xml"/><Relationship Id="rId2" Type="http://schemas.openxmlformats.org/officeDocument/2006/relationships/image" Target="../media/image14.png"/><Relationship Id="rId19" Type="http://schemas.openxmlformats.org/officeDocument/2006/relationships/tags" Target="../tags/tag193.xml"/><Relationship Id="rId18" Type="http://schemas.openxmlformats.org/officeDocument/2006/relationships/tags" Target="../tags/tag192.xml"/><Relationship Id="rId17" Type="http://schemas.openxmlformats.org/officeDocument/2006/relationships/tags" Target="../tags/tag191.xml"/><Relationship Id="rId16" Type="http://schemas.openxmlformats.org/officeDocument/2006/relationships/tags" Target="../tags/tag190.xml"/><Relationship Id="rId15" Type="http://schemas.openxmlformats.org/officeDocument/2006/relationships/tags" Target="../tags/tag189.xml"/><Relationship Id="rId14" Type="http://schemas.openxmlformats.org/officeDocument/2006/relationships/tags" Target="../tags/tag188.xml"/><Relationship Id="rId13" Type="http://schemas.openxmlformats.org/officeDocument/2006/relationships/tags" Target="../tags/tag187.xml"/><Relationship Id="rId12" Type="http://schemas.openxmlformats.org/officeDocument/2006/relationships/tags" Target="../tags/tag186.xml"/><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image" Target="../media/image14.png"/><Relationship Id="rId12" Type="http://schemas.openxmlformats.org/officeDocument/2006/relationships/notesSlide" Target="../notesSlides/notesSlide2.xml"/><Relationship Id="rId11" Type="http://schemas.openxmlformats.org/officeDocument/2006/relationships/slideLayout" Target="../slideLayouts/slideLayout16.xml"/><Relationship Id="rId10" Type="http://schemas.openxmlformats.org/officeDocument/2006/relationships/tags" Target="../tags/tag149.xml"/><Relationship Id="rId1" Type="http://schemas.openxmlformats.org/officeDocument/2006/relationships/image" Target="../media/image1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2.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tags" Target="../tags/tag212.xml"/><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image" Target="../media/image14.png"/><Relationship Id="rId13" Type="http://schemas.openxmlformats.org/officeDocument/2006/relationships/notesSlide" Target="../notesSlides/notesSlide22.xml"/><Relationship Id="rId12" Type="http://schemas.openxmlformats.org/officeDocument/2006/relationships/slideLayout" Target="../slideLayouts/slideLayout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1" Type="http://schemas.openxmlformats.org/officeDocument/2006/relationships/notesSlide" Target="../notesSlides/notesSlide27.xml"/><Relationship Id="rId40" Type="http://schemas.openxmlformats.org/officeDocument/2006/relationships/slideLayout" Target="../slideLayouts/slideLayout16.xml"/><Relationship Id="rId4" Type="http://schemas.openxmlformats.org/officeDocument/2006/relationships/tags" Target="../tags/tag217.xml"/><Relationship Id="rId39" Type="http://schemas.openxmlformats.org/officeDocument/2006/relationships/tags" Target="../tags/tag251.xml"/><Relationship Id="rId38" Type="http://schemas.openxmlformats.org/officeDocument/2006/relationships/tags" Target="../tags/tag250.xml"/><Relationship Id="rId37" Type="http://schemas.openxmlformats.org/officeDocument/2006/relationships/tags" Target="../tags/tag249.xml"/><Relationship Id="rId36" Type="http://schemas.openxmlformats.org/officeDocument/2006/relationships/tags" Target="../tags/tag248.xml"/><Relationship Id="rId35" Type="http://schemas.openxmlformats.org/officeDocument/2006/relationships/tags" Target="../tags/tag247.xml"/><Relationship Id="rId34" Type="http://schemas.openxmlformats.org/officeDocument/2006/relationships/tags" Target="../tags/tag246.xml"/><Relationship Id="rId33" Type="http://schemas.openxmlformats.org/officeDocument/2006/relationships/tags" Target="../tags/tag245.xml"/><Relationship Id="rId32" Type="http://schemas.openxmlformats.org/officeDocument/2006/relationships/tags" Target="../tags/tag244.xml"/><Relationship Id="rId31" Type="http://schemas.openxmlformats.org/officeDocument/2006/relationships/tags" Target="../tags/tag243.xml"/><Relationship Id="rId30" Type="http://schemas.openxmlformats.org/officeDocument/2006/relationships/tags" Target="../tags/tag242.xml"/><Relationship Id="rId3" Type="http://schemas.openxmlformats.org/officeDocument/2006/relationships/tags" Target="../tags/tag216.xml"/><Relationship Id="rId29" Type="http://schemas.openxmlformats.org/officeDocument/2006/relationships/tags" Target="../tags/tag241.xml"/><Relationship Id="rId28" Type="http://schemas.openxmlformats.org/officeDocument/2006/relationships/tags" Target="../tags/tag240.xml"/><Relationship Id="rId27" Type="http://schemas.openxmlformats.org/officeDocument/2006/relationships/tags" Target="../tags/tag239.xml"/><Relationship Id="rId26" Type="http://schemas.openxmlformats.org/officeDocument/2006/relationships/tags" Target="../tags/tag238.xml"/><Relationship Id="rId25" Type="http://schemas.openxmlformats.org/officeDocument/2006/relationships/tags" Target="../tags/tag237.xml"/><Relationship Id="rId24" Type="http://schemas.openxmlformats.org/officeDocument/2006/relationships/tags" Target="../tags/tag236.xml"/><Relationship Id="rId23" Type="http://schemas.openxmlformats.org/officeDocument/2006/relationships/tags" Target="../tags/tag235.xml"/><Relationship Id="rId22" Type="http://schemas.openxmlformats.org/officeDocument/2006/relationships/tags" Target="../tags/tag234.xml"/><Relationship Id="rId21" Type="http://schemas.openxmlformats.org/officeDocument/2006/relationships/tags" Target="../tags/tag233.xml"/><Relationship Id="rId20" Type="http://schemas.openxmlformats.org/officeDocument/2006/relationships/tags" Target="../tags/tag232.xml"/><Relationship Id="rId2" Type="http://schemas.openxmlformats.org/officeDocument/2006/relationships/image" Target="../media/image14.png"/><Relationship Id="rId19" Type="http://schemas.openxmlformats.org/officeDocument/2006/relationships/tags" Target="../tags/tag231.xml"/><Relationship Id="rId18" Type="http://schemas.openxmlformats.org/officeDocument/2006/relationships/tags" Target="../tags/tag230.xml"/><Relationship Id="rId17" Type="http://schemas.openxmlformats.org/officeDocument/2006/relationships/tags" Target="../tags/tag229.xml"/><Relationship Id="rId16" Type="http://schemas.openxmlformats.org/officeDocument/2006/relationships/tags" Target="../tags/tag228.xml"/><Relationship Id="rId15" Type="http://schemas.openxmlformats.org/officeDocument/2006/relationships/tags" Target="../tags/tag227.xml"/><Relationship Id="rId14" Type="http://schemas.openxmlformats.org/officeDocument/2006/relationships/tags" Target="../tags/tag226.xml"/><Relationship Id="rId13" Type="http://schemas.openxmlformats.org/officeDocument/2006/relationships/tags" Target="../tags/tag225.xml"/><Relationship Id="rId12" Type="http://schemas.openxmlformats.org/officeDocument/2006/relationships/tags" Target="../tags/tag224.xml"/><Relationship Id="rId11" Type="http://schemas.openxmlformats.org/officeDocument/2006/relationships/tags" Target="../tags/tag223.xml"/><Relationship Id="rId10" Type="http://schemas.openxmlformats.org/officeDocument/2006/relationships/image" Target="../media/image18.png"/><Relationship Id="rId1" Type="http://schemas.openxmlformats.org/officeDocument/2006/relationships/image" Target="../media/image17.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3.xml.rels><?xml version="1.0" encoding="UTF-8" standalone="yes"?>
<Relationships xmlns="http://schemas.openxmlformats.org/package/2006/relationships"><Relationship Id="rId9" Type="http://schemas.openxmlformats.org/officeDocument/2006/relationships/tags" Target="../tags/tag156.xml"/><Relationship Id="rId8" Type="http://schemas.openxmlformats.org/officeDocument/2006/relationships/tags" Target="../tags/tag155.xml"/><Relationship Id="rId7" Type="http://schemas.openxmlformats.org/officeDocument/2006/relationships/tags" Target="../tags/tag154.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image" Target="../media/image14.png"/><Relationship Id="rId16" Type="http://schemas.openxmlformats.org/officeDocument/2006/relationships/notesSlide" Target="../notesSlides/notesSlide3.xml"/><Relationship Id="rId15" Type="http://schemas.openxmlformats.org/officeDocument/2006/relationships/slideLayout" Target="../slideLayouts/slideLayout16.xml"/><Relationship Id="rId14" Type="http://schemas.openxmlformats.org/officeDocument/2006/relationships/tags" Target="../tags/tag161.xml"/><Relationship Id="rId13" Type="http://schemas.openxmlformats.org/officeDocument/2006/relationships/tags" Target="../tags/tag160.xml"/><Relationship Id="rId12" Type="http://schemas.openxmlformats.org/officeDocument/2006/relationships/tags" Target="../tags/tag159.xml"/><Relationship Id="rId11" Type="http://schemas.openxmlformats.org/officeDocument/2006/relationships/tags" Target="../tags/tag158.xml"/><Relationship Id="rId10" Type="http://schemas.openxmlformats.org/officeDocument/2006/relationships/tags" Target="../tags/tag157.xml"/><Relationship Id="rId1" Type="http://schemas.openxmlformats.org/officeDocument/2006/relationships/image" Target="../media/image1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31.xml.rels><?xml version="1.0" encoding="UTF-8" standalone="yes"?>
<Relationships xmlns="http://schemas.openxmlformats.org/package/2006/relationships"><Relationship Id="rId9" Type="http://schemas.openxmlformats.org/officeDocument/2006/relationships/tags" Target="../tags/tag258.xml"/><Relationship Id="rId8" Type="http://schemas.openxmlformats.org/officeDocument/2006/relationships/tags" Target="../tags/tag257.xml"/><Relationship Id="rId7" Type="http://schemas.openxmlformats.org/officeDocument/2006/relationships/tags" Target="../tags/tag256.xml"/><Relationship Id="rId6" Type="http://schemas.openxmlformats.org/officeDocument/2006/relationships/tags" Target="../tags/tag255.xml"/><Relationship Id="rId5" Type="http://schemas.openxmlformats.org/officeDocument/2006/relationships/tags" Target="../tags/tag254.xml"/><Relationship Id="rId40" Type="http://schemas.openxmlformats.org/officeDocument/2006/relationships/notesSlide" Target="../notesSlides/notesSlide31.xml"/><Relationship Id="rId4" Type="http://schemas.openxmlformats.org/officeDocument/2006/relationships/tags" Target="../tags/tag253.xml"/><Relationship Id="rId39" Type="http://schemas.openxmlformats.org/officeDocument/2006/relationships/slideLayout" Target="../slideLayouts/slideLayout16.xml"/><Relationship Id="rId38" Type="http://schemas.openxmlformats.org/officeDocument/2006/relationships/tags" Target="../tags/tag287.xml"/><Relationship Id="rId37" Type="http://schemas.openxmlformats.org/officeDocument/2006/relationships/tags" Target="../tags/tag286.xml"/><Relationship Id="rId36" Type="http://schemas.openxmlformats.org/officeDocument/2006/relationships/tags" Target="../tags/tag285.xml"/><Relationship Id="rId35" Type="http://schemas.openxmlformats.org/officeDocument/2006/relationships/tags" Target="../tags/tag284.xml"/><Relationship Id="rId34" Type="http://schemas.openxmlformats.org/officeDocument/2006/relationships/tags" Target="../tags/tag283.xml"/><Relationship Id="rId33" Type="http://schemas.openxmlformats.org/officeDocument/2006/relationships/tags" Target="../tags/tag282.xml"/><Relationship Id="rId32" Type="http://schemas.openxmlformats.org/officeDocument/2006/relationships/tags" Target="../tags/tag281.xml"/><Relationship Id="rId31" Type="http://schemas.openxmlformats.org/officeDocument/2006/relationships/tags" Target="../tags/tag280.xml"/><Relationship Id="rId30" Type="http://schemas.openxmlformats.org/officeDocument/2006/relationships/tags" Target="../tags/tag279.xml"/><Relationship Id="rId3" Type="http://schemas.openxmlformats.org/officeDocument/2006/relationships/tags" Target="../tags/tag252.xml"/><Relationship Id="rId29" Type="http://schemas.openxmlformats.org/officeDocument/2006/relationships/tags" Target="../tags/tag278.xml"/><Relationship Id="rId28" Type="http://schemas.openxmlformats.org/officeDocument/2006/relationships/tags" Target="../tags/tag277.xml"/><Relationship Id="rId27" Type="http://schemas.openxmlformats.org/officeDocument/2006/relationships/tags" Target="../tags/tag276.xml"/><Relationship Id="rId26" Type="http://schemas.openxmlformats.org/officeDocument/2006/relationships/tags" Target="../tags/tag275.xml"/><Relationship Id="rId25" Type="http://schemas.openxmlformats.org/officeDocument/2006/relationships/tags" Target="../tags/tag274.xml"/><Relationship Id="rId24" Type="http://schemas.openxmlformats.org/officeDocument/2006/relationships/tags" Target="../tags/tag273.xml"/><Relationship Id="rId23" Type="http://schemas.openxmlformats.org/officeDocument/2006/relationships/tags" Target="../tags/tag272.xml"/><Relationship Id="rId22" Type="http://schemas.openxmlformats.org/officeDocument/2006/relationships/tags" Target="../tags/tag271.xml"/><Relationship Id="rId21" Type="http://schemas.openxmlformats.org/officeDocument/2006/relationships/tags" Target="../tags/tag270.xml"/><Relationship Id="rId20" Type="http://schemas.openxmlformats.org/officeDocument/2006/relationships/tags" Target="../tags/tag269.xml"/><Relationship Id="rId2" Type="http://schemas.openxmlformats.org/officeDocument/2006/relationships/image" Target="../media/image14.png"/><Relationship Id="rId19" Type="http://schemas.openxmlformats.org/officeDocument/2006/relationships/tags" Target="../tags/tag268.xml"/><Relationship Id="rId18" Type="http://schemas.openxmlformats.org/officeDocument/2006/relationships/tags" Target="../tags/tag267.xml"/><Relationship Id="rId17" Type="http://schemas.openxmlformats.org/officeDocument/2006/relationships/tags" Target="../tags/tag266.xml"/><Relationship Id="rId16" Type="http://schemas.openxmlformats.org/officeDocument/2006/relationships/tags" Target="../tags/tag265.xml"/><Relationship Id="rId15" Type="http://schemas.openxmlformats.org/officeDocument/2006/relationships/tags" Target="../tags/tag264.xml"/><Relationship Id="rId14" Type="http://schemas.openxmlformats.org/officeDocument/2006/relationships/tags" Target="../tags/tag263.xml"/><Relationship Id="rId13" Type="http://schemas.openxmlformats.org/officeDocument/2006/relationships/tags" Target="../tags/tag262.xml"/><Relationship Id="rId12" Type="http://schemas.openxmlformats.org/officeDocument/2006/relationships/tags" Target="../tags/tag261.xml"/><Relationship Id="rId11" Type="http://schemas.openxmlformats.org/officeDocument/2006/relationships/tags" Target="../tags/tag260.xml"/><Relationship Id="rId10" Type="http://schemas.openxmlformats.org/officeDocument/2006/relationships/tags" Target="../tags/tag259.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6.xml"/><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image" Target="../media/image19.jpe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6.xml"/><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6.xml"/><Relationship Id="rId2" Type="http://schemas.openxmlformats.org/officeDocument/2006/relationships/image" Target="../media/image14.png"/><Relationship Id="rId1" Type="http://schemas.openxmlformats.org/officeDocument/2006/relationships/image" Target="../media/image17.png"/></Relationships>
</file>

<file path=ppt/slides/_rels/slide9.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image" Target="../media/image14.png"/><Relationship Id="rId19" Type="http://schemas.openxmlformats.org/officeDocument/2006/relationships/notesSlide" Target="../notesSlides/notesSlide9.xml"/><Relationship Id="rId18" Type="http://schemas.openxmlformats.org/officeDocument/2006/relationships/slideLayout" Target="../slideLayouts/slideLayout16.xml"/><Relationship Id="rId17" Type="http://schemas.openxmlformats.org/officeDocument/2006/relationships/tags" Target="../tags/tag176.xml"/><Relationship Id="rId16" Type="http://schemas.openxmlformats.org/officeDocument/2006/relationships/tags" Target="../tags/tag175.xml"/><Relationship Id="rId15" Type="http://schemas.openxmlformats.org/officeDocument/2006/relationships/tags" Target="../tags/tag174.xml"/><Relationship Id="rId14" Type="http://schemas.openxmlformats.org/officeDocument/2006/relationships/tags" Target="../tags/tag173.xml"/><Relationship Id="rId13" Type="http://schemas.openxmlformats.org/officeDocument/2006/relationships/tags" Target="../tags/tag172.xml"/><Relationship Id="rId12" Type="http://schemas.openxmlformats.org/officeDocument/2006/relationships/tags" Target="../tags/tag171.xml"/><Relationship Id="rId11" Type="http://schemas.openxmlformats.org/officeDocument/2006/relationships/tags" Target="../tags/tag170.xml"/><Relationship Id="rId10" Type="http://schemas.openxmlformats.org/officeDocument/2006/relationships/tags" Target="../tags/tag169.xml"/><Relationship Id="rId1"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152183"/>
            <a:ext cx="12192000" cy="705817"/>
          </a:xfrm>
          <a:prstGeom prst="rect">
            <a:avLst/>
          </a:prstGeom>
        </p:spPr>
      </p:pic>
      <p:sp>
        <p:nvSpPr>
          <p:cNvPr id="6" name="矩形: 圆角 10"/>
          <p:cNvSpPr/>
          <p:nvPr/>
        </p:nvSpPr>
        <p:spPr>
          <a:xfrm>
            <a:off x="1222025" y="1427844"/>
            <a:ext cx="10450182" cy="2134385"/>
          </a:xfrm>
          <a:prstGeom prst="roundRect">
            <a:avLst/>
          </a:prstGeom>
          <a:solidFill>
            <a:srgbClr val="94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3"/>
          <p:cNvSpPr txBox="1"/>
          <p:nvPr/>
        </p:nvSpPr>
        <p:spPr>
          <a:xfrm>
            <a:off x="2576764" y="1693362"/>
            <a:ext cx="7530369" cy="1432947"/>
          </a:xfrm>
          <a:prstGeom prst="rect">
            <a:avLst/>
          </a:prstGeom>
          <a:noFill/>
        </p:spPr>
        <p:txBody>
          <a:bodyPr wrap="square" rtlCol="0">
            <a:spAutoFit/>
          </a:bodyPr>
          <a:lstStyle/>
          <a:p>
            <a:pPr lvl="0" algn="r">
              <a:defRPr/>
            </a:pPr>
            <a:endParaRPr lang="en-US" altLang="zh-CN" sz="6000" b="1" dirty="0">
              <a:solidFill>
                <a:schemeClr val="bg1"/>
              </a:solidFill>
              <a:latin typeface="黑体" panose="02010609060101010101" charset="-122"/>
              <a:ea typeface="黑体" panose="02010609060101010101" charset="-122"/>
              <a:sym typeface="字魂104号-书信体" panose="00000500000000000000" pitchFamily="2" charset="-122"/>
            </a:endParaRPr>
          </a:p>
        </p:txBody>
      </p:sp>
      <p:sp>
        <p:nvSpPr>
          <p:cNvPr id="9" name="TextBox 8"/>
          <p:cNvSpPr txBox="1"/>
          <p:nvPr/>
        </p:nvSpPr>
        <p:spPr>
          <a:xfrm>
            <a:off x="4342078" y="5448305"/>
            <a:ext cx="4078022" cy="476669"/>
          </a:xfrm>
          <a:prstGeom prst="rect">
            <a:avLst/>
          </a:prstGeom>
          <a:noFill/>
        </p:spPr>
        <p:txBody>
          <a:bodyPr wrap="square" rtlCol="0" anchor="ctr">
            <a:spAutoFit/>
            <a:scene3d>
              <a:camera prst="orthographicFront"/>
              <a:lightRig rig="threePt" dir="t"/>
            </a:scene3d>
          </a:bodyPr>
          <a:lstStyle/>
          <a:p>
            <a:pPr>
              <a:lnSpc>
                <a:spcPct val="120000"/>
              </a:lnSpc>
            </a:pPr>
            <a:r>
              <a:rPr lang="zh-CN" altLang="en-US" sz="2400" b="1" spc="3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rPr>
              <a:t>二〇二五年九月八日</a:t>
            </a:r>
            <a:endParaRPr lang="zh-CN" altLang="en-US" sz="2400" b="1" spc="3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endParaRPr>
          </a:p>
        </p:txBody>
      </p:sp>
      <p:sp>
        <p:nvSpPr>
          <p:cNvPr id="69633" name="Rectangle 1"/>
          <p:cNvSpPr>
            <a:spLocks noChangeArrowheads="1"/>
          </p:cNvSpPr>
          <p:nvPr/>
        </p:nvSpPr>
        <p:spPr bwMode="auto">
          <a:xfrm>
            <a:off x="1887132" y="1590183"/>
            <a:ext cx="8364790" cy="1819472"/>
          </a:xfrm>
          <a:prstGeom prst="rect">
            <a:avLst/>
          </a:prstGeom>
          <a:noFill/>
          <a:ln w="9525">
            <a:noFill/>
            <a:miter lim="800000"/>
          </a:ln>
          <a:effectLst/>
        </p:spPr>
        <p:txBody>
          <a:bodyPr vert="horz" wrap="square" lIns="91440" tIns="45720" rIns="91440" bIns="45720" numCol="1" anchor="ctr" anchorCtr="0" compatLnSpc="1">
            <a:spAutoFit/>
          </a:bodyPr>
          <a:lstStyle/>
          <a:p>
            <a:pPr lvl="0" indent="457200" algn="ctr" fontAlgn="base">
              <a:lnSpc>
                <a:spcPct val="150000"/>
              </a:lnSpc>
              <a:spcBef>
                <a:spcPct val="0"/>
              </a:spcBef>
              <a:spcAft>
                <a:spcPct val="0"/>
              </a:spcAft>
            </a:pPr>
            <a:r>
              <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劳动争议司法解释</a:t>
            </a:r>
            <a:r>
              <a:rPr kumimoji="0" lang="en-US" altLang="zh-CN"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a:t>
            </a:r>
            <a:r>
              <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二</a:t>
            </a:r>
            <a:r>
              <a:rPr kumimoji="0" lang="en-US" altLang="zh-CN"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a:t>
            </a:r>
            <a:r>
              <a:rPr lang="zh-CN" altLang="en-US" sz="4000" b="1" dirty="0">
                <a:solidFill>
                  <a:schemeClr val="bg1"/>
                </a:solidFill>
                <a:latin typeface="Arial" panose="020B0604020202020204" pitchFamily="34" charset="0"/>
                <a:ea typeface="宋体" panose="02010600030101010101" pitchFamily="2" charset="-122"/>
                <a:cs typeface="宋体" panose="02010600030101010101" pitchFamily="2" charset="-122"/>
              </a:rPr>
              <a:t>适用</a:t>
            </a:r>
            <a:r>
              <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下的</a:t>
            </a:r>
            <a:endPar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a:p>
            <a:pPr lvl="0" indent="457200" algn="ctr" fontAlgn="base">
              <a:lnSpc>
                <a:spcPct val="150000"/>
              </a:lnSpc>
              <a:spcBef>
                <a:spcPct val="0"/>
              </a:spcBef>
              <a:spcAft>
                <a:spcPct val="0"/>
              </a:spcAft>
            </a:pPr>
            <a:r>
              <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劳动纠纷常见问题及化解思路</a:t>
            </a:r>
            <a:endParaRPr kumimoji="0" lang="zh-CN" altLang="en-US" sz="40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pic>
        <p:nvPicPr>
          <p:cNvPr id="2" name="图片 1" descr="微信截图_20240702163310"/>
          <p:cNvPicPr>
            <a:picLocks noChangeAspect="1"/>
          </p:cNvPicPr>
          <p:nvPr/>
        </p:nvPicPr>
        <p:blipFill>
          <a:blip r:embed="rId2"/>
          <a:stretch>
            <a:fillRect/>
          </a:stretch>
        </p:blipFill>
        <p:spPr>
          <a:xfrm>
            <a:off x="1439545" y="0"/>
            <a:ext cx="9312910" cy="1513205"/>
          </a:xfrm>
          <a:prstGeom prst="rect">
            <a:avLst/>
          </a:prstGeom>
        </p:spPr>
      </p:pic>
      <p:sp>
        <p:nvSpPr>
          <p:cNvPr id="3" name="文本框 2"/>
          <p:cNvSpPr txBox="1"/>
          <p:nvPr/>
        </p:nvSpPr>
        <p:spPr>
          <a:xfrm>
            <a:off x="3708400" y="4211955"/>
            <a:ext cx="5346065" cy="645160"/>
          </a:xfrm>
          <a:prstGeom prst="rect">
            <a:avLst/>
          </a:prstGeom>
          <a:noFill/>
        </p:spPr>
        <p:txBody>
          <a:bodyPr wrap="square" rtlCol="0">
            <a:spAutoFit/>
            <a:scene3d>
              <a:camera prst="orthographicFront"/>
              <a:lightRig rig="threePt" dir="t"/>
            </a:scene3d>
          </a:bodyPr>
          <a:lstStyle/>
          <a:p>
            <a:r>
              <a:rPr lang="zh-CN" altLang="en-US" sz="36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主讲人：杜建军</a:t>
            </a:r>
            <a:r>
              <a:rPr lang="en-US" altLang="zh-CN" sz="36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  </a:t>
            </a:r>
            <a:r>
              <a:rPr lang="zh-CN" altLang="en-US" sz="36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rPr>
              <a:t>律师</a:t>
            </a:r>
            <a:endParaRPr lang="zh-CN" altLang="en-US" sz="3600" b="1">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9445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566148" y="1152071"/>
            <a:ext cx="2449286" cy="396134"/>
          </a:xfrm>
          <a:prstGeom prst="rect">
            <a:avLst/>
          </a:prstGeom>
          <a:noFill/>
        </p:spPr>
        <p:txBody>
          <a:bodyPr wrap="square" rtlCol="0" anchor="ctr">
            <a:spAutoFit/>
          </a:bodyPr>
          <a:lstStyle/>
          <a:p>
            <a:pPr>
              <a:lnSpc>
                <a:spcPct val="120000"/>
              </a:lnSpc>
            </a:pPr>
            <a:r>
              <a:rPr lang="zh-CN" altLang="en-US" b="1" dirty="0"/>
              <a:t>二、劳动关系的履行</a:t>
            </a:r>
            <a:endParaRPr lang="zh-CN" altLang="en-US" dirty="0">
              <a:solidFill>
                <a:schemeClr val="tx1">
                  <a:lumMod val="75000"/>
                  <a:lumOff val="25000"/>
                </a:schemeClr>
              </a:solidFill>
            </a:endParaRPr>
          </a:p>
        </p:txBody>
      </p:sp>
      <p:sp>
        <p:nvSpPr>
          <p:cNvPr id="7" name="TextBox 6"/>
          <p:cNvSpPr txBox="1"/>
          <p:nvPr/>
        </p:nvSpPr>
        <p:spPr>
          <a:xfrm>
            <a:off x="963385" y="1911893"/>
            <a:ext cx="9699171" cy="4302716"/>
          </a:xfrm>
          <a:prstGeom prst="rect">
            <a:avLst/>
          </a:prstGeom>
          <a:noFill/>
        </p:spPr>
        <p:txBody>
          <a:bodyPr wrap="square" rtlCol="0" anchor="ctr">
            <a:spAutoFit/>
          </a:bodyPr>
          <a:lstStyle/>
          <a:p>
            <a:endParaRPr lang="en-US" altLang="zh-CN" sz="2000" b="1" dirty="0"/>
          </a:p>
          <a:p>
            <a:endParaRPr lang="en-US" altLang="zh-CN" sz="2000" b="1" dirty="0"/>
          </a:p>
          <a:p>
            <a:r>
              <a:rPr lang="zh-CN" altLang="en-US" sz="2000" b="1" dirty="0"/>
              <a:t>（一）用人单位应当及时与劳动者订立书面劳动合同</a:t>
            </a:r>
            <a:endParaRPr lang="zh-CN" altLang="en-US" sz="2000" dirty="0"/>
          </a:p>
          <a:p>
            <a:pPr indent="457200"/>
            <a:endParaRPr lang="en-US" altLang="zh-CN" sz="2400" dirty="0"/>
          </a:p>
          <a:p>
            <a:pPr indent="457200"/>
            <a:r>
              <a:rPr lang="en-US" altLang="zh-CN" sz="2400" dirty="0"/>
              <a:t>《</a:t>
            </a:r>
            <a:r>
              <a:rPr lang="zh-CN" altLang="en-US" sz="2400" dirty="0"/>
              <a:t>中华人民共和国劳动合同法</a:t>
            </a:r>
            <a:r>
              <a:rPr lang="en-US" altLang="zh-CN" sz="2400" dirty="0"/>
              <a:t>》</a:t>
            </a:r>
            <a:r>
              <a:rPr lang="zh-CN" altLang="en-US" sz="2400" dirty="0"/>
              <a:t>第八十二条</a:t>
            </a:r>
            <a:r>
              <a:rPr lang="en-US" sz="2400" dirty="0"/>
              <a:t>  </a:t>
            </a:r>
            <a:r>
              <a:rPr lang="zh-CN" altLang="en-US" sz="2400" dirty="0"/>
              <a:t>用人单位自用工之日起超过一个月不满一年未与劳动者订立书面劳动合同的，应当向劳动者每月支付二倍的工资。</a:t>
            </a:r>
            <a:endParaRPr lang="zh-CN" altLang="en-US" sz="2400" dirty="0"/>
          </a:p>
          <a:p>
            <a:pPr indent="457200"/>
            <a:r>
              <a:rPr lang="zh-CN" altLang="en-US" sz="2400" dirty="0"/>
              <a:t>用人单位违反本法规定不与劳动者订立无固定期限劳动合同的，自应当订立无固定期限劳动合同之日起向劳动者每月支付二倍的工资。</a:t>
            </a:r>
            <a:endParaRPr lang="en-US" altLang="zh-CN" sz="2400" dirty="0"/>
          </a:p>
          <a:p>
            <a:pPr indent="457200"/>
            <a:endParaRPr lang="en-US" altLang="zh-CN" sz="2400" dirty="0"/>
          </a:p>
          <a:p>
            <a:pPr indent="457200"/>
            <a:endParaRPr lang="zh-CN" altLang="en-US" sz="24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1025221"/>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7" name="TextBox 6"/>
          <p:cNvSpPr txBox="1"/>
          <p:nvPr/>
        </p:nvSpPr>
        <p:spPr>
          <a:xfrm>
            <a:off x="574312" y="1240881"/>
            <a:ext cx="4465864" cy="396134"/>
          </a:xfrm>
          <a:prstGeom prst="rect">
            <a:avLst/>
          </a:prstGeom>
          <a:noFill/>
        </p:spPr>
        <p:txBody>
          <a:bodyPr wrap="square" rtlCol="0" anchor="ctr">
            <a:spAutoFit/>
          </a:bodyPr>
          <a:lstStyle/>
          <a:p>
            <a:pPr>
              <a:lnSpc>
                <a:spcPct val="120000"/>
              </a:lnSpc>
            </a:pPr>
            <a:r>
              <a:rPr lang="zh-CN" altLang="en-US" b="1" dirty="0"/>
              <a:t>劳动合同的重要性</a:t>
            </a:r>
            <a:endParaRPr lang="zh-CN" altLang="en-US" b="1" dirty="0"/>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 useBgFill="1">
        <p:nvSpPr>
          <p:cNvPr id="16" name="燕尾形 60"/>
          <p:cNvSpPr/>
          <p:nvPr>
            <p:custDataLst>
              <p:tags r:id="rId3"/>
            </p:custDataLst>
          </p:nvPr>
        </p:nvSpPr>
        <p:spPr>
          <a:xfrm>
            <a:off x="9023350" y="1924685"/>
            <a:ext cx="2320290" cy="3727450"/>
          </a:xfrm>
          <a:prstGeom prst="chevron">
            <a:avLst>
              <a:gd name="adj" fmla="val 17570"/>
            </a:avLst>
          </a:prstGeom>
          <a:ln w="3175">
            <a:noFill/>
          </a:ln>
          <a:effectLst>
            <a:outerShdw blurRad="317500" dist="228600" sx="87000" sy="87000" algn="l" rotWithShape="0">
              <a:schemeClr val="accent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170" tIns="0" rIns="0" bIns="0" numCol="1" spcCol="0" rtlCol="0" fromWordArt="0" anchor="ctr" anchorCtr="0" forceAA="0" compatLnSpc="1">
            <a:noAutofit/>
          </a:bodyPr>
          <a:lstStyle/>
          <a:p>
            <a:pPr lvl="0" algn="ctr">
              <a:lnSpc>
                <a:spcPct val="150000"/>
              </a:lnSpc>
              <a:buClrTx/>
              <a:buSzTx/>
              <a:buFontTx/>
            </a:pPr>
            <a:endParaRPr lang="zh-CN" altLang="en-US" sz="1400" kern="0" dirty="0">
              <a:ln>
                <a:noFill/>
                <a:prstDash val="sysDot"/>
              </a:ln>
              <a:solidFill>
                <a:srgbClr val="262626"/>
              </a:solidFill>
              <a:latin typeface="+mn-ea"/>
              <a:sym typeface="+mn-ea"/>
            </a:endParaRPr>
          </a:p>
        </p:txBody>
      </p:sp>
      <p:sp>
        <p:nvSpPr>
          <p:cNvPr id="61" name="燕尾形 60"/>
          <p:cNvSpPr/>
          <p:nvPr>
            <p:custDataLst>
              <p:tags r:id="rId4"/>
            </p:custDataLst>
          </p:nvPr>
        </p:nvSpPr>
        <p:spPr>
          <a:xfrm>
            <a:off x="9023350" y="1922780"/>
            <a:ext cx="2320290" cy="3727450"/>
          </a:xfrm>
          <a:prstGeom prst="chevron">
            <a:avLst>
              <a:gd name="adj" fmla="val 17570"/>
            </a:avLst>
          </a:prstGeom>
          <a:solidFill>
            <a:schemeClr val="lt1">
              <a:lumMod val="100000"/>
              <a:alpha val="20000"/>
            </a:schemeClr>
          </a:solidFill>
          <a:ln w="3175">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0" rIns="0" bIns="0" numCol="1" spcCol="0" rtlCol="0" fromWordArt="0" anchor="ctr" anchorCtr="0" forceAA="0" compatLnSpc="1">
            <a:noAutofit/>
          </a:bodyPr>
          <a:lstStyle/>
          <a:p>
            <a:pPr lvl="0">
              <a:lnSpc>
                <a:spcPct val="150000"/>
              </a:lnSpc>
              <a:buClrTx/>
              <a:buSzTx/>
              <a:buFontTx/>
            </a:pPr>
            <a:r>
              <a:rPr lang="zh-CN" altLang="en-US" sz="1600" b="1" dirty="0">
                <a:solidFill>
                  <a:schemeClr val="tx1"/>
                </a:solidFill>
                <a:sym typeface="+mn-ea"/>
              </a:rPr>
              <a:t>二倍工资差额的仲裁时效如何起算（按月</a:t>
            </a:r>
            <a:r>
              <a:rPr lang="en-US" altLang="zh-CN" sz="1600" b="1" dirty="0">
                <a:solidFill>
                  <a:schemeClr val="tx1"/>
                </a:solidFill>
                <a:sym typeface="+mn-ea"/>
              </a:rPr>
              <a:t>OR</a:t>
            </a:r>
            <a:r>
              <a:rPr lang="zh-CN" altLang="en-US" sz="1600" b="1" dirty="0">
                <a:solidFill>
                  <a:schemeClr val="tx1"/>
                </a:solidFill>
                <a:sym typeface="+mn-ea"/>
              </a:rPr>
              <a:t>按整体）</a:t>
            </a:r>
            <a:endParaRPr lang="zh-CN" altLang="en-US" sz="1600" b="1" kern="0" dirty="0">
              <a:ln>
                <a:noFill/>
                <a:prstDash val="sysDot"/>
              </a:ln>
              <a:solidFill>
                <a:schemeClr val="tx1"/>
              </a:solidFill>
              <a:latin typeface="+mn-ea"/>
              <a:sym typeface="+mn-ea"/>
            </a:endParaRPr>
          </a:p>
        </p:txBody>
      </p:sp>
      <p:sp>
        <p:nvSpPr>
          <p:cNvPr id="13" name="任意多边形: 形状 12"/>
          <p:cNvSpPr/>
          <p:nvPr>
            <p:custDataLst>
              <p:tags r:id="rId5"/>
            </p:custDataLst>
          </p:nvPr>
        </p:nvSpPr>
        <p:spPr>
          <a:xfrm>
            <a:off x="9881848" y="2088514"/>
            <a:ext cx="360045" cy="359410"/>
          </a:xfrm>
          <a:custGeom>
            <a:avLst/>
            <a:gdLst>
              <a:gd name="connsiteX0" fmla="*/ 207841 w 360059"/>
              <a:gd name="connsiteY0" fmla="*/ 203869 h 359380"/>
              <a:gd name="connsiteX1" fmla="*/ 314488 w 360059"/>
              <a:gd name="connsiteY1" fmla="*/ 203869 h 359380"/>
              <a:gd name="connsiteX2" fmla="*/ 339511 w 360059"/>
              <a:gd name="connsiteY2" fmla="*/ 228703 h 359380"/>
              <a:gd name="connsiteX3" fmla="*/ 339511 w 360059"/>
              <a:gd name="connsiteY3" fmla="*/ 334547 h 359380"/>
              <a:gd name="connsiteX4" fmla="*/ 314488 w 360059"/>
              <a:gd name="connsiteY4" fmla="*/ 359380 h 359380"/>
              <a:gd name="connsiteX5" fmla="*/ 207841 w 360059"/>
              <a:gd name="connsiteY5" fmla="*/ 359380 h 359380"/>
              <a:gd name="connsiteX6" fmla="*/ 182818 w 360059"/>
              <a:gd name="connsiteY6" fmla="*/ 334547 h 359380"/>
              <a:gd name="connsiteX7" fmla="*/ 182818 w 360059"/>
              <a:gd name="connsiteY7" fmla="*/ 228703 h 359380"/>
              <a:gd name="connsiteX8" fmla="*/ 207841 w 360059"/>
              <a:gd name="connsiteY8" fmla="*/ 203869 h 359380"/>
              <a:gd name="connsiteX9" fmla="*/ 25022 w 360059"/>
              <a:gd name="connsiteY9" fmla="*/ 203869 h 359380"/>
              <a:gd name="connsiteX10" fmla="*/ 131670 w 360059"/>
              <a:gd name="connsiteY10" fmla="*/ 203869 h 359380"/>
              <a:gd name="connsiteX11" fmla="*/ 156693 w 360059"/>
              <a:gd name="connsiteY11" fmla="*/ 228703 h 359380"/>
              <a:gd name="connsiteX12" fmla="*/ 156693 w 360059"/>
              <a:gd name="connsiteY12" fmla="*/ 334547 h 359380"/>
              <a:gd name="connsiteX13" fmla="*/ 131670 w 360059"/>
              <a:gd name="connsiteY13" fmla="*/ 359380 h 359380"/>
              <a:gd name="connsiteX14" fmla="*/ 25022 w 360059"/>
              <a:gd name="connsiteY14" fmla="*/ 359380 h 359380"/>
              <a:gd name="connsiteX15" fmla="*/ 0 w 360059"/>
              <a:gd name="connsiteY15" fmla="*/ 334547 h 359380"/>
              <a:gd name="connsiteX16" fmla="*/ 0 w 360059"/>
              <a:gd name="connsiteY16" fmla="*/ 228703 h 359380"/>
              <a:gd name="connsiteX17" fmla="*/ 25022 w 360059"/>
              <a:gd name="connsiteY17" fmla="*/ 203869 h 359380"/>
              <a:gd name="connsiteX18" fmla="*/ 264251 w 360059"/>
              <a:gd name="connsiteY18" fmla="*/ 59944 h 359380"/>
              <a:gd name="connsiteX19" fmla="*/ 228869 w 360059"/>
              <a:gd name="connsiteY19" fmla="*/ 95060 h 359380"/>
              <a:gd name="connsiteX20" fmla="*/ 264251 w 360059"/>
              <a:gd name="connsiteY20" fmla="*/ 130175 h 359380"/>
              <a:gd name="connsiteX21" fmla="*/ 299635 w 360059"/>
              <a:gd name="connsiteY21" fmla="*/ 95060 h 359380"/>
              <a:gd name="connsiteX22" fmla="*/ 25022 w 360059"/>
              <a:gd name="connsiteY22" fmla="*/ 22430 h 359380"/>
              <a:gd name="connsiteX23" fmla="*/ 131670 w 360059"/>
              <a:gd name="connsiteY23" fmla="*/ 22430 h 359380"/>
              <a:gd name="connsiteX24" fmla="*/ 156693 w 360059"/>
              <a:gd name="connsiteY24" fmla="*/ 47264 h 359380"/>
              <a:gd name="connsiteX25" fmla="*/ 156693 w 360059"/>
              <a:gd name="connsiteY25" fmla="*/ 153108 h 359380"/>
              <a:gd name="connsiteX26" fmla="*/ 131670 w 360059"/>
              <a:gd name="connsiteY26" fmla="*/ 177942 h 359380"/>
              <a:gd name="connsiteX27" fmla="*/ 25022 w 360059"/>
              <a:gd name="connsiteY27" fmla="*/ 177942 h 359380"/>
              <a:gd name="connsiteX28" fmla="*/ 0 w 360059"/>
              <a:gd name="connsiteY28" fmla="*/ 153108 h 359380"/>
              <a:gd name="connsiteX29" fmla="*/ 0 w 360059"/>
              <a:gd name="connsiteY29" fmla="*/ 47264 h 359380"/>
              <a:gd name="connsiteX30" fmla="*/ 25022 w 360059"/>
              <a:gd name="connsiteY30" fmla="*/ 22430 h 359380"/>
              <a:gd name="connsiteX31" fmla="*/ 264227 w 360059"/>
              <a:gd name="connsiteY31" fmla="*/ 0 h 359380"/>
              <a:gd name="connsiteX32" fmla="*/ 281918 w 360059"/>
              <a:gd name="connsiteY32" fmla="*/ 7271 h 359380"/>
              <a:gd name="connsiteX33" fmla="*/ 281942 w 360059"/>
              <a:gd name="connsiteY33" fmla="*/ 7271 h 359380"/>
              <a:gd name="connsiteX34" fmla="*/ 352733 w 360059"/>
              <a:gd name="connsiteY34" fmla="*/ 77502 h 359380"/>
              <a:gd name="connsiteX35" fmla="*/ 352733 w 360059"/>
              <a:gd name="connsiteY35" fmla="*/ 112617 h 359380"/>
              <a:gd name="connsiteX36" fmla="*/ 281942 w 360059"/>
              <a:gd name="connsiteY36" fmla="*/ 182873 h 359380"/>
              <a:gd name="connsiteX37" fmla="*/ 246560 w 360059"/>
              <a:gd name="connsiteY37" fmla="*/ 182873 h 359380"/>
              <a:gd name="connsiteX38" fmla="*/ 175795 w 360059"/>
              <a:gd name="connsiteY38" fmla="*/ 112617 h 359380"/>
              <a:gd name="connsiteX39" fmla="*/ 175795 w 360059"/>
              <a:gd name="connsiteY39" fmla="*/ 77502 h 359380"/>
              <a:gd name="connsiteX40" fmla="*/ 246536 w 360059"/>
              <a:gd name="connsiteY40" fmla="*/ 7271 h 359380"/>
              <a:gd name="connsiteX41" fmla="*/ 264227 w 360059"/>
              <a:gd name="connsiteY41" fmla="*/ 0 h 359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60059" h="359380">
                <a:moveTo>
                  <a:pt x="207841" y="203869"/>
                </a:moveTo>
                <a:lnTo>
                  <a:pt x="314488" y="203869"/>
                </a:lnTo>
                <a:cubicBezTo>
                  <a:pt x="328308" y="203869"/>
                  <a:pt x="339511" y="214987"/>
                  <a:pt x="339511" y="228703"/>
                </a:cubicBezTo>
                <a:lnTo>
                  <a:pt x="339511" y="334547"/>
                </a:lnTo>
                <a:cubicBezTo>
                  <a:pt x="339511" y="348263"/>
                  <a:pt x="328308" y="359380"/>
                  <a:pt x="314488" y="359380"/>
                </a:cubicBezTo>
                <a:lnTo>
                  <a:pt x="207841" y="359380"/>
                </a:lnTo>
                <a:cubicBezTo>
                  <a:pt x="194021" y="359380"/>
                  <a:pt x="182818" y="348263"/>
                  <a:pt x="182818" y="334547"/>
                </a:cubicBezTo>
                <a:lnTo>
                  <a:pt x="182818" y="228703"/>
                </a:lnTo>
                <a:cubicBezTo>
                  <a:pt x="182818" y="214987"/>
                  <a:pt x="194021" y="203869"/>
                  <a:pt x="207841" y="203869"/>
                </a:cubicBezTo>
                <a:close/>
                <a:moveTo>
                  <a:pt x="25022" y="203869"/>
                </a:moveTo>
                <a:lnTo>
                  <a:pt x="131670" y="203869"/>
                </a:lnTo>
                <a:cubicBezTo>
                  <a:pt x="145490" y="203869"/>
                  <a:pt x="156693" y="214987"/>
                  <a:pt x="156693" y="228703"/>
                </a:cubicBezTo>
                <a:lnTo>
                  <a:pt x="156693" y="334547"/>
                </a:lnTo>
                <a:cubicBezTo>
                  <a:pt x="156693" y="348263"/>
                  <a:pt x="145490" y="359380"/>
                  <a:pt x="131670" y="359380"/>
                </a:cubicBezTo>
                <a:lnTo>
                  <a:pt x="25022" y="359380"/>
                </a:lnTo>
                <a:cubicBezTo>
                  <a:pt x="11203" y="359380"/>
                  <a:pt x="0" y="348263"/>
                  <a:pt x="0" y="334547"/>
                </a:cubicBezTo>
                <a:lnTo>
                  <a:pt x="0" y="228703"/>
                </a:lnTo>
                <a:cubicBezTo>
                  <a:pt x="0" y="214987"/>
                  <a:pt x="11203" y="203869"/>
                  <a:pt x="25022" y="203869"/>
                </a:cubicBezTo>
                <a:close/>
                <a:moveTo>
                  <a:pt x="264251" y="59944"/>
                </a:moveTo>
                <a:lnTo>
                  <a:pt x="228869" y="95060"/>
                </a:lnTo>
                <a:lnTo>
                  <a:pt x="264251" y="130175"/>
                </a:lnTo>
                <a:lnTo>
                  <a:pt x="299635" y="95060"/>
                </a:lnTo>
                <a:close/>
                <a:moveTo>
                  <a:pt x="25022" y="22430"/>
                </a:moveTo>
                <a:lnTo>
                  <a:pt x="131670" y="22430"/>
                </a:lnTo>
                <a:cubicBezTo>
                  <a:pt x="145490" y="22430"/>
                  <a:pt x="156693" y="33549"/>
                  <a:pt x="156693" y="47264"/>
                </a:cubicBezTo>
                <a:lnTo>
                  <a:pt x="156693" y="153108"/>
                </a:lnTo>
                <a:cubicBezTo>
                  <a:pt x="156693" y="166823"/>
                  <a:pt x="145490" y="177942"/>
                  <a:pt x="131670" y="177942"/>
                </a:cubicBezTo>
                <a:lnTo>
                  <a:pt x="25022" y="177942"/>
                </a:lnTo>
                <a:cubicBezTo>
                  <a:pt x="11203" y="177942"/>
                  <a:pt x="0" y="166823"/>
                  <a:pt x="0" y="153108"/>
                </a:cubicBezTo>
                <a:lnTo>
                  <a:pt x="0" y="47264"/>
                </a:lnTo>
                <a:cubicBezTo>
                  <a:pt x="0" y="33549"/>
                  <a:pt x="11203" y="22430"/>
                  <a:pt x="25022" y="22430"/>
                </a:cubicBezTo>
                <a:close/>
                <a:moveTo>
                  <a:pt x="264227" y="0"/>
                </a:moveTo>
                <a:cubicBezTo>
                  <a:pt x="270630" y="0"/>
                  <a:pt x="277032" y="2424"/>
                  <a:pt x="281918" y="7271"/>
                </a:cubicBezTo>
                <a:lnTo>
                  <a:pt x="281942" y="7271"/>
                </a:lnTo>
                <a:lnTo>
                  <a:pt x="352733" y="77502"/>
                </a:lnTo>
                <a:cubicBezTo>
                  <a:pt x="362501" y="87200"/>
                  <a:pt x="362501" y="102920"/>
                  <a:pt x="352733" y="112617"/>
                </a:cubicBezTo>
                <a:lnTo>
                  <a:pt x="281942" y="182873"/>
                </a:lnTo>
                <a:cubicBezTo>
                  <a:pt x="272171" y="192569"/>
                  <a:pt x="256332" y="192569"/>
                  <a:pt x="246560" y="182873"/>
                </a:cubicBezTo>
                <a:lnTo>
                  <a:pt x="175795" y="112617"/>
                </a:lnTo>
                <a:cubicBezTo>
                  <a:pt x="166027" y="102920"/>
                  <a:pt x="166027" y="87200"/>
                  <a:pt x="175795" y="77502"/>
                </a:cubicBezTo>
                <a:lnTo>
                  <a:pt x="246536" y="7271"/>
                </a:lnTo>
                <a:cubicBezTo>
                  <a:pt x="251421" y="2424"/>
                  <a:pt x="257824" y="0"/>
                  <a:pt x="264227" y="0"/>
                </a:cubicBezTo>
                <a:close/>
              </a:path>
            </a:pathLst>
          </a:custGeom>
          <a:gradFill>
            <a:gsLst>
              <a:gs pos="0">
                <a:schemeClr val="accent1">
                  <a:lumMod val="60000"/>
                  <a:lumOff val="40000"/>
                </a:schemeClr>
              </a:gs>
              <a:gs pos="99999">
                <a:schemeClr val="accent1"/>
              </a:gs>
            </a:gsLst>
            <a:lin ang="13500000" scaled="1"/>
          </a:gradFill>
          <a:ln w="12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cxnSp>
        <p:nvCxnSpPr>
          <p:cNvPr id="4" name="直接连接符 3"/>
          <p:cNvCxnSpPr/>
          <p:nvPr>
            <p:custDataLst>
              <p:tags r:id="rId6"/>
            </p:custDataLst>
          </p:nvPr>
        </p:nvCxnSpPr>
        <p:spPr>
          <a:xfrm>
            <a:off x="9178290" y="2639060"/>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useBgFill="1">
        <p:nvSpPr>
          <p:cNvPr id="26" name="燕尾形 60"/>
          <p:cNvSpPr/>
          <p:nvPr>
            <p:custDataLst>
              <p:tags r:id="rId7"/>
            </p:custDataLst>
          </p:nvPr>
        </p:nvSpPr>
        <p:spPr>
          <a:xfrm>
            <a:off x="6960870" y="1924685"/>
            <a:ext cx="2320290" cy="3727450"/>
          </a:xfrm>
          <a:prstGeom prst="chevron">
            <a:avLst>
              <a:gd name="adj" fmla="val 17570"/>
            </a:avLst>
          </a:prstGeom>
          <a:ln w="3175">
            <a:noFill/>
          </a:ln>
          <a:effectLst>
            <a:outerShdw blurRad="317500" dist="228600" sx="87000" sy="87000" algn="l" rotWithShape="0">
              <a:schemeClr val="accent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170" tIns="0" rIns="0" bIns="0" numCol="1" spcCol="0" rtlCol="0" fromWordArt="0" anchor="ctr" anchorCtr="0" forceAA="0" compatLnSpc="1">
            <a:noAutofit/>
          </a:bodyPr>
          <a:lstStyle/>
          <a:p>
            <a:pPr lvl="0" algn="ctr">
              <a:lnSpc>
                <a:spcPct val="150000"/>
              </a:lnSpc>
              <a:buClrTx/>
              <a:buSzTx/>
              <a:buFontTx/>
            </a:pPr>
            <a:endParaRPr lang="zh-CN" altLang="en-US" sz="1400" kern="0" dirty="0">
              <a:ln>
                <a:noFill/>
                <a:prstDash val="sysDot"/>
              </a:ln>
              <a:solidFill>
                <a:srgbClr val="262626"/>
              </a:solidFill>
              <a:latin typeface="+mn-ea"/>
              <a:sym typeface="+mn-ea"/>
            </a:endParaRPr>
          </a:p>
        </p:txBody>
      </p:sp>
      <p:sp>
        <p:nvSpPr>
          <p:cNvPr id="27" name="燕尾形 60"/>
          <p:cNvSpPr/>
          <p:nvPr>
            <p:custDataLst>
              <p:tags r:id="rId8"/>
            </p:custDataLst>
          </p:nvPr>
        </p:nvSpPr>
        <p:spPr>
          <a:xfrm>
            <a:off x="6960870" y="1922780"/>
            <a:ext cx="2320290" cy="3727450"/>
          </a:xfrm>
          <a:prstGeom prst="chevron">
            <a:avLst>
              <a:gd name="adj" fmla="val 17570"/>
            </a:avLst>
          </a:prstGeom>
          <a:solidFill>
            <a:schemeClr val="lt1">
              <a:lumMod val="100000"/>
              <a:alpha val="20000"/>
            </a:schemeClr>
          </a:solidFill>
          <a:ln w="3175">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0" rIns="0" bIns="0" numCol="1" spcCol="0" rtlCol="0" fromWordArt="0" anchor="ctr" anchorCtr="0" forceAA="0" compatLnSpc="1">
            <a:noAutofit/>
          </a:bodyPr>
          <a:lstStyle/>
          <a:p>
            <a:pPr lvl="0">
              <a:lnSpc>
                <a:spcPct val="150000"/>
              </a:lnSpc>
              <a:buClrTx/>
              <a:buSzTx/>
              <a:buFontTx/>
            </a:pPr>
            <a:r>
              <a:rPr lang="zh-CN" altLang="en-US" sz="1600" b="1" dirty="0">
                <a:solidFill>
                  <a:schemeClr val="tx1"/>
                </a:solidFill>
                <a:sym typeface="+mn-ea"/>
              </a:rPr>
              <a:t>未订立书面劳动合同二倍工资差额的计算基数</a:t>
            </a:r>
            <a:endParaRPr lang="zh-CN" altLang="en-US" sz="1600" b="1" kern="0" dirty="0">
              <a:ln>
                <a:noFill/>
                <a:prstDash val="sysDot"/>
              </a:ln>
              <a:solidFill>
                <a:schemeClr val="tx1"/>
              </a:solidFill>
              <a:latin typeface="+mn-ea"/>
              <a:sym typeface="+mn-ea"/>
            </a:endParaRPr>
          </a:p>
        </p:txBody>
      </p:sp>
      <p:cxnSp>
        <p:nvCxnSpPr>
          <p:cNvPr id="30" name="直接连接符 29"/>
          <p:cNvCxnSpPr/>
          <p:nvPr>
            <p:custDataLst>
              <p:tags r:id="rId9"/>
            </p:custDataLst>
          </p:nvPr>
        </p:nvCxnSpPr>
        <p:spPr>
          <a:xfrm>
            <a:off x="7115810" y="2639060"/>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useBgFill="1">
        <p:nvSpPr>
          <p:cNvPr id="32" name="燕尾形 60"/>
          <p:cNvSpPr/>
          <p:nvPr>
            <p:custDataLst>
              <p:tags r:id="rId10"/>
            </p:custDataLst>
          </p:nvPr>
        </p:nvSpPr>
        <p:spPr>
          <a:xfrm>
            <a:off x="4898390" y="1924685"/>
            <a:ext cx="2320290" cy="3727450"/>
          </a:xfrm>
          <a:prstGeom prst="chevron">
            <a:avLst>
              <a:gd name="adj" fmla="val 17570"/>
            </a:avLst>
          </a:prstGeom>
          <a:ln w="3175">
            <a:noFill/>
          </a:ln>
          <a:effectLst>
            <a:outerShdw blurRad="317500" dist="228600" sx="87000" sy="87000" algn="l" rotWithShape="0">
              <a:schemeClr val="accent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170" tIns="0" rIns="0" bIns="0" numCol="1" spcCol="0" rtlCol="0" fromWordArt="0" anchor="ctr" anchorCtr="0" forceAA="0" compatLnSpc="1">
            <a:noAutofit/>
          </a:bodyPr>
          <a:lstStyle/>
          <a:p>
            <a:pPr lvl="0" algn="ctr">
              <a:lnSpc>
                <a:spcPct val="150000"/>
              </a:lnSpc>
              <a:buClrTx/>
              <a:buSzTx/>
              <a:buFontTx/>
            </a:pPr>
            <a:endParaRPr lang="zh-CN" altLang="en-US" sz="1400" kern="0" dirty="0">
              <a:ln>
                <a:noFill/>
                <a:prstDash val="sysDot"/>
              </a:ln>
              <a:solidFill>
                <a:srgbClr val="262626"/>
              </a:solidFill>
              <a:latin typeface="+mn-ea"/>
              <a:sym typeface="+mn-ea"/>
            </a:endParaRPr>
          </a:p>
        </p:txBody>
      </p:sp>
      <p:sp>
        <p:nvSpPr>
          <p:cNvPr id="33" name="燕尾形 60"/>
          <p:cNvSpPr/>
          <p:nvPr>
            <p:custDataLst>
              <p:tags r:id="rId11"/>
            </p:custDataLst>
          </p:nvPr>
        </p:nvSpPr>
        <p:spPr>
          <a:xfrm>
            <a:off x="4898390" y="1922780"/>
            <a:ext cx="2320290" cy="3727450"/>
          </a:xfrm>
          <a:prstGeom prst="chevron">
            <a:avLst>
              <a:gd name="adj" fmla="val 17570"/>
            </a:avLst>
          </a:prstGeom>
          <a:solidFill>
            <a:schemeClr val="lt1">
              <a:lumMod val="100000"/>
              <a:alpha val="20000"/>
            </a:schemeClr>
          </a:solidFill>
          <a:ln w="3175">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0" rIns="0" bIns="0" numCol="1" spcCol="0" rtlCol="0" fromWordArt="0" anchor="ctr" anchorCtr="0" forceAA="0" compatLnSpc="1">
            <a:noAutofit/>
          </a:bodyPr>
          <a:lstStyle/>
          <a:p>
            <a:pPr lvl="0">
              <a:lnSpc>
                <a:spcPct val="150000"/>
              </a:lnSpc>
              <a:buClrTx/>
              <a:buSzTx/>
              <a:buFontTx/>
            </a:pPr>
            <a:r>
              <a:rPr lang="zh-CN" altLang="en-US" sz="1600" b="1" dirty="0">
                <a:solidFill>
                  <a:schemeClr val="tx1"/>
                </a:solidFill>
                <a:sym typeface="+mn-ea"/>
              </a:rPr>
              <a:t>代签、倒签或补签劳动合同的未签订书面劳动合同二倍工资差额问题</a:t>
            </a:r>
            <a:endParaRPr lang="zh-CN" altLang="en-US" sz="1600" b="1" kern="0" dirty="0">
              <a:ln>
                <a:noFill/>
                <a:prstDash val="sysDot"/>
              </a:ln>
              <a:solidFill>
                <a:schemeClr val="tx1"/>
              </a:solidFill>
              <a:latin typeface="+mn-ea"/>
              <a:sym typeface="+mn-ea"/>
            </a:endParaRPr>
          </a:p>
        </p:txBody>
      </p:sp>
      <p:cxnSp>
        <p:nvCxnSpPr>
          <p:cNvPr id="36" name="直接连接符 35"/>
          <p:cNvCxnSpPr/>
          <p:nvPr>
            <p:custDataLst>
              <p:tags r:id="rId12"/>
            </p:custDataLst>
          </p:nvPr>
        </p:nvCxnSpPr>
        <p:spPr>
          <a:xfrm>
            <a:off x="5053330" y="2639060"/>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useBgFill="1">
        <p:nvSpPr>
          <p:cNvPr id="39" name="燕尾形 60"/>
          <p:cNvSpPr/>
          <p:nvPr>
            <p:custDataLst>
              <p:tags r:id="rId13"/>
            </p:custDataLst>
          </p:nvPr>
        </p:nvSpPr>
        <p:spPr>
          <a:xfrm>
            <a:off x="2835910" y="1924685"/>
            <a:ext cx="2320290" cy="3727450"/>
          </a:xfrm>
          <a:prstGeom prst="chevron">
            <a:avLst>
              <a:gd name="adj" fmla="val 17570"/>
            </a:avLst>
          </a:prstGeom>
          <a:ln w="3175">
            <a:noFill/>
          </a:ln>
          <a:effectLst>
            <a:outerShdw blurRad="317500" dist="228600" sx="87000" sy="87000" algn="l" rotWithShape="0">
              <a:schemeClr val="accent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170" tIns="0" rIns="0" bIns="0" numCol="1" spcCol="0" rtlCol="0" fromWordArt="0" anchor="ctr" anchorCtr="0" forceAA="0" compatLnSpc="1">
            <a:noAutofit/>
          </a:bodyPr>
          <a:lstStyle/>
          <a:p>
            <a:pPr lvl="0" algn="ctr">
              <a:lnSpc>
                <a:spcPct val="150000"/>
              </a:lnSpc>
              <a:buClrTx/>
              <a:buSzTx/>
              <a:buFontTx/>
            </a:pPr>
            <a:endParaRPr lang="zh-CN" altLang="en-US" sz="1400" kern="0" dirty="0">
              <a:ln>
                <a:noFill/>
                <a:prstDash val="sysDot"/>
              </a:ln>
              <a:solidFill>
                <a:srgbClr val="262626"/>
              </a:solidFill>
              <a:latin typeface="+mn-ea"/>
              <a:sym typeface="+mn-ea"/>
            </a:endParaRPr>
          </a:p>
        </p:txBody>
      </p:sp>
      <p:sp>
        <p:nvSpPr>
          <p:cNvPr id="44" name="燕尾形 60"/>
          <p:cNvSpPr/>
          <p:nvPr>
            <p:custDataLst>
              <p:tags r:id="rId14"/>
            </p:custDataLst>
          </p:nvPr>
        </p:nvSpPr>
        <p:spPr>
          <a:xfrm>
            <a:off x="2835910" y="1922780"/>
            <a:ext cx="2320290" cy="3727450"/>
          </a:xfrm>
          <a:prstGeom prst="chevron">
            <a:avLst>
              <a:gd name="adj" fmla="val 17570"/>
            </a:avLst>
          </a:prstGeom>
          <a:solidFill>
            <a:schemeClr val="lt1">
              <a:lumMod val="100000"/>
              <a:alpha val="20000"/>
            </a:schemeClr>
          </a:solidFill>
          <a:ln w="3175">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0" rIns="0" bIns="0" numCol="1" spcCol="0" rtlCol="0" fromWordArt="0" anchor="ctr" anchorCtr="0" forceAA="0" compatLnSpc="1">
            <a:noAutofit/>
          </a:bodyPr>
          <a:lstStyle/>
          <a:p>
            <a:pPr lvl="0">
              <a:lnSpc>
                <a:spcPct val="150000"/>
              </a:lnSpc>
              <a:buClrTx/>
              <a:buSzTx/>
              <a:buFontTx/>
            </a:pPr>
            <a:r>
              <a:rPr lang="zh-CN" altLang="en-US" sz="1600" b="1" dirty="0">
                <a:solidFill>
                  <a:schemeClr val="tx1"/>
                </a:solidFill>
                <a:sym typeface="+mn-ea"/>
              </a:rPr>
              <a:t>连续签订两次固定期限劳动合同后，用人单位不续签劳动合同的后果</a:t>
            </a:r>
            <a:endParaRPr lang="zh-CN" altLang="en-US" sz="1600" b="1" kern="0" dirty="0">
              <a:ln>
                <a:noFill/>
                <a:prstDash val="sysDot"/>
              </a:ln>
              <a:solidFill>
                <a:schemeClr val="tx1"/>
              </a:solidFill>
              <a:latin typeface="+mn-ea"/>
              <a:sym typeface="+mn-ea"/>
            </a:endParaRPr>
          </a:p>
        </p:txBody>
      </p:sp>
      <p:cxnSp>
        <p:nvCxnSpPr>
          <p:cNvPr id="51" name="直接连接符 50"/>
          <p:cNvCxnSpPr/>
          <p:nvPr>
            <p:custDataLst>
              <p:tags r:id="rId15"/>
            </p:custDataLst>
          </p:nvPr>
        </p:nvCxnSpPr>
        <p:spPr>
          <a:xfrm>
            <a:off x="2990850" y="2639060"/>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useBgFill="1">
        <p:nvSpPr>
          <p:cNvPr id="53" name="燕尾形 60"/>
          <p:cNvSpPr/>
          <p:nvPr>
            <p:custDataLst>
              <p:tags r:id="rId16"/>
            </p:custDataLst>
          </p:nvPr>
        </p:nvSpPr>
        <p:spPr>
          <a:xfrm>
            <a:off x="773430" y="1924685"/>
            <a:ext cx="2320290" cy="3727450"/>
          </a:xfrm>
          <a:prstGeom prst="chevron">
            <a:avLst>
              <a:gd name="adj" fmla="val 17570"/>
            </a:avLst>
          </a:prstGeom>
          <a:ln w="3175">
            <a:noFill/>
          </a:ln>
          <a:effectLst>
            <a:outerShdw blurRad="317500" dist="228600" sx="87000" sy="87000" algn="l" rotWithShape="0">
              <a:schemeClr val="accent1">
                <a:alpha val="6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0170" tIns="0" rIns="0" bIns="0" numCol="1" spcCol="0" rtlCol="0" fromWordArt="0" anchor="ctr" anchorCtr="0" forceAA="0" compatLnSpc="1">
            <a:noAutofit/>
          </a:bodyPr>
          <a:lstStyle/>
          <a:p>
            <a:pPr lvl="0" algn="ctr">
              <a:lnSpc>
                <a:spcPct val="150000"/>
              </a:lnSpc>
              <a:buClrTx/>
              <a:buSzTx/>
              <a:buFontTx/>
            </a:pPr>
            <a:endParaRPr lang="zh-CN" altLang="en-US" sz="1400" kern="0" dirty="0">
              <a:ln>
                <a:noFill/>
                <a:prstDash val="sysDot"/>
              </a:ln>
              <a:solidFill>
                <a:srgbClr val="262626"/>
              </a:solidFill>
              <a:latin typeface="+mn-ea"/>
              <a:sym typeface="+mn-ea"/>
            </a:endParaRPr>
          </a:p>
        </p:txBody>
      </p:sp>
      <p:sp>
        <p:nvSpPr>
          <p:cNvPr id="57" name="燕尾形 60"/>
          <p:cNvSpPr/>
          <p:nvPr>
            <p:custDataLst>
              <p:tags r:id="rId17"/>
            </p:custDataLst>
          </p:nvPr>
        </p:nvSpPr>
        <p:spPr>
          <a:xfrm>
            <a:off x="773430" y="1922780"/>
            <a:ext cx="2320290" cy="3727450"/>
          </a:xfrm>
          <a:prstGeom prst="chevron">
            <a:avLst>
              <a:gd name="adj" fmla="val 17570"/>
            </a:avLst>
          </a:prstGeom>
          <a:solidFill>
            <a:schemeClr val="lt1">
              <a:lumMod val="100000"/>
              <a:alpha val="20000"/>
            </a:schemeClr>
          </a:solidFill>
          <a:ln w="3175">
            <a:solidFill>
              <a:schemeClr val="accent1">
                <a:alpha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252000" tIns="0" rIns="0" bIns="0" numCol="1" spcCol="0" rtlCol="0" fromWordArt="0" anchor="ctr" anchorCtr="0" forceAA="0" compatLnSpc="1">
            <a:noAutofit/>
          </a:bodyPr>
          <a:lstStyle/>
          <a:p>
            <a:pPr lvl="0">
              <a:lnSpc>
                <a:spcPct val="150000"/>
              </a:lnSpc>
              <a:buClrTx/>
              <a:buSzTx/>
              <a:buFontTx/>
            </a:pPr>
            <a:r>
              <a:rPr lang="zh-CN" altLang="en-US" sz="1600" b="1" dirty="0">
                <a:solidFill>
                  <a:schemeClr val="tx1"/>
                </a:solidFill>
                <a:sym typeface="+mn-ea"/>
              </a:rPr>
              <a:t>劳动合同期满后未续签，劳动者是否有权主张二倍工资差额</a:t>
            </a:r>
            <a:endParaRPr lang="zh-CN" altLang="en-US" sz="1600" b="1" kern="0" dirty="0">
              <a:ln>
                <a:noFill/>
                <a:prstDash val="sysDot"/>
              </a:ln>
              <a:solidFill>
                <a:schemeClr val="tx1"/>
              </a:solidFill>
              <a:latin typeface="+mn-ea"/>
              <a:sym typeface="+mn-ea"/>
            </a:endParaRPr>
          </a:p>
        </p:txBody>
      </p:sp>
      <p:cxnSp>
        <p:nvCxnSpPr>
          <p:cNvPr id="60" name="直接连接符 59"/>
          <p:cNvCxnSpPr/>
          <p:nvPr>
            <p:custDataLst>
              <p:tags r:id="rId18"/>
            </p:custDataLst>
          </p:nvPr>
        </p:nvCxnSpPr>
        <p:spPr>
          <a:xfrm>
            <a:off x="928370" y="2639060"/>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19"/>
            </p:custDataLst>
          </p:nvPr>
        </p:nvCxnSpPr>
        <p:spPr>
          <a:xfrm>
            <a:off x="9184005" y="4911725"/>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20"/>
            </p:custDataLst>
          </p:nvPr>
        </p:nvCxnSpPr>
        <p:spPr>
          <a:xfrm>
            <a:off x="7121525" y="4911725"/>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custDataLst>
              <p:tags r:id="rId21"/>
            </p:custDataLst>
          </p:nvPr>
        </p:nvCxnSpPr>
        <p:spPr>
          <a:xfrm>
            <a:off x="5059045" y="4911725"/>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custDataLst>
              <p:tags r:id="rId22"/>
            </p:custDataLst>
          </p:nvPr>
        </p:nvCxnSpPr>
        <p:spPr>
          <a:xfrm>
            <a:off x="2996565" y="4911725"/>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3"/>
            </p:custDataLst>
          </p:nvPr>
        </p:nvCxnSpPr>
        <p:spPr>
          <a:xfrm>
            <a:off x="934085" y="4911725"/>
            <a:ext cx="1915160" cy="0"/>
          </a:xfrm>
          <a:prstGeom prst="line">
            <a:avLst/>
          </a:prstGeom>
          <a:ln w="3175" cap="flat">
            <a:solidFill>
              <a:schemeClr val="accent1">
                <a:alpha val="6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p:custDataLst>
              <p:tags r:id="rId24"/>
            </p:custDataLst>
          </p:nvPr>
        </p:nvSpPr>
        <p:spPr>
          <a:xfrm>
            <a:off x="5076486" y="4995545"/>
            <a:ext cx="1720215" cy="578485"/>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en-US" sz="3000" b="1" dirty="0">
                <a:solidFill>
                  <a:schemeClr val="accent1"/>
                </a:solidFill>
                <a:uFillTx/>
                <a:latin typeface="+mn-ea"/>
                <a:sym typeface="+mn-ea"/>
              </a:rPr>
              <a:t>03</a:t>
            </a:r>
            <a:endParaRPr lang="en-US" sz="3000" b="1" dirty="0">
              <a:solidFill>
                <a:schemeClr val="accent1"/>
              </a:solidFill>
              <a:uFillTx/>
              <a:latin typeface="+mn-ea"/>
              <a:sym typeface="+mn-ea"/>
            </a:endParaRPr>
          </a:p>
        </p:txBody>
      </p:sp>
      <p:sp>
        <p:nvSpPr>
          <p:cNvPr id="15" name="矩形 14"/>
          <p:cNvSpPr/>
          <p:nvPr>
            <p:custDataLst>
              <p:tags r:id="rId25"/>
            </p:custDataLst>
          </p:nvPr>
        </p:nvSpPr>
        <p:spPr>
          <a:xfrm>
            <a:off x="3014006" y="4995545"/>
            <a:ext cx="1720215" cy="578485"/>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en-US" sz="3000" b="1" dirty="0">
                <a:solidFill>
                  <a:schemeClr val="accent1"/>
                </a:solidFill>
                <a:uFillTx/>
                <a:latin typeface="+mn-ea"/>
                <a:sym typeface="+mn-ea"/>
              </a:rPr>
              <a:t>02</a:t>
            </a:r>
            <a:endParaRPr lang="en-US" sz="3000" b="1" dirty="0">
              <a:solidFill>
                <a:schemeClr val="accent1"/>
              </a:solidFill>
              <a:uFillTx/>
              <a:latin typeface="+mn-ea"/>
              <a:sym typeface="+mn-ea"/>
            </a:endParaRPr>
          </a:p>
        </p:txBody>
      </p:sp>
      <p:sp>
        <p:nvSpPr>
          <p:cNvPr id="17" name="矩形 16"/>
          <p:cNvSpPr/>
          <p:nvPr>
            <p:custDataLst>
              <p:tags r:id="rId26"/>
            </p:custDataLst>
          </p:nvPr>
        </p:nvSpPr>
        <p:spPr>
          <a:xfrm>
            <a:off x="951231" y="4995545"/>
            <a:ext cx="1720215" cy="578485"/>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en-US" sz="3000" b="1" dirty="0">
                <a:solidFill>
                  <a:schemeClr val="accent1"/>
                </a:solidFill>
                <a:uFillTx/>
                <a:latin typeface="+mn-ea"/>
                <a:sym typeface="+mn-ea"/>
              </a:rPr>
              <a:t>01</a:t>
            </a:r>
            <a:endParaRPr lang="en-US" sz="3000" b="1" dirty="0">
              <a:solidFill>
                <a:schemeClr val="accent1"/>
              </a:solidFill>
              <a:uFillTx/>
              <a:latin typeface="+mn-ea"/>
              <a:sym typeface="+mn-ea"/>
            </a:endParaRPr>
          </a:p>
        </p:txBody>
      </p:sp>
      <p:sp>
        <p:nvSpPr>
          <p:cNvPr id="18" name="矩形 17"/>
          <p:cNvSpPr/>
          <p:nvPr>
            <p:custDataLst>
              <p:tags r:id="rId27"/>
            </p:custDataLst>
          </p:nvPr>
        </p:nvSpPr>
        <p:spPr>
          <a:xfrm>
            <a:off x="7138966" y="4995545"/>
            <a:ext cx="1720215" cy="578485"/>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en-US" sz="3000" b="1" dirty="0">
                <a:solidFill>
                  <a:schemeClr val="accent1"/>
                </a:solidFill>
                <a:uFillTx/>
                <a:latin typeface="+mn-ea"/>
                <a:sym typeface="+mn-ea"/>
              </a:rPr>
              <a:t>04</a:t>
            </a:r>
            <a:endParaRPr lang="en-US" sz="3000" b="1" dirty="0">
              <a:solidFill>
                <a:schemeClr val="accent1"/>
              </a:solidFill>
              <a:uFillTx/>
              <a:latin typeface="+mn-ea"/>
              <a:sym typeface="+mn-ea"/>
            </a:endParaRPr>
          </a:p>
        </p:txBody>
      </p:sp>
      <p:sp>
        <p:nvSpPr>
          <p:cNvPr id="19" name="矩形 18"/>
          <p:cNvSpPr/>
          <p:nvPr>
            <p:custDataLst>
              <p:tags r:id="rId28"/>
            </p:custDataLst>
          </p:nvPr>
        </p:nvSpPr>
        <p:spPr>
          <a:xfrm>
            <a:off x="9201763" y="4995545"/>
            <a:ext cx="1720215" cy="578485"/>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p>
            <a:pPr lvl="0" algn="ctr">
              <a:buClrTx/>
              <a:buSzTx/>
              <a:buFontTx/>
            </a:pPr>
            <a:r>
              <a:rPr lang="en-US" sz="3000" b="1" dirty="0">
                <a:solidFill>
                  <a:schemeClr val="accent1"/>
                </a:solidFill>
                <a:uFillTx/>
                <a:latin typeface="+mn-ea"/>
                <a:sym typeface="+mn-ea"/>
              </a:rPr>
              <a:t>05</a:t>
            </a:r>
            <a:endParaRPr lang="en-US" sz="3000" b="1" dirty="0">
              <a:solidFill>
                <a:schemeClr val="accent1"/>
              </a:solidFill>
              <a:uFillTx/>
              <a:latin typeface="+mn-ea"/>
              <a:sym typeface="+mn-ea"/>
            </a:endParaRPr>
          </a:p>
        </p:txBody>
      </p:sp>
      <p:sp>
        <p:nvSpPr>
          <p:cNvPr id="20" name="任意多边形: 形状 19"/>
          <p:cNvSpPr/>
          <p:nvPr>
            <p:custDataLst>
              <p:tags r:id="rId29"/>
            </p:custDataLst>
          </p:nvPr>
        </p:nvSpPr>
        <p:spPr>
          <a:xfrm>
            <a:off x="7819367" y="2094595"/>
            <a:ext cx="359409" cy="347249"/>
          </a:xfrm>
          <a:custGeom>
            <a:avLst/>
            <a:gdLst>
              <a:gd name="connsiteX0" fmla="*/ 271874 w 359409"/>
              <a:gd name="connsiteY0" fmla="*/ 271816 h 347249"/>
              <a:gd name="connsiteX1" fmla="*/ 195672 w 359409"/>
              <a:gd name="connsiteY1" fmla="*/ 214436 h 347249"/>
              <a:gd name="connsiteX2" fmla="*/ 191159 w 359409"/>
              <a:gd name="connsiteY2" fmla="*/ 202384 h 347249"/>
              <a:gd name="connsiteX3" fmla="*/ 191159 w 359409"/>
              <a:gd name="connsiteY3" fmla="*/ 202204 h 347249"/>
              <a:gd name="connsiteX4" fmla="*/ 191700 w 359409"/>
              <a:gd name="connsiteY4" fmla="*/ 201126 h 347249"/>
              <a:gd name="connsiteX5" fmla="*/ 220230 w 359409"/>
              <a:gd name="connsiteY5" fmla="*/ 124319 h 347249"/>
              <a:gd name="connsiteX6" fmla="*/ 190436 w 359409"/>
              <a:gd name="connsiteY6" fmla="*/ 42296 h 347249"/>
              <a:gd name="connsiteX7" fmla="*/ 188810 w 359409"/>
              <a:gd name="connsiteY7" fmla="*/ 32043 h 347249"/>
              <a:gd name="connsiteX8" fmla="*/ 238288 w 359409"/>
              <a:gd name="connsiteY8" fmla="*/ 205 h 347249"/>
              <a:gd name="connsiteX9" fmla="*/ 303294 w 359409"/>
              <a:gd name="connsiteY9" fmla="*/ 55966 h 347249"/>
              <a:gd name="connsiteX10" fmla="*/ 281625 w 359409"/>
              <a:gd name="connsiteY10" fmla="*/ 138709 h 347249"/>
              <a:gd name="connsiteX11" fmla="*/ 274402 w 359409"/>
              <a:gd name="connsiteY11" fmla="*/ 147703 h 347249"/>
              <a:gd name="connsiteX12" fmla="*/ 273679 w 359409"/>
              <a:gd name="connsiteY12" fmla="*/ 161553 h 347249"/>
              <a:gd name="connsiteX13" fmla="*/ 276388 w 359409"/>
              <a:gd name="connsiteY13" fmla="*/ 166050 h 347249"/>
              <a:gd name="connsiteX14" fmla="*/ 298057 w 359409"/>
              <a:gd name="connsiteY14" fmla="*/ 176662 h 347249"/>
              <a:gd name="connsiteX15" fmla="*/ 321531 w 359409"/>
              <a:gd name="connsiteY15" fmla="*/ 187455 h 347249"/>
              <a:gd name="connsiteX16" fmla="*/ 357645 w 359409"/>
              <a:gd name="connsiteY16" fmla="*/ 219833 h 347249"/>
              <a:gd name="connsiteX17" fmla="*/ 354034 w 359409"/>
              <a:gd name="connsiteY17" fmla="*/ 254008 h 347249"/>
              <a:gd name="connsiteX18" fmla="*/ 280722 w 359409"/>
              <a:gd name="connsiteY18" fmla="*/ 276672 h 347249"/>
              <a:gd name="connsiteX19" fmla="*/ 271874 w 359409"/>
              <a:gd name="connsiteY19" fmla="*/ 271816 h 347249"/>
              <a:gd name="connsiteX20" fmla="*/ 114 w 359409"/>
              <a:gd name="connsiteY20" fmla="*/ 307791 h 347249"/>
              <a:gd name="connsiteX21" fmla="*/ 114 w 359409"/>
              <a:gd name="connsiteY21" fmla="*/ 295199 h 347249"/>
              <a:gd name="connsiteX22" fmla="*/ 3725 w 359409"/>
              <a:gd name="connsiteY22" fmla="*/ 284408 h 347249"/>
              <a:gd name="connsiteX23" fmla="*/ 37492 w 359409"/>
              <a:gd name="connsiteY23" fmla="*/ 252389 h 347249"/>
              <a:gd name="connsiteX24" fmla="*/ 38576 w 359409"/>
              <a:gd name="connsiteY24" fmla="*/ 251670 h 347249"/>
              <a:gd name="connsiteX25" fmla="*/ 72342 w 359409"/>
              <a:gd name="connsiteY25" fmla="*/ 235841 h 347249"/>
              <a:gd name="connsiteX26" fmla="*/ 83177 w 359409"/>
              <a:gd name="connsiteY26" fmla="*/ 231344 h 347249"/>
              <a:gd name="connsiteX27" fmla="*/ 86246 w 359409"/>
              <a:gd name="connsiteY27" fmla="*/ 229006 h 347249"/>
              <a:gd name="connsiteX28" fmla="*/ 92025 w 359409"/>
              <a:gd name="connsiteY28" fmla="*/ 199866 h 347249"/>
              <a:gd name="connsiteX29" fmla="*/ 84983 w 359409"/>
              <a:gd name="connsiteY29" fmla="*/ 191052 h 347249"/>
              <a:gd name="connsiteX30" fmla="*/ 84621 w 359409"/>
              <a:gd name="connsiteY30" fmla="*/ 190693 h 347249"/>
              <a:gd name="connsiteX31" fmla="*/ 57716 w 359409"/>
              <a:gd name="connsiteY31" fmla="*/ 106331 h 347249"/>
              <a:gd name="connsiteX32" fmla="*/ 124528 w 359409"/>
              <a:gd name="connsiteY32" fmla="*/ 45174 h 347249"/>
              <a:gd name="connsiteX33" fmla="*/ 193145 w 359409"/>
              <a:gd name="connsiteY33" fmla="*/ 105972 h 347249"/>
              <a:gd name="connsiteX34" fmla="*/ 193325 w 359409"/>
              <a:gd name="connsiteY34" fmla="*/ 106871 h 347249"/>
              <a:gd name="connsiteX35" fmla="*/ 184297 w 359409"/>
              <a:gd name="connsiteY35" fmla="*/ 160474 h 347249"/>
              <a:gd name="connsiteX36" fmla="*/ 166601 w 359409"/>
              <a:gd name="connsiteY36" fmla="*/ 190513 h 347249"/>
              <a:gd name="connsiteX37" fmla="*/ 165879 w 359409"/>
              <a:gd name="connsiteY37" fmla="*/ 191593 h 347249"/>
              <a:gd name="connsiteX38" fmla="*/ 159378 w 359409"/>
              <a:gd name="connsiteY38" fmla="*/ 199146 h 347249"/>
              <a:gd name="connsiteX39" fmla="*/ 158656 w 359409"/>
              <a:gd name="connsiteY39" fmla="*/ 200945 h 347249"/>
              <a:gd name="connsiteX40" fmla="*/ 162628 w 359409"/>
              <a:gd name="connsiteY40" fmla="*/ 230624 h 347249"/>
              <a:gd name="connsiteX41" fmla="*/ 176713 w 359409"/>
              <a:gd name="connsiteY41" fmla="*/ 235841 h 347249"/>
              <a:gd name="connsiteX42" fmla="*/ 177615 w 359409"/>
              <a:gd name="connsiteY42" fmla="*/ 236200 h 347249"/>
              <a:gd name="connsiteX43" fmla="*/ 236481 w 359409"/>
              <a:gd name="connsiteY43" fmla="*/ 270018 h 347249"/>
              <a:gd name="connsiteX44" fmla="*/ 237023 w 359409"/>
              <a:gd name="connsiteY44" fmla="*/ 270377 h 347249"/>
              <a:gd name="connsiteX45" fmla="*/ 250386 w 359409"/>
              <a:gd name="connsiteY45" fmla="*/ 289984 h 347249"/>
              <a:gd name="connsiteX46" fmla="*/ 251108 w 359409"/>
              <a:gd name="connsiteY46" fmla="*/ 296099 h 347249"/>
              <a:gd name="connsiteX47" fmla="*/ 251108 w 359409"/>
              <a:gd name="connsiteY47" fmla="*/ 310130 h 347249"/>
              <a:gd name="connsiteX48" fmla="*/ 250747 w 359409"/>
              <a:gd name="connsiteY48" fmla="*/ 312648 h 347249"/>
              <a:gd name="connsiteX49" fmla="*/ 196936 w 359409"/>
              <a:gd name="connsiteY49" fmla="*/ 341968 h 347249"/>
              <a:gd name="connsiteX50" fmla="*/ 59702 w 359409"/>
              <a:gd name="connsiteY50" fmla="*/ 341968 h 347249"/>
              <a:gd name="connsiteX51" fmla="*/ 7337 w 359409"/>
              <a:gd name="connsiteY51" fmla="*/ 320382 h 347249"/>
              <a:gd name="connsiteX52" fmla="*/ 114 w 359409"/>
              <a:gd name="connsiteY52" fmla="*/ 307791 h 34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9409" h="347249">
                <a:moveTo>
                  <a:pt x="271874" y="271816"/>
                </a:moveTo>
                <a:cubicBezTo>
                  <a:pt x="256345" y="242497"/>
                  <a:pt x="227814" y="227208"/>
                  <a:pt x="195672" y="214436"/>
                </a:cubicBezTo>
                <a:cubicBezTo>
                  <a:pt x="190797" y="212458"/>
                  <a:pt x="188810" y="206882"/>
                  <a:pt x="191159" y="202384"/>
                </a:cubicBezTo>
                <a:lnTo>
                  <a:pt x="191159" y="202204"/>
                </a:lnTo>
                <a:lnTo>
                  <a:pt x="191700" y="201126"/>
                </a:lnTo>
                <a:cubicBezTo>
                  <a:pt x="205966" y="181339"/>
                  <a:pt x="218424" y="156336"/>
                  <a:pt x="220230" y="124319"/>
                </a:cubicBezTo>
                <a:cubicBezTo>
                  <a:pt x="223661" y="87624"/>
                  <a:pt x="209757" y="61722"/>
                  <a:pt x="190436" y="42296"/>
                </a:cubicBezTo>
                <a:cubicBezTo>
                  <a:pt x="187727" y="39598"/>
                  <a:pt x="187005" y="35461"/>
                  <a:pt x="188810" y="32043"/>
                </a:cubicBezTo>
                <a:cubicBezTo>
                  <a:pt x="198019" y="15135"/>
                  <a:pt x="212285" y="1824"/>
                  <a:pt x="238288" y="205"/>
                </a:cubicBezTo>
                <a:cubicBezTo>
                  <a:pt x="278014" y="-1594"/>
                  <a:pt x="299682" y="23589"/>
                  <a:pt x="303294" y="55966"/>
                </a:cubicBezTo>
                <a:cubicBezTo>
                  <a:pt x="308710" y="91941"/>
                  <a:pt x="296071" y="120721"/>
                  <a:pt x="281625" y="138709"/>
                </a:cubicBezTo>
                <a:cubicBezTo>
                  <a:pt x="279819" y="142307"/>
                  <a:pt x="276207" y="144105"/>
                  <a:pt x="274402" y="147703"/>
                </a:cubicBezTo>
                <a:cubicBezTo>
                  <a:pt x="272957" y="150580"/>
                  <a:pt x="272596" y="157236"/>
                  <a:pt x="273679" y="161553"/>
                </a:cubicBezTo>
                <a:cubicBezTo>
                  <a:pt x="274041" y="163352"/>
                  <a:pt x="274943" y="164791"/>
                  <a:pt x="276388" y="166050"/>
                </a:cubicBezTo>
                <a:cubicBezTo>
                  <a:pt x="281444" y="170367"/>
                  <a:pt x="291736" y="173425"/>
                  <a:pt x="298057" y="176662"/>
                </a:cubicBezTo>
                <a:cubicBezTo>
                  <a:pt x="307085" y="180260"/>
                  <a:pt x="314308" y="183857"/>
                  <a:pt x="321531" y="187455"/>
                </a:cubicBezTo>
                <a:cubicBezTo>
                  <a:pt x="335977" y="194650"/>
                  <a:pt x="352227" y="205442"/>
                  <a:pt x="357645" y="219833"/>
                </a:cubicBezTo>
                <a:cubicBezTo>
                  <a:pt x="361257" y="228827"/>
                  <a:pt x="359450" y="246813"/>
                  <a:pt x="354034" y="254008"/>
                </a:cubicBezTo>
                <a:cubicBezTo>
                  <a:pt x="342296" y="270737"/>
                  <a:pt x="308529" y="273435"/>
                  <a:pt x="280722" y="276672"/>
                </a:cubicBezTo>
                <a:cubicBezTo>
                  <a:pt x="277110" y="276853"/>
                  <a:pt x="273679" y="275053"/>
                  <a:pt x="271874" y="271816"/>
                </a:cubicBezTo>
                <a:moveTo>
                  <a:pt x="114" y="307791"/>
                </a:moveTo>
                <a:lnTo>
                  <a:pt x="114" y="295199"/>
                </a:lnTo>
                <a:cubicBezTo>
                  <a:pt x="114" y="291603"/>
                  <a:pt x="1920" y="288004"/>
                  <a:pt x="3725" y="284408"/>
                </a:cubicBezTo>
                <a:cubicBezTo>
                  <a:pt x="10768" y="270197"/>
                  <a:pt x="25033" y="261204"/>
                  <a:pt x="37492" y="252389"/>
                </a:cubicBezTo>
                <a:cubicBezTo>
                  <a:pt x="37853" y="252210"/>
                  <a:pt x="38215" y="251850"/>
                  <a:pt x="38576" y="251670"/>
                </a:cubicBezTo>
                <a:cubicBezTo>
                  <a:pt x="49229" y="246454"/>
                  <a:pt x="59883" y="241057"/>
                  <a:pt x="72342" y="235841"/>
                </a:cubicBezTo>
                <a:cubicBezTo>
                  <a:pt x="75412" y="234403"/>
                  <a:pt x="79746" y="232784"/>
                  <a:pt x="83177" y="231344"/>
                </a:cubicBezTo>
                <a:cubicBezTo>
                  <a:pt x="84441" y="230805"/>
                  <a:pt x="85524" y="230085"/>
                  <a:pt x="86246" y="229006"/>
                </a:cubicBezTo>
                <a:cubicBezTo>
                  <a:pt x="91483" y="222710"/>
                  <a:pt x="97081" y="209759"/>
                  <a:pt x="92025" y="199866"/>
                </a:cubicBezTo>
                <a:cubicBezTo>
                  <a:pt x="90219" y="196269"/>
                  <a:pt x="88413" y="194470"/>
                  <a:pt x="84983" y="191052"/>
                </a:cubicBezTo>
                <a:lnTo>
                  <a:pt x="84621" y="190693"/>
                </a:lnTo>
                <a:cubicBezTo>
                  <a:pt x="68370" y="172705"/>
                  <a:pt x="54105" y="142127"/>
                  <a:pt x="57716" y="106331"/>
                </a:cubicBezTo>
                <a:cubicBezTo>
                  <a:pt x="61328" y="70356"/>
                  <a:pt x="84802" y="45174"/>
                  <a:pt x="124528" y="45174"/>
                </a:cubicBezTo>
                <a:cubicBezTo>
                  <a:pt x="164072" y="45174"/>
                  <a:pt x="187547" y="70176"/>
                  <a:pt x="193145" y="105972"/>
                </a:cubicBezTo>
                <a:cubicBezTo>
                  <a:pt x="193145" y="106331"/>
                  <a:pt x="193145" y="106511"/>
                  <a:pt x="193325" y="106871"/>
                </a:cubicBezTo>
                <a:cubicBezTo>
                  <a:pt x="194950" y="128276"/>
                  <a:pt x="189714" y="147883"/>
                  <a:pt x="184297" y="160474"/>
                </a:cubicBezTo>
                <a:cubicBezTo>
                  <a:pt x="179060" y="172885"/>
                  <a:pt x="173642" y="181699"/>
                  <a:pt x="166601" y="190513"/>
                </a:cubicBezTo>
                <a:cubicBezTo>
                  <a:pt x="166240" y="190872"/>
                  <a:pt x="166059" y="191232"/>
                  <a:pt x="165879" y="191593"/>
                </a:cubicBezTo>
                <a:cubicBezTo>
                  <a:pt x="164072" y="194470"/>
                  <a:pt x="161183" y="196269"/>
                  <a:pt x="159378" y="199146"/>
                </a:cubicBezTo>
                <a:cubicBezTo>
                  <a:pt x="159017" y="199687"/>
                  <a:pt x="158836" y="200226"/>
                  <a:pt x="158656" y="200945"/>
                </a:cubicBezTo>
                <a:cubicBezTo>
                  <a:pt x="155585" y="211558"/>
                  <a:pt x="159017" y="225409"/>
                  <a:pt x="162628" y="230624"/>
                </a:cubicBezTo>
                <a:cubicBezTo>
                  <a:pt x="164433" y="234042"/>
                  <a:pt x="171295" y="234223"/>
                  <a:pt x="176713" y="235841"/>
                </a:cubicBezTo>
                <a:cubicBezTo>
                  <a:pt x="177074" y="236022"/>
                  <a:pt x="177254" y="236022"/>
                  <a:pt x="177615" y="236200"/>
                </a:cubicBezTo>
                <a:cubicBezTo>
                  <a:pt x="199104" y="245194"/>
                  <a:pt x="220411" y="255807"/>
                  <a:pt x="236481" y="270018"/>
                </a:cubicBezTo>
                <a:cubicBezTo>
                  <a:pt x="236662" y="270197"/>
                  <a:pt x="236842" y="270377"/>
                  <a:pt x="237023" y="270377"/>
                </a:cubicBezTo>
                <a:cubicBezTo>
                  <a:pt x="241718" y="275053"/>
                  <a:pt x="247858" y="281350"/>
                  <a:pt x="250386" y="289984"/>
                </a:cubicBezTo>
                <a:cubicBezTo>
                  <a:pt x="250927" y="291962"/>
                  <a:pt x="251108" y="294121"/>
                  <a:pt x="251108" y="296099"/>
                </a:cubicBezTo>
                <a:lnTo>
                  <a:pt x="251108" y="310130"/>
                </a:lnTo>
                <a:cubicBezTo>
                  <a:pt x="251108" y="311029"/>
                  <a:pt x="250927" y="311929"/>
                  <a:pt x="250747" y="312648"/>
                </a:cubicBezTo>
                <a:cubicBezTo>
                  <a:pt x="244607" y="331355"/>
                  <a:pt x="219869" y="336751"/>
                  <a:pt x="196936" y="341968"/>
                </a:cubicBezTo>
                <a:cubicBezTo>
                  <a:pt x="157210" y="349163"/>
                  <a:pt x="101234" y="349163"/>
                  <a:pt x="59702" y="341968"/>
                </a:cubicBezTo>
                <a:cubicBezTo>
                  <a:pt x="39840" y="338370"/>
                  <a:pt x="18171" y="332974"/>
                  <a:pt x="7337" y="320382"/>
                </a:cubicBezTo>
                <a:cubicBezTo>
                  <a:pt x="3725" y="318584"/>
                  <a:pt x="1920" y="314986"/>
                  <a:pt x="114" y="307791"/>
                </a:cubicBezTo>
              </a:path>
            </a:pathLst>
          </a:custGeom>
          <a:gradFill>
            <a:gsLst>
              <a:gs pos="0">
                <a:schemeClr val="accent1">
                  <a:lumMod val="60000"/>
                  <a:lumOff val="40000"/>
                </a:schemeClr>
              </a:gs>
              <a:gs pos="99999">
                <a:schemeClr val="accent1"/>
              </a:gs>
            </a:gsLst>
            <a:lin ang="13500000" scaled="1"/>
          </a:gradFill>
          <a:ln w="12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14" name="任意多边形: 形状 20"/>
          <p:cNvSpPr/>
          <p:nvPr>
            <p:custDataLst>
              <p:tags r:id="rId30"/>
            </p:custDataLst>
          </p:nvPr>
        </p:nvSpPr>
        <p:spPr>
          <a:xfrm>
            <a:off x="5756960" y="2088220"/>
            <a:ext cx="359265" cy="359999"/>
          </a:xfrm>
          <a:custGeom>
            <a:avLst/>
            <a:gdLst>
              <a:gd name="connsiteX0" fmla="*/ 326350 w 359265"/>
              <a:gd name="connsiteY0" fmla="*/ 114 h 359999"/>
              <a:gd name="connsiteX1" fmla="*/ 262610 w 359265"/>
              <a:gd name="connsiteY1" fmla="*/ 114 h 359999"/>
              <a:gd name="connsiteX2" fmla="*/ 260871 w 359265"/>
              <a:gd name="connsiteY2" fmla="*/ 114 h 359999"/>
              <a:gd name="connsiteX3" fmla="*/ 56322 w 359265"/>
              <a:gd name="connsiteY3" fmla="*/ 696 h 359999"/>
              <a:gd name="connsiteX4" fmla="*/ 23872 w 359265"/>
              <a:gd name="connsiteY4" fmla="*/ 33264 h 359999"/>
              <a:gd name="connsiteX5" fmla="*/ 23872 w 359265"/>
              <a:gd name="connsiteY5" fmla="*/ 82117 h 359999"/>
              <a:gd name="connsiteX6" fmla="*/ 60957 w 359265"/>
              <a:gd name="connsiteY6" fmla="*/ 82117 h 359999"/>
              <a:gd name="connsiteX7" fmla="*/ 73126 w 359265"/>
              <a:gd name="connsiteY7" fmla="*/ 94331 h 359999"/>
              <a:gd name="connsiteX8" fmla="*/ 73126 w 359265"/>
              <a:gd name="connsiteY8" fmla="*/ 102473 h 359999"/>
              <a:gd name="connsiteX9" fmla="*/ 60957 w 359265"/>
              <a:gd name="connsiteY9" fmla="*/ 114686 h 359999"/>
              <a:gd name="connsiteX10" fmla="*/ 56901 w 359265"/>
              <a:gd name="connsiteY10" fmla="*/ 114686 h 359999"/>
              <a:gd name="connsiteX11" fmla="*/ 56901 w 359265"/>
              <a:gd name="connsiteY11" fmla="*/ 110615 h 359999"/>
              <a:gd name="connsiteX12" fmla="*/ 44733 w 359265"/>
              <a:gd name="connsiteY12" fmla="*/ 98402 h 359999"/>
              <a:gd name="connsiteX13" fmla="*/ 11124 w 359265"/>
              <a:gd name="connsiteY13" fmla="*/ 98402 h 359999"/>
              <a:gd name="connsiteX14" fmla="*/ 693 w 359265"/>
              <a:gd name="connsiteY14" fmla="*/ 106544 h 359999"/>
              <a:gd name="connsiteX15" fmla="*/ 114 w 359265"/>
              <a:gd name="connsiteY15" fmla="*/ 110615 h 359999"/>
              <a:gd name="connsiteX16" fmla="*/ 114 w 359265"/>
              <a:gd name="connsiteY16" fmla="*/ 118757 h 359999"/>
              <a:gd name="connsiteX17" fmla="*/ 12283 w 359265"/>
              <a:gd name="connsiteY17" fmla="*/ 130970 h 359999"/>
              <a:gd name="connsiteX18" fmla="*/ 24451 w 359265"/>
              <a:gd name="connsiteY18" fmla="*/ 130970 h 359999"/>
              <a:gd name="connsiteX19" fmla="*/ 24451 w 359265"/>
              <a:gd name="connsiteY19" fmla="*/ 221116 h 359999"/>
              <a:gd name="connsiteX20" fmla="*/ 61537 w 359265"/>
              <a:gd name="connsiteY20" fmla="*/ 221116 h 359999"/>
              <a:gd name="connsiteX21" fmla="*/ 73706 w 359265"/>
              <a:gd name="connsiteY21" fmla="*/ 233330 h 359999"/>
              <a:gd name="connsiteX22" fmla="*/ 73706 w 359265"/>
              <a:gd name="connsiteY22" fmla="*/ 241471 h 359999"/>
              <a:gd name="connsiteX23" fmla="*/ 61537 w 359265"/>
              <a:gd name="connsiteY23" fmla="*/ 253684 h 359999"/>
              <a:gd name="connsiteX24" fmla="*/ 57481 w 359265"/>
              <a:gd name="connsiteY24" fmla="*/ 253684 h 359999"/>
              <a:gd name="connsiteX25" fmla="*/ 57481 w 359265"/>
              <a:gd name="connsiteY25" fmla="*/ 250196 h 359999"/>
              <a:gd name="connsiteX26" fmla="*/ 45312 w 359265"/>
              <a:gd name="connsiteY26" fmla="*/ 237982 h 359999"/>
              <a:gd name="connsiteX27" fmla="*/ 11703 w 359265"/>
              <a:gd name="connsiteY27" fmla="*/ 237982 h 359999"/>
              <a:gd name="connsiteX28" fmla="*/ 1273 w 359265"/>
              <a:gd name="connsiteY28" fmla="*/ 246124 h 359999"/>
              <a:gd name="connsiteX29" fmla="*/ 693 w 359265"/>
              <a:gd name="connsiteY29" fmla="*/ 250196 h 359999"/>
              <a:gd name="connsiteX30" fmla="*/ 693 w 359265"/>
              <a:gd name="connsiteY30" fmla="*/ 258336 h 359999"/>
              <a:gd name="connsiteX31" fmla="*/ 12862 w 359265"/>
              <a:gd name="connsiteY31" fmla="*/ 270550 h 359999"/>
              <a:gd name="connsiteX32" fmla="*/ 25031 w 359265"/>
              <a:gd name="connsiteY32" fmla="*/ 270550 h 359999"/>
              <a:gd name="connsiteX33" fmla="*/ 25031 w 359265"/>
              <a:gd name="connsiteY33" fmla="*/ 327546 h 359999"/>
              <a:gd name="connsiteX34" fmla="*/ 57481 w 359265"/>
              <a:gd name="connsiteY34" fmla="*/ 360114 h 359999"/>
              <a:gd name="connsiteX35" fmla="*/ 326929 w 359265"/>
              <a:gd name="connsiteY35" fmla="*/ 360114 h 359999"/>
              <a:gd name="connsiteX36" fmla="*/ 359379 w 359265"/>
              <a:gd name="connsiteY36" fmla="*/ 327546 h 359999"/>
              <a:gd name="connsiteX37" fmla="*/ 359379 w 359265"/>
              <a:gd name="connsiteY37" fmla="*/ 32683 h 359999"/>
              <a:gd name="connsiteX38" fmla="*/ 326350 w 359265"/>
              <a:gd name="connsiteY38" fmla="*/ 114 h 359999"/>
              <a:gd name="connsiteX39" fmla="*/ 302593 w 359265"/>
              <a:gd name="connsiteY39" fmla="*/ 266479 h 359999"/>
              <a:gd name="connsiteX40" fmla="*/ 302014 w 359265"/>
              <a:gd name="connsiteY40" fmla="*/ 268224 h 359999"/>
              <a:gd name="connsiteX41" fmla="*/ 298537 w 359265"/>
              <a:gd name="connsiteY41" fmla="*/ 272295 h 359999"/>
              <a:gd name="connsiteX42" fmla="*/ 295060 w 359265"/>
              <a:gd name="connsiteY42" fmla="*/ 274039 h 359999"/>
              <a:gd name="connsiteX43" fmla="*/ 292742 w 359265"/>
              <a:gd name="connsiteY43" fmla="*/ 274621 h 359999"/>
              <a:gd name="connsiteX44" fmla="*/ 117745 w 359265"/>
              <a:gd name="connsiteY44" fmla="*/ 274621 h 359999"/>
              <a:gd name="connsiteX45" fmla="*/ 113688 w 359265"/>
              <a:gd name="connsiteY45" fmla="*/ 272876 h 359999"/>
              <a:gd name="connsiteX46" fmla="*/ 110791 w 359265"/>
              <a:gd name="connsiteY46" fmla="*/ 268806 h 359999"/>
              <a:gd name="connsiteX47" fmla="*/ 110212 w 359265"/>
              <a:gd name="connsiteY47" fmla="*/ 267060 h 359999"/>
              <a:gd name="connsiteX48" fmla="*/ 110212 w 359265"/>
              <a:gd name="connsiteY48" fmla="*/ 250777 h 359999"/>
              <a:gd name="connsiteX49" fmla="*/ 110212 w 359265"/>
              <a:gd name="connsiteY49" fmla="*/ 250196 h 359999"/>
              <a:gd name="connsiteX50" fmla="*/ 110791 w 359265"/>
              <a:gd name="connsiteY50" fmla="*/ 249613 h 359999"/>
              <a:gd name="connsiteX51" fmla="*/ 145559 w 359265"/>
              <a:gd name="connsiteY51" fmla="*/ 225769 h 359999"/>
              <a:gd name="connsiteX52" fmla="*/ 179747 w 359265"/>
              <a:gd name="connsiteY52" fmla="*/ 200761 h 359999"/>
              <a:gd name="connsiteX53" fmla="*/ 179747 w 359265"/>
              <a:gd name="connsiteY53" fmla="*/ 197270 h 359999"/>
              <a:gd name="connsiteX54" fmla="*/ 178009 w 359265"/>
              <a:gd name="connsiteY54" fmla="*/ 193200 h 359999"/>
              <a:gd name="connsiteX55" fmla="*/ 159466 w 359265"/>
              <a:gd name="connsiteY55" fmla="*/ 146091 h 359999"/>
              <a:gd name="connsiteX56" fmla="*/ 206401 w 359265"/>
              <a:gd name="connsiteY56" fmla="*/ 86770 h 359999"/>
              <a:gd name="connsiteX57" fmla="*/ 253338 w 359265"/>
              <a:gd name="connsiteY57" fmla="*/ 146091 h 359999"/>
              <a:gd name="connsiteX58" fmla="*/ 234795 w 359265"/>
              <a:gd name="connsiteY58" fmla="*/ 193200 h 359999"/>
              <a:gd name="connsiteX59" fmla="*/ 233058 w 359265"/>
              <a:gd name="connsiteY59" fmla="*/ 197270 h 359999"/>
              <a:gd name="connsiteX60" fmla="*/ 233058 w 359265"/>
              <a:gd name="connsiteY60" fmla="*/ 200761 h 359999"/>
              <a:gd name="connsiteX61" fmla="*/ 267245 w 359265"/>
              <a:gd name="connsiteY61" fmla="*/ 225769 h 359999"/>
              <a:gd name="connsiteX62" fmla="*/ 302014 w 359265"/>
              <a:gd name="connsiteY62" fmla="*/ 249613 h 359999"/>
              <a:gd name="connsiteX63" fmla="*/ 302593 w 359265"/>
              <a:gd name="connsiteY63" fmla="*/ 250196 h 359999"/>
              <a:gd name="connsiteX64" fmla="*/ 302593 w 359265"/>
              <a:gd name="connsiteY64" fmla="*/ 250777 h 359999"/>
              <a:gd name="connsiteX65" fmla="*/ 302593 w 359265"/>
              <a:gd name="connsiteY65" fmla="*/ 266479 h 35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59265" h="359999">
                <a:moveTo>
                  <a:pt x="326350" y="114"/>
                </a:moveTo>
                <a:lnTo>
                  <a:pt x="262610" y="114"/>
                </a:lnTo>
                <a:lnTo>
                  <a:pt x="260871" y="114"/>
                </a:lnTo>
                <a:lnTo>
                  <a:pt x="56322" y="696"/>
                </a:lnTo>
                <a:cubicBezTo>
                  <a:pt x="38358" y="696"/>
                  <a:pt x="23872" y="15235"/>
                  <a:pt x="23872" y="33264"/>
                </a:cubicBezTo>
                <a:lnTo>
                  <a:pt x="23872" y="82117"/>
                </a:lnTo>
                <a:lnTo>
                  <a:pt x="60957" y="82117"/>
                </a:lnTo>
                <a:cubicBezTo>
                  <a:pt x="67911" y="82117"/>
                  <a:pt x="73126" y="87352"/>
                  <a:pt x="73126" y="94331"/>
                </a:cubicBezTo>
                <a:lnTo>
                  <a:pt x="73126" y="102473"/>
                </a:lnTo>
                <a:cubicBezTo>
                  <a:pt x="73126" y="109452"/>
                  <a:pt x="67911" y="114686"/>
                  <a:pt x="60957" y="114686"/>
                </a:cubicBezTo>
                <a:lnTo>
                  <a:pt x="56901" y="114686"/>
                </a:lnTo>
                <a:lnTo>
                  <a:pt x="56901" y="110615"/>
                </a:lnTo>
                <a:cubicBezTo>
                  <a:pt x="56901" y="103636"/>
                  <a:pt x="51686" y="98402"/>
                  <a:pt x="44733" y="98402"/>
                </a:cubicBezTo>
                <a:lnTo>
                  <a:pt x="11124" y="98402"/>
                </a:lnTo>
                <a:cubicBezTo>
                  <a:pt x="6488" y="98983"/>
                  <a:pt x="2432" y="101891"/>
                  <a:pt x="693" y="106544"/>
                </a:cubicBezTo>
                <a:cubicBezTo>
                  <a:pt x="114" y="107707"/>
                  <a:pt x="114" y="109452"/>
                  <a:pt x="114" y="110615"/>
                </a:cubicBezTo>
                <a:lnTo>
                  <a:pt x="114" y="118757"/>
                </a:lnTo>
                <a:cubicBezTo>
                  <a:pt x="114" y="125736"/>
                  <a:pt x="5329" y="130970"/>
                  <a:pt x="12283" y="130970"/>
                </a:cubicBezTo>
                <a:lnTo>
                  <a:pt x="24451" y="130970"/>
                </a:lnTo>
                <a:lnTo>
                  <a:pt x="24451" y="221116"/>
                </a:lnTo>
                <a:lnTo>
                  <a:pt x="61537" y="221116"/>
                </a:lnTo>
                <a:cubicBezTo>
                  <a:pt x="68490" y="221116"/>
                  <a:pt x="73706" y="226350"/>
                  <a:pt x="73706" y="233330"/>
                </a:cubicBezTo>
                <a:lnTo>
                  <a:pt x="73706" y="241471"/>
                </a:lnTo>
                <a:cubicBezTo>
                  <a:pt x="73706" y="248450"/>
                  <a:pt x="68490" y="253684"/>
                  <a:pt x="61537" y="253684"/>
                </a:cubicBezTo>
                <a:lnTo>
                  <a:pt x="57481" y="253684"/>
                </a:lnTo>
                <a:lnTo>
                  <a:pt x="57481" y="250196"/>
                </a:lnTo>
                <a:cubicBezTo>
                  <a:pt x="57481" y="243216"/>
                  <a:pt x="52265" y="237982"/>
                  <a:pt x="45312" y="237982"/>
                </a:cubicBezTo>
                <a:lnTo>
                  <a:pt x="11703" y="237982"/>
                </a:lnTo>
                <a:cubicBezTo>
                  <a:pt x="7068" y="238563"/>
                  <a:pt x="3011" y="241471"/>
                  <a:pt x="1273" y="246124"/>
                </a:cubicBezTo>
                <a:cubicBezTo>
                  <a:pt x="693" y="247287"/>
                  <a:pt x="693" y="249031"/>
                  <a:pt x="693" y="250196"/>
                </a:cubicBezTo>
                <a:lnTo>
                  <a:pt x="693" y="258336"/>
                </a:lnTo>
                <a:cubicBezTo>
                  <a:pt x="693" y="265316"/>
                  <a:pt x="5909" y="270550"/>
                  <a:pt x="12862" y="270550"/>
                </a:cubicBezTo>
                <a:lnTo>
                  <a:pt x="25031" y="270550"/>
                </a:lnTo>
                <a:lnTo>
                  <a:pt x="25031" y="327546"/>
                </a:lnTo>
                <a:cubicBezTo>
                  <a:pt x="25031" y="345575"/>
                  <a:pt x="39517" y="360114"/>
                  <a:pt x="57481" y="360114"/>
                </a:cubicBezTo>
                <a:lnTo>
                  <a:pt x="326929" y="360114"/>
                </a:lnTo>
                <a:cubicBezTo>
                  <a:pt x="344893" y="360114"/>
                  <a:pt x="359379" y="345575"/>
                  <a:pt x="359379" y="327546"/>
                </a:cubicBezTo>
                <a:lnTo>
                  <a:pt x="359379" y="32683"/>
                </a:lnTo>
                <a:cubicBezTo>
                  <a:pt x="358800" y="14654"/>
                  <a:pt x="344314" y="114"/>
                  <a:pt x="326350" y="114"/>
                </a:cubicBezTo>
                <a:moveTo>
                  <a:pt x="302593" y="266479"/>
                </a:moveTo>
                <a:cubicBezTo>
                  <a:pt x="302593" y="266479"/>
                  <a:pt x="302014" y="267643"/>
                  <a:pt x="302014" y="268224"/>
                </a:cubicBezTo>
                <a:cubicBezTo>
                  <a:pt x="301433" y="269387"/>
                  <a:pt x="299695" y="271132"/>
                  <a:pt x="298537" y="272295"/>
                </a:cubicBezTo>
                <a:lnTo>
                  <a:pt x="295060" y="274039"/>
                </a:lnTo>
                <a:lnTo>
                  <a:pt x="292742" y="274621"/>
                </a:lnTo>
                <a:lnTo>
                  <a:pt x="117745" y="274621"/>
                </a:lnTo>
                <a:cubicBezTo>
                  <a:pt x="116586" y="274039"/>
                  <a:pt x="114847" y="273458"/>
                  <a:pt x="113688" y="272876"/>
                </a:cubicBezTo>
                <a:cubicBezTo>
                  <a:pt x="112529" y="272295"/>
                  <a:pt x="111370" y="270550"/>
                  <a:pt x="110791" y="268806"/>
                </a:cubicBezTo>
                <a:cubicBezTo>
                  <a:pt x="110791" y="268224"/>
                  <a:pt x="110212" y="267060"/>
                  <a:pt x="110212" y="267060"/>
                </a:cubicBezTo>
                <a:cubicBezTo>
                  <a:pt x="109632" y="266479"/>
                  <a:pt x="107894" y="258919"/>
                  <a:pt x="110212" y="250777"/>
                </a:cubicBezTo>
                <a:lnTo>
                  <a:pt x="110212" y="250196"/>
                </a:lnTo>
                <a:lnTo>
                  <a:pt x="110791" y="249613"/>
                </a:lnTo>
                <a:cubicBezTo>
                  <a:pt x="116586" y="242053"/>
                  <a:pt x="130493" y="233911"/>
                  <a:pt x="145559" y="225769"/>
                </a:cubicBezTo>
                <a:cubicBezTo>
                  <a:pt x="159466" y="218208"/>
                  <a:pt x="179747" y="206576"/>
                  <a:pt x="179747" y="200761"/>
                </a:cubicBezTo>
                <a:lnTo>
                  <a:pt x="179747" y="197270"/>
                </a:lnTo>
                <a:cubicBezTo>
                  <a:pt x="179747" y="195526"/>
                  <a:pt x="179167" y="194363"/>
                  <a:pt x="178009" y="193200"/>
                </a:cubicBezTo>
                <a:cubicBezTo>
                  <a:pt x="165839" y="180986"/>
                  <a:pt x="159466" y="164120"/>
                  <a:pt x="159466" y="146091"/>
                </a:cubicBezTo>
                <a:cubicBezTo>
                  <a:pt x="159466" y="117012"/>
                  <a:pt x="165260" y="86770"/>
                  <a:pt x="206401" y="86770"/>
                </a:cubicBezTo>
                <a:cubicBezTo>
                  <a:pt x="247544" y="86770"/>
                  <a:pt x="253338" y="116431"/>
                  <a:pt x="253338" y="146091"/>
                </a:cubicBezTo>
                <a:cubicBezTo>
                  <a:pt x="253338" y="164120"/>
                  <a:pt x="246965" y="180986"/>
                  <a:pt x="234795" y="193200"/>
                </a:cubicBezTo>
                <a:cubicBezTo>
                  <a:pt x="233637" y="194363"/>
                  <a:pt x="233058" y="195526"/>
                  <a:pt x="233058" y="197270"/>
                </a:cubicBezTo>
                <a:lnTo>
                  <a:pt x="233058" y="200761"/>
                </a:lnTo>
                <a:cubicBezTo>
                  <a:pt x="233058" y="206576"/>
                  <a:pt x="253917" y="218208"/>
                  <a:pt x="267245" y="225769"/>
                </a:cubicBezTo>
                <a:cubicBezTo>
                  <a:pt x="282311" y="233911"/>
                  <a:pt x="296219" y="242053"/>
                  <a:pt x="302014" y="249613"/>
                </a:cubicBezTo>
                <a:lnTo>
                  <a:pt x="302593" y="250196"/>
                </a:lnTo>
                <a:lnTo>
                  <a:pt x="302593" y="250777"/>
                </a:lnTo>
                <a:cubicBezTo>
                  <a:pt x="305491" y="258336"/>
                  <a:pt x="303172" y="265897"/>
                  <a:pt x="302593" y="266479"/>
                </a:cubicBezTo>
              </a:path>
            </a:pathLst>
          </a:custGeom>
          <a:gradFill>
            <a:gsLst>
              <a:gs pos="0">
                <a:schemeClr val="accent1">
                  <a:lumMod val="60000"/>
                  <a:lumOff val="40000"/>
                </a:schemeClr>
              </a:gs>
              <a:gs pos="99999">
                <a:schemeClr val="accent1"/>
              </a:gs>
            </a:gsLst>
            <a:lin ang="13500000" scaled="1"/>
          </a:gradFill>
          <a:ln w="12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2" name="任意多边形: 形状 21"/>
          <p:cNvSpPr/>
          <p:nvPr>
            <p:custDataLst>
              <p:tags r:id="rId31"/>
            </p:custDataLst>
          </p:nvPr>
        </p:nvSpPr>
        <p:spPr>
          <a:xfrm>
            <a:off x="3694408" y="2101118"/>
            <a:ext cx="359409" cy="334202"/>
          </a:xfrm>
          <a:custGeom>
            <a:avLst/>
            <a:gdLst>
              <a:gd name="connsiteX0" fmla="*/ 317349 w 359409"/>
              <a:gd name="connsiteY0" fmla="*/ 115 h 334202"/>
              <a:gd name="connsiteX1" fmla="*/ 41373 w 359409"/>
              <a:gd name="connsiteY1" fmla="*/ 115 h 334202"/>
              <a:gd name="connsiteX2" fmla="*/ 114 w 359409"/>
              <a:gd name="connsiteY2" fmla="*/ 41775 h 334202"/>
              <a:gd name="connsiteX3" fmla="*/ 114 w 359409"/>
              <a:gd name="connsiteY3" fmla="*/ 221374 h 334202"/>
              <a:gd name="connsiteX4" fmla="*/ 41373 w 359409"/>
              <a:gd name="connsiteY4" fmla="*/ 263033 h 334202"/>
              <a:gd name="connsiteX5" fmla="*/ 144979 w 359409"/>
              <a:gd name="connsiteY5" fmla="*/ 263033 h 334202"/>
              <a:gd name="connsiteX6" fmla="*/ 144979 w 359409"/>
              <a:gd name="connsiteY6" fmla="*/ 313950 h 334202"/>
              <a:gd name="connsiteX7" fmla="*/ 88133 w 359409"/>
              <a:gd name="connsiteY7" fmla="*/ 313950 h 334202"/>
              <a:gd name="connsiteX8" fmla="*/ 78048 w 359409"/>
              <a:gd name="connsiteY8" fmla="*/ 324133 h 334202"/>
              <a:gd name="connsiteX9" fmla="*/ 88133 w 359409"/>
              <a:gd name="connsiteY9" fmla="*/ 334317 h 334202"/>
              <a:gd name="connsiteX10" fmla="*/ 263254 w 359409"/>
              <a:gd name="connsiteY10" fmla="*/ 334317 h 334202"/>
              <a:gd name="connsiteX11" fmla="*/ 273339 w 359409"/>
              <a:gd name="connsiteY11" fmla="*/ 324133 h 334202"/>
              <a:gd name="connsiteX12" fmla="*/ 263254 w 359409"/>
              <a:gd name="connsiteY12" fmla="*/ 313950 h 334202"/>
              <a:gd name="connsiteX13" fmla="*/ 207326 w 359409"/>
              <a:gd name="connsiteY13" fmla="*/ 313950 h 334202"/>
              <a:gd name="connsiteX14" fmla="*/ 207326 w 359409"/>
              <a:gd name="connsiteY14" fmla="*/ 263033 h 334202"/>
              <a:gd name="connsiteX15" fmla="*/ 318265 w 359409"/>
              <a:gd name="connsiteY15" fmla="*/ 263033 h 334202"/>
              <a:gd name="connsiteX16" fmla="*/ 359524 w 359409"/>
              <a:gd name="connsiteY16" fmla="*/ 221374 h 334202"/>
              <a:gd name="connsiteX17" fmla="*/ 359524 w 359409"/>
              <a:gd name="connsiteY17" fmla="*/ 41775 h 334202"/>
              <a:gd name="connsiteX18" fmla="*/ 317349 w 359409"/>
              <a:gd name="connsiteY18" fmla="*/ 115 h 334202"/>
              <a:gd name="connsiteX19" fmla="*/ 299011 w 359409"/>
              <a:gd name="connsiteY19" fmla="*/ 62141 h 334202"/>
              <a:gd name="connsiteX20" fmla="*/ 299011 w 359409"/>
              <a:gd name="connsiteY20" fmla="*/ 62141 h 334202"/>
              <a:gd name="connsiteX21" fmla="*/ 299011 w 359409"/>
              <a:gd name="connsiteY21" fmla="*/ 63067 h 334202"/>
              <a:gd name="connsiteX22" fmla="*/ 196323 w 359409"/>
              <a:gd name="connsiteY22" fmla="*/ 201007 h 334202"/>
              <a:gd name="connsiteX23" fmla="*/ 193573 w 359409"/>
              <a:gd name="connsiteY23" fmla="*/ 199155 h 334202"/>
              <a:gd name="connsiteX24" fmla="*/ 112888 w 359409"/>
              <a:gd name="connsiteY24" fmla="*/ 139906 h 334202"/>
              <a:gd name="connsiteX25" fmla="*/ 84465 w 359409"/>
              <a:gd name="connsiteY25" fmla="*/ 176937 h 334202"/>
              <a:gd name="connsiteX26" fmla="*/ 71629 w 359409"/>
              <a:gd name="connsiteY26" fmla="*/ 181565 h 334202"/>
              <a:gd name="connsiteX27" fmla="*/ 65211 w 359409"/>
              <a:gd name="connsiteY27" fmla="*/ 167679 h 334202"/>
              <a:gd name="connsiteX28" fmla="*/ 66128 w 359409"/>
              <a:gd name="connsiteY28" fmla="*/ 165827 h 334202"/>
              <a:gd name="connsiteX29" fmla="*/ 104636 w 359409"/>
              <a:gd name="connsiteY29" fmla="*/ 114910 h 334202"/>
              <a:gd name="connsiteX30" fmla="*/ 108304 w 359409"/>
              <a:gd name="connsiteY30" fmla="*/ 110281 h 334202"/>
              <a:gd name="connsiteX31" fmla="*/ 191738 w 359409"/>
              <a:gd name="connsiteY31" fmla="*/ 172308 h 334202"/>
              <a:gd name="connsiteX32" fmla="*/ 282508 w 359409"/>
              <a:gd name="connsiteY32" fmla="*/ 51032 h 334202"/>
              <a:gd name="connsiteX33" fmla="*/ 293509 w 359409"/>
              <a:gd name="connsiteY33" fmla="*/ 49180 h 334202"/>
              <a:gd name="connsiteX34" fmla="*/ 299011 w 359409"/>
              <a:gd name="connsiteY34" fmla="*/ 62141 h 33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9409" h="334202">
                <a:moveTo>
                  <a:pt x="317349" y="115"/>
                </a:moveTo>
                <a:lnTo>
                  <a:pt x="41373" y="115"/>
                </a:lnTo>
                <a:cubicBezTo>
                  <a:pt x="18451" y="115"/>
                  <a:pt x="114" y="18630"/>
                  <a:pt x="114" y="41775"/>
                </a:cubicBezTo>
                <a:lnTo>
                  <a:pt x="114" y="221374"/>
                </a:lnTo>
                <a:cubicBezTo>
                  <a:pt x="114" y="244518"/>
                  <a:pt x="18451" y="263033"/>
                  <a:pt x="41373" y="263033"/>
                </a:cubicBezTo>
                <a:lnTo>
                  <a:pt x="144979" y="263033"/>
                </a:lnTo>
                <a:lnTo>
                  <a:pt x="144979" y="313950"/>
                </a:lnTo>
                <a:lnTo>
                  <a:pt x="88133" y="313950"/>
                </a:lnTo>
                <a:cubicBezTo>
                  <a:pt x="82632" y="313950"/>
                  <a:pt x="78048" y="318579"/>
                  <a:pt x="78048" y="324133"/>
                </a:cubicBezTo>
                <a:cubicBezTo>
                  <a:pt x="78048" y="329689"/>
                  <a:pt x="82632" y="334317"/>
                  <a:pt x="88133" y="334317"/>
                </a:cubicBezTo>
                <a:lnTo>
                  <a:pt x="263254" y="334317"/>
                </a:lnTo>
                <a:cubicBezTo>
                  <a:pt x="268755" y="334317"/>
                  <a:pt x="273339" y="329689"/>
                  <a:pt x="273339" y="324133"/>
                </a:cubicBezTo>
                <a:cubicBezTo>
                  <a:pt x="273339" y="318579"/>
                  <a:pt x="268755" y="313950"/>
                  <a:pt x="263254" y="313950"/>
                </a:cubicBezTo>
                <a:lnTo>
                  <a:pt x="207326" y="313950"/>
                </a:lnTo>
                <a:lnTo>
                  <a:pt x="207326" y="263033"/>
                </a:lnTo>
                <a:lnTo>
                  <a:pt x="318265" y="263033"/>
                </a:lnTo>
                <a:cubicBezTo>
                  <a:pt x="341187" y="263033"/>
                  <a:pt x="359524" y="244518"/>
                  <a:pt x="359524" y="221374"/>
                </a:cubicBezTo>
                <a:lnTo>
                  <a:pt x="359524" y="41775"/>
                </a:lnTo>
                <a:cubicBezTo>
                  <a:pt x="358607" y="19556"/>
                  <a:pt x="340270" y="115"/>
                  <a:pt x="317349" y="115"/>
                </a:cubicBezTo>
                <a:moveTo>
                  <a:pt x="299011" y="62141"/>
                </a:moveTo>
                <a:cubicBezTo>
                  <a:pt x="299011" y="62141"/>
                  <a:pt x="299011" y="63067"/>
                  <a:pt x="299011" y="62141"/>
                </a:cubicBezTo>
                <a:lnTo>
                  <a:pt x="299011" y="63067"/>
                </a:lnTo>
                <a:lnTo>
                  <a:pt x="196323" y="201007"/>
                </a:lnTo>
                <a:lnTo>
                  <a:pt x="193573" y="199155"/>
                </a:lnTo>
                <a:lnTo>
                  <a:pt x="112888" y="139906"/>
                </a:lnTo>
                <a:lnTo>
                  <a:pt x="84465" y="176937"/>
                </a:lnTo>
                <a:cubicBezTo>
                  <a:pt x="81715" y="181565"/>
                  <a:pt x="76214" y="183417"/>
                  <a:pt x="71629" y="181565"/>
                </a:cubicBezTo>
                <a:cubicBezTo>
                  <a:pt x="66128" y="179714"/>
                  <a:pt x="63377" y="173233"/>
                  <a:pt x="65211" y="167679"/>
                </a:cubicBezTo>
                <a:cubicBezTo>
                  <a:pt x="65211" y="166754"/>
                  <a:pt x="65211" y="166754"/>
                  <a:pt x="66128" y="165827"/>
                </a:cubicBezTo>
                <a:lnTo>
                  <a:pt x="104636" y="114910"/>
                </a:lnTo>
                <a:lnTo>
                  <a:pt x="108304" y="110281"/>
                </a:lnTo>
                <a:lnTo>
                  <a:pt x="191738" y="172308"/>
                </a:lnTo>
                <a:lnTo>
                  <a:pt x="282508" y="51032"/>
                </a:lnTo>
                <a:cubicBezTo>
                  <a:pt x="285259" y="48255"/>
                  <a:pt x="289843" y="47329"/>
                  <a:pt x="293509" y="49180"/>
                </a:cubicBezTo>
                <a:cubicBezTo>
                  <a:pt x="299011" y="51032"/>
                  <a:pt x="301761" y="56587"/>
                  <a:pt x="299011" y="62141"/>
                </a:cubicBezTo>
              </a:path>
            </a:pathLst>
          </a:custGeom>
          <a:gradFill>
            <a:gsLst>
              <a:gs pos="0">
                <a:schemeClr val="accent1">
                  <a:lumMod val="60000"/>
                  <a:lumOff val="40000"/>
                </a:schemeClr>
              </a:gs>
              <a:gs pos="99999">
                <a:schemeClr val="accent1"/>
              </a:gs>
            </a:gsLst>
            <a:lin ang="13500000" scaled="1"/>
          </a:gradFill>
          <a:ln w="12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5" name="任意多边形: 形状 23"/>
          <p:cNvSpPr/>
          <p:nvPr>
            <p:custDataLst>
              <p:tags r:id="rId32"/>
            </p:custDataLst>
          </p:nvPr>
        </p:nvSpPr>
        <p:spPr>
          <a:xfrm>
            <a:off x="1631429" y="2088629"/>
            <a:ext cx="360046" cy="359431"/>
          </a:xfrm>
          <a:custGeom>
            <a:avLst/>
            <a:gdLst>
              <a:gd name="connsiteX0" fmla="*/ 181193 w 234683"/>
              <a:gd name="connsiteY0" fmla="*/ 2385 h 294562"/>
              <a:gd name="connsiteX1" fmla="*/ 170132 w 234683"/>
              <a:gd name="connsiteY1" fmla="*/ 742 h 294562"/>
              <a:gd name="connsiteX2" fmla="*/ 6182 w 234683"/>
              <a:gd name="connsiteY2" fmla="*/ 64021 h 294562"/>
              <a:gd name="connsiteX3" fmla="*/ 211 w 234683"/>
              <a:gd name="connsiteY3" fmla="*/ 72758 h 294562"/>
              <a:gd name="connsiteX4" fmla="*/ 90 w 234683"/>
              <a:gd name="connsiteY4" fmla="*/ 288285 h 294562"/>
              <a:gd name="connsiteX5" fmla="*/ 6503 w 234683"/>
              <a:gd name="connsiteY5" fmla="*/ 294697 h 294562"/>
              <a:gd name="connsiteX6" fmla="*/ 228362 w 234683"/>
              <a:gd name="connsiteY6" fmla="*/ 294697 h 294562"/>
              <a:gd name="connsiteX7" fmla="*/ 234774 w 234683"/>
              <a:gd name="connsiteY7" fmla="*/ 288285 h 294562"/>
              <a:gd name="connsiteX8" fmla="*/ 234774 w 234683"/>
              <a:gd name="connsiteY8" fmla="*/ 50436 h 294562"/>
              <a:gd name="connsiteX9" fmla="*/ 229725 w 234683"/>
              <a:gd name="connsiteY9" fmla="*/ 40096 h 294562"/>
              <a:gd name="connsiteX10" fmla="*/ 181193 w 234683"/>
              <a:gd name="connsiteY10" fmla="*/ 2385 h 294562"/>
              <a:gd name="connsiteX11" fmla="*/ 146326 w 234683"/>
              <a:gd name="connsiteY11" fmla="*/ 194427 h 294562"/>
              <a:gd name="connsiteX12" fmla="*/ 140114 w 234683"/>
              <a:gd name="connsiteY12" fmla="*/ 202363 h 294562"/>
              <a:gd name="connsiteX13" fmla="*/ 47981 w 234683"/>
              <a:gd name="connsiteY13" fmla="*/ 224805 h 294562"/>
              <a:gd name="connsiteX14" fmla="*/ 41769 w 234683"/>
              <a:gd name="connsiteY14" fmla="*/ 219916 h 294562"/>
              <a:gd name="connsiteX15" fmla="*/ 41769 w 234683"/>
              <a:gd name="connsiteY15" fmla="*/ 210538 h 294562"/>
              <a:gd name="connsiteX16" fmla="*/ 47981 w 234683"/>
              <a:gd name="connsiteY16" fmla="*/ 202602 h 294562"/>
              <a:gd name="connsiteX17" fmla="*/ 140114 w 234683"/>
              <a:gd name="connsiteY17" fmla="*/ 180160 h 294562"/>
              <a:gd name="connsiteX18" fmla="*/ 146326 w 234683"/>
              <a:gd name="connsiteY18" fmla="*/ 185050 h 294562"/>
              <a:gd name="connsiteX19" fmla="*/ 146326 w 234683"/>
              <a:gd name="connsiteY19" fmla="*/ 194427 h 294562"/>
              <a:gd name="connsiteX20" fmla="*/ 146326 w 234683"/>
              <a:gd name="connsiteY20" fmla="*/ 150024 h 294562"/>
              <a:gd name="connsiteX21" fmla="*/ 140114 w 234683"/>
              <a:gd name="connsiteY21" fmla="*/ 157959 h 294562"/>
              <a:gd name="connsiteX22" fmla="*/ 47981 w 234683"/>
              <a:gd name="connsiteY22" fmla="*/ 180401 h 294562"/>
              <a:gd name="connsiteX23" fmla="*/ 41769 w 234683"/>
              <a:gd name="connsiteY23" fmla="*/ 175512 h 294562"/>
              <a:gd name="connsiteX24" fmla="*/ 41769 w 234683"/>
              <a:gd name="connsiteY24" fmla="*/ 166134 h 294562"/>
              <a:gd name="connsiteX25" fmla="*/ 47981 w 234683"/>
              <a:gd name="connsiteY25" fmla="*/ 158200 h 294562"/>
              <a:gd name="connsiteX26" fmla="*/ 140114 w 234683"/>
              <a:gd name="connsiteY26" fmla="*/ 135757 h 294562"/>
              <a:gd name="connsiteX27" fmla="*/ 146326 w 234683"/>
              <a:gd name="connsiteY27" fmla="*/ 140646 h 294562"/>
              <a:gd name="connsiteX28" fmla="*/ 146326 w 234683"/>
              <a:gd name="connsiteY28" fmla="*/ 150024 h 294562"/>
              <a:gd name="connsiteX29" fmla="*/ 146326 w 234683"/>
              <a:gd name="connsiteY29" fmla="*/ 105620 h 294562"/>
              <a:gd name="connsiteX30" fmla="*/ 140114 w 234683"/>
              <a:gd name="connsiteY30" fmla="*/ 113555 h 294562"/>
              <a:gd name="connsiteX31" fmla="*/ 47981 w 234683"/>
              <a:gd name="connsiteY31" fmla="*/ 135997 h 294562"/>
              <a:gd name="connsiteX32" fmla="*/ 41769 w 234683"/>
              <a:gd name="connsiteY32" fmla="*/ 131107 h 294562"/>
              <a:gd name="connsiteX33" fmla="*/ 41769 w 234683"/>
              <a:gd name="connsiteY33" fmla="*/ 121730 h 294562"/>
              <a:gd name="connsiteX34" fmla="*/ 47981 w 234683"/>
              <a:gd name="connsiteY34" fmla="*/ 113795 h 294562"/>
              <a:gd name="connsiteX35" fmla="*/ 140114 w 234683"/>
              <a:gd name="connsiteY35" fmla="*/ 91352 h 294562"/>
              <a:gd name="connsiteX36" fmla="*/ 146326 w 234683"/>
              <a:gd name="connsiteY36" fmla="*/ 96242 h 294562"/>
              <a:gd name="connsiteX37" fmla="*/ 146326 w 234683"/>
              <a:gd name="connsiteY37" fmla="*/ 105620 h 29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67" h="566">
                <a:moveTo>
                  <a:pt x="263" y="385"/>
                </a:moveTo>
                <a:cubicBezTo>
                  <a:pt x="262" y="385"/>
                  <a:pt x="261" y="385"/>
                  <a:pt x="261" y="386"/>
                </a:cubicBezTo>
                <a:lnTo>
                  <a:pt x="115" y="421"/>
                </a:lnTo>
                <a:cubicBezTo>
                  <a:pt x="110" y="422"/>
                  <a:pt x="106" y="428"/>
                  <a:pt x="106" y="433"/>
                </a:cubicBezTo>
                <a:lnTo>
                  <a:pt x="106" y="448"/>
                </a:lnTo>
                <a:cubicBezTo>
                  <a:pt x="106" y="454"/>
                  <a:pt x="110" y="457"/>
                  <a:pt x="115" y="456"/>
                </a:cubicBezTo>
                <a:lnTo>
                  <a:pt x="261" y="421"/>
                </a:lnTo>
                <a:cubicBezTo>
                  <a:pt x="266" y="419"/>
                  <a:pt x="271" y="414"/>
                  <a:pt x="271" y="408"/>
                </a:cubicBezTo>
                <a:lnTo>
                  <a:pt x="271" y="393"/>
                </a:lnTo>
                <a:cubicBezTo>
                  <a:pt x="271" y="388"/>
                  <a:pt x="267" y="385"/>
                  <a:pt x="263" y="385"/>
                </a:cubicBezTo>
                <a:close/>
                <a:moveTo>
                  <a:pt x="263" y="315"/>
                </a:moveTo>
                <a:cubicBezTo>
                  <a:pt x="262" y="315"/>
                  <a:pt x="261" y="316"/>
                  <a:pt x="261" y="316"/>
                </a:cubicBezTo>
                <a:lnTo>
                  <a:pt x="115" y="351"/>
                </a:lnTo>
                <a:cubicBezTo>
                  <a:pt x="110" y="352"/>
                  <a:pt x="106" y="358"/>
                  <a:pt x="106" y="364"/>
                </a:cubicBezTo>
                <a:lnTo>
                  <a:pt x="106" y="378"/>
                </a:lnTo>
                <a:cubicBezTo>
                  <a:pt x="106" y="384"/>
                  <a:pt x="110" y="387"/>
                  <a:pt x="115" y="386"/>
                </a:cubicBezTo>
                <a:lnTo>
                  <a:pt x="261" y="351"/>
                </a:lnTo>
                <a:cubicBezTo>
                  <a:pt x="266" y="349"/>
                  <a:pt x="271" y="344"/>
                  <a:pt x="271" y="338"/>
                </a:cubicBezTo>
                <a:lnTo>
                  <a:pt x="271" y="323"/>
                </a:lnTo>
                <a:cubicBezTo>
                  <a:pt x="271" y="319"/>
                  <a:pt x="267" y="315"/>
                  <a:pt x="263" y="315"/>
                </a:cubicBezTo>
                <a:close/>
                <a:moveTo>
                  <a:pt x="263" y="245"/>
                </a:moveTo>
                <a:cubicBezTo>
                  <a:pt x="262" y="245"/>
                  <a:pt x="261" y="246"/>
                  <a:pt x="261" y="246"/>
                </a:cubicBezTo>
                <a:lnTo>
                  <a:pt x="115" y="281"/>
                </a:lnTo>
                <a:cubicBezTo>
                  <a:pt x="110" y="282"/>
                  <a:pt x="106" y="288"/>
                  <a:pt x="106" y="294"/>
                </a:cubicBezTo>
                <a:lnTo>
                  <a:pt x="106" y="308"/>
                </a:lnTo>
                <a:cubicBezTo>
                  <a:pt x="106" y="314"/>
                  <a:pt x="110" y="317"/>
                  <a:pt x="115" y="316"/>
                </a:cubicBezTo>
                <a:lnTo>
                  <a:pt x="261" y="281"/>
                </a:lnTo>
                <a:cubicBezTo>
                  <a:pt x="266" y="279"/>
                  <a:pt x="271" y="274"/>
                  <a:pt x="271" y="268"/>
                </a:cubicBezTo>
                <a:lnTo>
                  <a:pt x="271" y="253"/>
                </a:lnTo>
                <a:cubicBezTo>
                  <a:pt x="271" y="249"/>
                  <a:pt x="267" y="245"/>
                  <a:pt x="263" y="245"/>
                </a:cubicBezTo>
                <a:close/>
                <a:moveTo>
                  <a:pt x="312" y="102"/>
                </a:moveTo>
                <a:cubicBezTo>
                  <a:pt x="317" y="102"/>
                  <a:pt x="322" y="103"/>
                  <a:pt x="325" y="106"/>
                </a:cubicBezTo>
                <a:lnTo>
                  <a:pt x="402" y="165"/>
                </a:lnTo>
                <a:cubicBezTo>
                  <a:pt x="406" y="168"/>
                  <a:pt x="410" y="176"/>
                  <a:pt x="410" y="181"/>
                </a:cubicBezTo>
                <a:lnTo>
                  <a:pt x="410" y="556"/>
                </a:lnTo>
                <a:cubicBezTo>
                  <a:pt x="410" y="561"/>
                  <a:pt x="405" y="566"/>
                  <a:pt x="400" y="566"/>
                </a:cubicBezTo>
                <a:lnTo>
                  <a:pt x="50" y="566"/>
                </a:lnTo>
                <a:lnTo>
                  <a:pt x="50" y="566"/>
                </a:lnTo>
                <a:lnTo>
                  <a:pt x="20" y="566"/>
                </a:lnTo>
                <a:cubicBezTo>
                  <a:pt x="9" y="566"/>
                  <a:pt x="0" y="557"/>
                  <a:pt x="0" y="546"/>
                </a:cubicBezTo>
                <a:cubicBezTo>
                  <a:pt x="0" y="535"/>
                  <a:pt x="9" y="526"/>
                  <a:pt x="20" y="526"/>
                </a:cubicBezTo>
                <a:lnTo>
                  <a:pt x="40" y="526"/>
                </a:lnTo>
                <a:lnTo>
                  <a:pt x="40" y="216"/>
                </a:lnTo>
                <a:cubicBezTo>
                  <a:pt x="40" y="211"/>
                  <a:pt x="44" y="205"/>
                  <a:pt x="50" y="203"/>
                </a:cubicBezTo>
                <a:lnTo>
                  <a:pt x="308" y="103"/>
                </a:lnTo>
                <a:cubicBezTo>
                  <a:pt x="309" y="102"/>
                  <a:pt x="311" y="102"/>
                  <a:pt x="312" y="102"/>
                </a:cubicBezTo>
                <a:close/>
                <a:moveTo>
                  <a:pt x="392" y="0"/>
                </a:moveTo>
                <a:cubicBezTo>
                  <a:pt x="396" y="0"/>
                  <a:pt x="402" y="1"/>
                  <a:pt x="405" y="4"/>
                </a:cubicBezTo>
                <a:lnTo>
                  <a:pt x="483" y="60"/>
                </a:lnTo>
                <a:cubicBezTo>
                  <a:pt x="487" y="63"/>
                  <a:pt x="491" y="71"/>
                  <a:pt x="491" y="76"/>
                </a:cubicBezTo>
                <a:lnTo>
                  <a:pt x="491" y="517"/>
                </a:lnTo>
                <a:cubicBezTo>
                  <a:pt x="491" y="522"/>
                  <a:pt x="495" y="527"/>
                  <a:pt x="501" y="527"/>
                </a:cubicBezTo>
                <a:lnTo>
                  <a:pt x="538" y="527"/>
                </a:lnTo>
                <a:cubicBezTo>
                  <a:pt x="539" y="527"/>
                  <a:pt x="540" y="527"/>
                  <a:pt x="542" y="527"/>
                </a:cubicBezTo>
                <a:cubicBezTo>
                  <a:pt x="543" y="527"/>
                  <a:pt x="545" y="527"/>
                  <a:pt x="547" y="527"/>
                </a:cubicBezTo>
                <a:cubicBezTo>
                  <a:pt x="558" y="527"/>
                  <a:pt x="567" y="536"/>
                  <a:pt x="567" y="546"/>
                </a:cubicBezTo>
                <a:cubicBezTo>
                  <a:pt x="567" y="557"/>
                  <a:pt x="558" y="566"/>
                  <a:pt x="547" y="566"/>
                </a:cubicBezTo>
                <a:cubicBezTo>
                  <a:pt x="545" y="566"/>
                  <a:pt x="543" y="566"/>
                  <a:pt x="541" y="565"/>
                </a:cubicBezTo>
                <a:cubicBezTo>
                  <a:pt x="540" y="566"/>
                  <a:pt x="539" y="566"/>
                  <a:pt x="538" y="566"/>
                </a:cubicBezTo>
                <a:lnTo>
                  <a:pt x="460" y="566"/>
                </a:lnTo>
                <a:cubicBezTo>
                  <a:pt x="455" y="566"/>
                  <a:pt x="450" y="562"/>
                  <a:pt x="450" y="556"/>
                </a:cubicBezTo>
                <a:lnTo>
                  <a:pt x="450" y="96"/>
                </a:lnTo>
                <a:cubicBezTo>
                  <a:pt x="450" y="90"/>
                  <a:pt x="447" y="83"/>
                  <a:pt x="442" y="80"/>
                </a:cubicBezTo>
                <a:lnTo>
                  <a:pt x="398" y="47"/>
                </a:lnTo>
                <a:cubicBezTo>
                  <a:pt x="393" y="44"/>
                  <a:pt x="385" y="43"/>
                  <a:pt x="380" y="45"/>
                </a:cubicBezTo>
                <a:lnTo>
                  <a:pt x="191" y="93"/>
                </a:lnTo>
                <a:cubicBezTo>
                  <a:pt x="186" y="95"/>
                  <a:pt x="182" y="99"/>
                  <a:pt x="181" y="104"/>
                </a:cubicBezTo>
                <a:lnTo>
                  <a:pt x="181" y="124"/>
                </a:lnTo>
                <a:cubicBezTo>
                  <a:pt x="181" y="135"/>
                  <a:pt x="172" y="144"/>
                  <a:pt x="161" y="144"/>
                </a:cubicBezTo>
                <a:cubicBezTo>
                  <a:pt x="150" y="144"/>
                  <a:pt x="141" y="135"/>
                  <a:pt x="141" y="124"/>
                </a:cubicBezTo>
                <a:lnTo>
                  <a:pt x="141" y="124"/>
                </a:lnTo>
                <a:lnTo>
                  <a:pt x="141" y="78"/>
                </a:lnTo>
                <a:cubicBezTo>
                  <a:pt x="141" y="72"/>
                  <a:pt x="145" y="66"/>
                  <a:pt x="150" y="65"/>
                </a:cubicBezTo>
                <a:lnTo>
                  <a:pt x="387" y="1"/>
                </a:lnTo>
                <a:cubicBezTo>
                  <a:pt x="389" y="0"/>
                  <a:pt x="390" y="0"/>
                  <a:pt x="392" y="0"/>
                </a:cubicBezTo>
                <a:close/>
              </a:path>
            </a:pathLst>
          </a:custGeom>
          <a:gradFill>
            <a:gsLst>
              <a:gs pos="0">
                <a:schemeClr val="accent1">
                  <a:lumMod val="60000"/>
                  <a:lumOff val="40000"/>
                </a:schemeClr>
              </a:gs>
              <a:gs pos="99999">
                <a:schemeClr val="accent1"/>
              </a:gs>
            </a:gsLst>
            <a:lin ang="13500000" scaled="1"/>
          </a:gradFill>
          <a:ln w="12557"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1332890"/>
            <a:chOff x="130629" y="216164"/>
            <a:chExt cx="12221965" cy="133289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150333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298121" y="1616529"/>
            <a:ext cx="9878786" cy="4388894"/>
          </a:xfrm>
          <a:prstGeom prst="rect">
            <a:avLst/>
          </a:prstGeom>
          <a:noFill/>
        </p:spPr>
        <p:txBody>
          <a:bodyPr wrap="square" rtlCol="0" anchor="ctr">
            <a:spAutoFit/>
          </a:bodyPr>
          <a:lstStyle/>
          <a:p>
            <a:pPr>
              <a:lnSpc>
                <a:spcPct val="120000"/>
              </a:lnSpc>
            </a:pPr>
            <a:r>
              <a:rPr lang="zh-CN" altLang="en-US" sz="2800" b="1" dirty="0"/>
              <a:t>（二）用人单位应当及时足额支付劳动报酬（工资）</a:t>
            </a:r>
            <a:endParaRPr lang="zh-CN" altLang="en-US" sz="2800" b="1" dirty="0"/>
          </a:p>
          <a:p>
            <a:pPr indent="457200"/>
            <a:endParaRPr lang="zh-CN" altLang="en-US" sz="2800" dirty="0"/>
          </a:p>
          <a:p>
            <a:pPr indent="720090"/>
            <a:r>
              <a:rPr lang="en-US" altLang="zh-CN" sz="2800" dirty="0"/>
              <a:t>《</a:t>
            </a:r>
            <a:r>
              <a:rPr lang="zh-CN" altLang="en-US" sz="2800" dirty="0"/>
              <a:t>关于工资总额组成的规定</a:t>
            </a:r>
            <a:r>
              <a:rPr lang="en-US" altLang="zh-CN" sz="2800" dirty="0"/>
              <a:t>》</a:t>
            </a:r>
            <a:r>
              <a:rPr lang="zh-CN" altLang="en-US" sz="2800" dirty="0"/>
              <a:t>第四条，工资总额由计时工资、计件工资、奖金、津贴和补贴、加班加点工资以及特殊情况下支付的工资等部分组成。</a:t>
            </a:r>
            <a:endParaRPr lang="en-US" altLang="zh-CN" sz="2800" dirty="0"/>
          </a:p>
          <a:p>
            <a:pPr indent="720090"/>
            <a:r>
              <a:rPr lang="en-US" altLang="zh-CN" sz="2800" dirty="0"/>
              <a:t>《</a:t>
            </a:r>
            <a:r>
              <a:rPr lang="zh-CN" altLang="en-US" sz="2800" dirty="0"/>
              <a:t>安徽省工资支付规定</a:t>
            </a:r>
            <a:r>
              <a:rPr lang="en-US" altLang="zh-CN" sz="2800" dirty="0"/>
              <a:t>》</a:t>
            </a:r>
            <a:r>
              <a:rPr lang="zh-CN" altLang="en-US" sz="2800" dirty="0"/>
              <a:t>第十一条 ，用人单位应当书面记录支付劳动者工资的应发项 目及数额 、实发数额 、支付日期、支付周期 、依法扣除项目及数额 、领取者 的姓名等内容 </a:t>
            </a:r>
            <a:r>
              <a:rPr lang="en-US" altLang="zh-CN" sz="2800" dirty="0"/>
              <a:t>, </a:t>
            </a:r>
            <a:r>
              <a:rPr lang="zh-CN" altLang="en-US" sz="2800" dirty="0"/>
              <a:t>并保存 </a:t>
            </a:r>
            <a:r>
              <a:rPr lang="en-US" altLang="zh-CN" sz="2800" dirty="0"/>
              <a:t>2 </a:t>
            </a:r>
            <a:r>
              <a:rPr lang="zh-CN" altLang="en-US" sz="2800" dirty="0"/>
              <a:t>年以上备查 。</a:t>
            </a:r>
            <a:endParaRPr lang="zh-CN" altLang="en-US" sz="28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332890"/>
            <a:chOff x="100784" y="216164"/>
            <a:chExt cx="12221965" cy="133289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0333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979714" y="1309394"/>
            <a:ext cx="10197193" cy="5003165"/>
          </a:xfrm>
          <a:prstGeom prst="rect">
            <a:avLst/>
          </a:prstGeom>
          <a:noFill/>
        </p:spPr>
        <p:txBody>
          <a:bodyPr wrap="square" rtlCol="0" anchor="ctr">
            <a:spAutoFit/>
          </a:bodyPr>
          <a:lstStyle/>
          <a:p>
            <a:pPr indent="457200"/>
            <a:r>
              <a:rPr lang="zh-CN" altLang="en-US" b="1" dirty="0"/>
              <a:t>最低工资标准</a:t>
            </a:r>
            <a:endParaRPr lang="zh-CN" altLang="en-US" b="1" dirty="0"/>
          </a:p>
          <a:p>
            <a:pPr indent="457200"/>
            <a:endParaRPr lang="en-US" altLang="zh-CN" dirty="0"/>
          </a:p>
          <a:p>
            <a:pPr indent="457200"/>
            <a:r>
              <a:rPr lang="zh-CN" altLang="en-US" sz="2000" dirty="0"/>
              <a:t>根据皖政办秘（</a:t>
            </a:r>
            <a:r>
              <a:rPr lang="en-US" sz="2000" dirty="0"/>
              <a:t>2023</a:t>
            </a:r>
            <a:r>
              <a:rPr lang="zh-CN" altLang="en-US" sz="2000" dirty="0"/>
              <a:t>）</a:t>
            </a:r>
            <a:r>
              <a:rPr lang="en-US" sz="2000" dirty="0"/>
              <a:t>2</a:t>
            </a:r>
            <a:r>
              <a:rPr lang="zh-CN" altLang="en-US" sz="2000" dirty="0"/>
              <a:t>号</a:t>
            </a:r>
            <a:r>
              <a:rPr lang="en-US" altLang="zh-CN" sz="2000" dirty="0"/>
              <a:t>《</a:t>
            </a:r>
            <a:r>
              <a:rPr lang="zh-CN" altLang="en-US" sz="2000" dirty="0"/>
              <a:t>安徽省人民政府办公厅关于调整全省最低工资标准的通知</a:t>
            </a:r>
            <a:r>
              <a:rPr lang="en-US" altLang="zh-CN" sz="2000" dirty="0"/>
              <a:t>》</a:t>
            </a:r>
            <a:r>
              <a:rPr lang="zh-CN" altLang="en-US" sz="2000" dirty="0"/>
              <a:t>，自</a:t>
            </a:r>
            <a:r>
              <a:rPr lang="en-US" sz="2000" dirty="0"/>
              <a:t>2023</a:t>
            </a:r>
            <a:r>
              <a:rPr lang="zh-CN" altLang="en-US" sz="2000" dirty="0"/>
              <a:t>年</a:t>
            </a:r>
            <a:r>
              <a:rPr lang="en-US" sz="2000" dirty="0"/>
              <a:t>3</a:t>
            </a:r>
            <a:r>
              <a:rPr lang="zh-CN" altLang="en-US" sz="2000" dirty="0"/>
              <a:t>月</a:t>
            </a:r>
            <a:r>
              <a:rPr lang="en-US" sz="2000" dirty="0"/>
              <a:t>1</a:t>
            </a:r>
            <a:r>
              <a:rPr lang="zh-CN" altLang="en-US" sz="2000" dirty="0"/>
              <a:t>日起，安庆市区月最低工资标准为</a:t>
            </a:r>
            <a:r>
              <a:rPr lang="en-US" sz="2000" dirty="0"/>
              <a:t>1930</a:t>
            </a:r>
            <a:r>
              <a:rPr lang="zh-CN" altLang="en-US" sz="2000" dirty="0"/>
              <a:t>元，非全日制小时最低工资标准为</a:t>
            </a:r>
            <a:r>
              <a:rPr lang="en-US" sz="2000" dirty="0"/>
              <a:t>20</a:t>
            </a:r>
            <a:r>
              <a:rPr lang="zh-CN" altLang="en-US" sz="2000" dirty="0"/>
              <a:t>元。</a:t>
            </a:r>
            <a:endParaRPr lang="en-US" altLang="zh-CN" sz="2000" dirty="0"/>
          </a:p>
          <a:p>
            <a:pPr indent="457200"/>
            <a:r>
              <a:rPr lang="zh-CN" altLang="en-US" sz="2000" dirty="0"/>
              <a:t>上述最低工资标准包含劳动者个人缴纳的社会保险费和住房公积金，而非实发到手工资。</a:t>
            </a:r>
            <a:endParaRPr lang="zh-CN" altLang="en-US" sz="2000" dirty="0"/>
          </a:p>
          <a:p>
            <a:pPr indent="457200"/>
            <a:endParaRPr lang="en-US" altLang="zh-CN" sz="2000" dirty="0"/>
          </a:p>
          <a:p>
            <a:pPr indent="457200"/>
            <a:r>
              <a:rPr lang="en-US" altLang="zh-CN" sz="2000" dirty="0"/>
              <a:t>《</a:t>
            </a:r>
            <a:r>
              <a:rPr lang="zh-CN" altLang="en-US" sz="2000" dirty="0"/>
              <a:t>安徽省人民政府关于修改部分省政府规章的决定</a:t>
            </a:r>
            <a:r>
              <a:rPr lang="en-US" altLang="zh-CN" sz="2000" dirty="0"/>
              <a:t>》</a:t>
            </a:r>
            <a:r>
              <a:rPr lang="zh-CN" altLang="en-US" sz="2000" dirty="0"/>
              <a:t>（省政府令第</a:t>
            </a:r>
            <a:r>
              <a:rPr lang="en-US" sz="2000" dirty="0"/>
              <a:t>307</a:t>
            </a:r>
            <a:r>
              <a:rPr lang="zh-CN" altLang="en-US" sz="2000" dirty="0"/>
              <a:t>号，</a:t>
            </a:r>
            <a:r>
              <a:rPr lang="en-US" sz="2000" dirty="0"/>
              <a:t>2022</a:t>
            </a:r>
            <a:r>
              <a:rPr lang="zh-CN" altLang="en-US" sz="2000" dirty="0"/>
              <a:t>年</a:t>
            </a:r>
            <a:r>
              <a:rPr lang="en-US" sz="2000" dirty="0"/>
              <a:t>1</a:t>
            </a:r>
            <a:r>
              <a:rPr lang="zh-CN" altLang="en-US" sz="2000" dirty="0"/>
              <a:t>月</a:t>
            </a:r>
            <a:r>
              <a:rPr lang="en-US" sz="2000" dirty="0"/>
              <a:t>13</a:t>
            </a:r>
            <a:r>
              <a:rPr lang="zh-CN" altLang="en-US" sz="2000" dirty="0"/>
              <a:t>日公布），对</a:t>
            </a:r>
            <a:r>
              <a:rPr lang="en-US" altLang="zh-CN" sz="2000" dirty="0"/>
              <a:t>《</a:t>
            </a:r>
            <a:r>
              <a:rPr lang="zh-CN" altLang="en-US" sz="2000" dirty="0"/>
              <a:t>安徽省最低工资规定</a:t>
            </a:r>
            <a:r>
              <a:rPr lang="en-US" altLang="zh-CN" sz="2000" dirty="0"/>
              <a:t>》</a:t>
            </a:r>
            <a:r>
              <a:rPr lang="zh-CN" altLang="en-US" sz="2000" dirty="0"/>
              <a:t>（省政府令第</a:t>
            </a:r>
            <a:r>
              <a:rPr lang="en-US" sz="2000" dirty="0"/>
              <a:t>272</a:t>
            </a:r>
            <a:r>
              <a:rPr lang="zh-CN" altLang="en-US" sz="2000" dirty="0"/>
              <a:t>号）作了修改，“口径”发生变化，</a:t>
            </a:r>
            <a:r>
              <a:rPr lang="zh-CN" altLang="en-US" sz="2000" dirty="0">
                <a:sym typeface="+mn-ea"/>
              </a:rPr>
              <a:t>将第十条第（三）项“用人单位和劳动者个人依法缴纳的社会保险费和住房公积金”修改为“用人单位依法缴纳的社会保险费和住房公积金”。</a:t>
            </a:r>
            <a:r>
              <a:rPr lang="zh-CN" altLang="en-US" sz="2000" dirty="0"/>
              <a:t>由原来的不包含劳动者个人缴纳的社会保险费和住房公积金，变为包含劳动者个人缴纳的社会保险费和住房公积金。</a:t>
            </a:r>
            <a:endParaRPr lang="zh-CN" altLang="en-US" sz="2000" dirty="0"/>
          </a:p>
          <a:p>
            <a:pPr indent="457200"/>
            <a:endParaRPr lang="zh-CN" altLang="en-US" sz="2000" dirty="0"/>
          </a:p>
          <a:p>
            <a:pPr>
              <a:lnSpc>
                <a:spcPct val="120000"/>
              </a:lnSpc>
            </a:pPr>
            <a:endParaRPr lang="zh-CN" altLang="en-US" dirty="0">
              <a:solidFill>
                <a:schemeClr val="tx1">
                  <a:lumMod val="75000"/>
                  <a:lumOff val="25000"/>
                </a:schemeClr>
              </a:solidFill>
            </a:endParaRPr>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423060"/>
            <a:chOff x="100784" y="216164"/>
            <a:chExt cx="12221965" cy="142306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9350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889907" y="1811927"/>
            <a:ext cx="10360479" cy="4487382"/>
          </a:xfrm>
          <a:prstGeom prst="rect">
            <a:avLst/>
          </a:prstGeom>
          <a:noFill/>
        </p:spPr>
        <p:txBody>
          <a:bodyPr wrap="square" rtlCol="0" anchor="ctr">
            <a:spAutoFit/>
          </a:bodyPr>
          <a:lstStyle/>
          <a:p>
            <a:pPr indent="457200"/>
            <a:r>
              <a:rPr lang="zh-CN" altLang="en-US" sz="2400" b="1" dirty="0"/>
              <a:t>加班工资</a:t>
            </a:r>
            <a:endParaRPr lang="zh-CN" altLang="en-US" sz="2400" b="1" dirty="0"/>
          </a:p>
          <a:p>
            <a:pPr indent="457200"/>
            <a:endParaRPr lang="en-US" altLang="zh-CN" sz="2400" dirty="0"/>
          </a:p>
          <a:p>
            <a:pPr indent="457200"/>
            <a:r>
              <a:rPr lang="zh-CN" altLang="en-US" sz="2400" dirty="0"/>
              <a:t>劳动者主张加班费的，应当就加班事实的存在承担举证责任。</a:t>
            </a:r>
            <a:endParaRPr lang="en-US" altLang="zh-CN" sz="2400" dirty="0"/>
          </a:p>
          <a:p>
            <a:pPr indent="457200"/>
            <a:r>
              <a:rPr lang="zh-CN" altLang="en-US" sz="2400" dirty="0"/>
              <a:t>用人单位安排加班的，应当按照国家有关规定向劳动者支付加班费。</a:t>
            </a:r>
            <a:endParaRPr lang="en-US" altLang="zh-CN" sz="2400" dirty="0"/>
          </a:p>
          <a:p>
            <a:pPr indent="457200"/>
            <a:endParaRPr lang="en-US" altLang="zh-CN" sz="2400" dirty="0"/>
          </a:p>
          <a:p>
            <a:pPr indent="457200"/>
            <a:r>
              <a:rPr lang="en-US" altLang="zh-CN" sz="2400" dirty="0"/>
              <a:t>1</a:t>
            </a:r>
            <a:r>
              <a:rPr lang="zh-CN" altLang="en-US" sz="2400" dirty="0"/>
              <a:t>、加班工资基数如何认定</a:t>
            </a:r>
            <a:endParaRPr lang="zh-CN" altLang="en-US" sz="2400" dirty="0"/>
          </a:p>
          <a:p>
            <a:pPr indent="457200"/>
            <a:endParaRPr lang="en-US" altLang="zh-CN" sz="2400" dirty="0"/>
          </a:p>
          <a:p>
            <a:pPr indent="457200"/>
            <a:r>
              <a:rPr lang="en-US" altLang="zh-CN" sz="2400" dirty="0"/>
              <a:t>2</a:t>
            </a:r>
            <a:r>
              <a:rPr lang="zh-CN" altLang="en-US" sz="2400" dirty="0"/>
              <a:t>、劳动合同中约定“加班费包干”如何审查</a:t>
            </a:r>
            <a:endParaRPr lang="en-US" altLang="zh-CN" sz="2400" dirty="0"/>
          </a:p>
          <a:p>
            <a:pPr indent="457200"/>
            <a:endParaRPr lang="en-US" altLang="zh-CN" sz="2400" dirty="0"/>
          </a:p>
          <a:p>
            <a:pPr indent="457200"/>
            <a:r>
              <a:rPr lang="en-US" altLang="zh-CN" sz="2400" dirty="0"/>
              <a:t>3</a:t>
            </a:r>
            <a:r>
              <a:rPr lang="zh-CN" altLang="en-US" sz="2400" dirty="0"/>
              <a:t>、综合工时工作制和不定时工作制情况下是否支持加班工资</a:t>
            </a:r>
            <a:endParaRPr lang="zh-CN" altLang="en-US" sz="2400" dirty="0"/>
          </a:p>
          <a:p>
            <a:pPr indent="457200"/>
            <a:endParaRPr lang="zh-CN" altLang="en-US" sz="24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271930"/>
            <a:chOff x="100784" y="216164"/>
            <a:chExt cx="12221965" cy="127193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44237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7" name="TextBox 6"/>
          <p:cNvSpPr txBox="1"/>
          <p:nvPr/>
        </p:nvSpPr>
        <p:spPr>
          <a:xfrm>
            <a:off x="1257300" y="1835785"/>
            <a:ext cx="9568815" cy="3731895"/>
          </a:xfrm>
          <a:prstGeom prst="rect">
            <a:avLst/>
          </a:prstGeom>
          <a:noFill/>
        </p:spPr>
        <p:txBody>
          <a:bodyPr wrap="square" rtlCol="0" anchor="ctr">
            <a:noAutofit/>
          </a:bodyPr>
          <a:lstStyle/>
          <a:p>
            <a:pPr indent="457200"/>
            <a:r>
              <a:rPr lang="zh-CN" altLang="en-US" sz="2000" b="1" dirty="0"/>
              <a:t>年终奖</a:t>
            </a:r>
            <a:endParaRPr lang="zh-CN" altLang="en-US" sz="2000" b="1" dirty="0"/>
          </a:p>
          <a:p>
            <a:pPr indent="457200"/>
            <a:endParaRPr lang="en-US" altLang="zh-CN" sz="2000" dirty="0"/>
          </a:p>
          <a:p>
            <a:pPr indent="457200"/>
            <a:r>
              <a:rPr lang="zh-CN" altLang="en-US" sz="2000" dirty="0"/>
              <a:t>年终奖属于奖金的一种，在不违反法律规定的前提下，用人单位有权自主确定奖金的发放与否、发放条件以及发放标准。</a:t>
            </a:r>
            <a:endParaRPr lang="en-US" altLang="zh-CN" sz="2000" dirty="0"/>
          </a:p>
          <a:p>
            <a:pPr indent="457200"/>
            <a:endParaRPr lang="zh-CN" altLang="en-US" sz="2000" dirty="0"/>
          </a:p>
          <a:p>
            <a:pPr indent="457200"/>
            <a:r>
              <a:rPr lang="zh-CN" altLang="en-US" sz="2000" dirty="0"/>
              <a:t>关于年终奖的支付，司法实践中从以下审查：劳动合同是否有约定、用人单位规章制度是否有规定、历年年终奖的发放情况以及相应奖金是否已履行考核程序等。</a:t>
            </a:r>
            <a:endParaRPr lang="en-US" altLang="zh-CN" sz="2000" dirty="0"/>
          </a:p>
          <a:p>
            <a:pPr indent="457200"/>
            <a:endParaRPr lang="en-US" altLang="zh-CN" sz="2000" dirty="0"/>
          </a:p>
          <a:p>
            <a:pPr indent="457200"/>
            <a:r>
              <a:rPr lang="zh-CN" altLang="en-US" sz="2000" dirty="0"/>
              <a:t>问题：劳动合同约定或规章制度规定“离职的劳动者没有年终奖”是否有效</a:t>
            </a:r>
            <a:endParaRPr lang="zh-CN" altLang="en-US" sz="2000"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221765"/>
            <a:chOff x="100784" y="216164"/>
            <a:chExt cx="12221965" cy="1221765"/>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392210"/>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208314" y="2059940"/>
            <a:ext cx="9380765" cy="3170099"/>
          </a:xfrm>
          <a:prstGeom prst="rect">
            <a:avLst/>
          </a:prstGeom>
          <a:noFill/>
        </p:spPr>
        <p:txBody>
          <a:bodyPr wrap="square" rtlCol="0" anchor="ctr">
            <a:spAutoFit/>
          </a:bodyPr>
          <a:lstStyle/>
          <a:p>
            <a:pPr indent="457200"/>
            <a:r>
              <a:rPr lang="zh-CN" altLang="en-US" sz="2000" b="1" dirty="0"/>
              <a:t>提成工资</a:t>
            </a:r>
            <a:endParaRPr lang="zh-CN" altLang="en-US" sz="2000" b="1" dirty="0">
              <a:solidFill>
                <a:schemeClr val="tx1">
                  <a:lumMod val="75000"/>
                  <a:lumOff val="25000"/>
                </a:schemeClr>
              </a:solidFill>
            </a:endParaRPr>
          </a:p>
          <a:p>
            <a:pPr indent="457200"/>
            <a:endParaRPr lang="en-US" altLang="zh-CN" sz="2000" dirty="0"/>
          </a:p>
          <a:p>
            <a:pPr indent="457200"/>
            <a:r>
              <a:rPr lang="zh-CN" altLang="en-US" sz="2000" dirty="0"/>
              <a:t>提成工资属于劳动报酬，用人单位不得随意克扣。</a:t>
            </a:r>
            <a:endParaRPr lang="en-US" altLang="zh-CN" sz="2000" dirty="0"/>
          </a:p>
          <a:p>
            <a:pPr indent="457200"/>
            <a:endParaRPr lang="en-US" altLang="zh-CN" sz="2000" dirty="0"/>
          </a:p>
          <a:p>
            <a:pPr indent="457200"/>
            <a:r>
              <a:rPr lang="zh-CN" altLang="en-US" sz="2000" dirty="0"/>
              <a:t>劳动者对提成工资的存在及提成比例等事实负有举证义务。</a:t>
            </a:r>
            <a:endParaRPr lang="en-US" altLang="zh-CN" sz="2000" dirty="0"/>
          </a:p>
          <a:p>
            <a:pPr indent="457200"/>
            <a:endParaRPr lang="en-US" altLang="zh-CN" sz="2000" dirty="0"/>
          </a:p>
          <a:p>
            <a:pPr indent="457200"/>
            <a:r>
              <a:rPr lang="zh-CN" altLang="en-US" sz="2000" dirty="0"/>
              <a:t>提成发放的条件着重审查：劳动合同是否约定、用人单位规章制度是否规定、是否确定提成的计算方法以及实际履行中劳动者是否享有提成的情况等。</a:t>
            </a:r>
            <a:endParaRPr lang="zh-CN" altLang="en-US" sz="2000" dirty="0"/>
          </a:p>
          <a:p>
            <a:pPr indent="457200"/>
            <a:endParaRPr lang="en-US" altLang="zh-CN" sz="2000" dirty="0"/>
          </a:p>
          <a:p>
            <a:pPr indent="457200"/>
            <a:r>
              <a:rPr lang="zh-CN" altLang="en-US" sz="2000" dirty="0"/>
              <a:t>问题：用人单位提出销售回款后才可发放提成工资是否支持？</a:t>
            </a:r>
            <a:endParaRPr lang="en-US" altLang="zh-CN" sz="2000" dirty="0"/>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423060"/>
            <a:chOff x="100784" y="216164"/>
            <a:chExt cx="12221965" cy="142306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9350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183821" y="1820636"/>
            <a:ext cx="9307286" cy="3527119"/>
          </a:xfrm>
          <a:prstGeom prst="rect">
            <a:avLst/>
          </a:prstGeom>
          <a:noFill/>
        </p:spPr>
        <p:txBody>
          <a:bodyPr wrap="square" rtlCol="0" anchor="ctr">
            <a:spAutoFit/>
          </a:bodyPr>
          <a:lstStyle/>
          <a:p>
            <a:pPr indent="457200">
              <a:lnSpc>
                <a:spcPct val="120000"/>
              </a:lnSpc>
            </a:pPr>
            <a:r>
              <a:rPr lang="zh-CN" altLang="en-US" sz="2400" b="1" dirty="0"/>
              <a:t>未休年休假工资</a:t>
            </a:r>
            <a:endParaRPr lang="zh-CN" altLang="en-US" sz="2400" b="1" dirty="0"/>
          </a:p>
          <a:p>
            <a:pPr indent="457200">
              <a:lnSpc>
                <a:spcPct val="120000"/>
              </a:lnSpc>
            </a:pPr>
            <a:endParaRPr lang="en-US" altLang="zh-CN" sz="2400" dirty="0"/>
          </a:p>
          <a:p>
            <a:pPr indent="457200">
              <a:lnSpc>
                <a:spcPct val="120000"/>
              </a:lnSpc>
            </a:pPr>
            <a:r>
              <a:rPr lang="en-US" altLang="zh-CN" sz="2400" dirty="0"/>
              <a:t> 《</a:t>
            </a:r>
            <a:r>
              <a:rPr lang="zh-CN" altLang="en-US" sz="2400" dirty="0"/>
              <a:t>职工带薪年休假条例</a:t>
            </a:r>
            <a:r>
              <a:rPr lang="en-US" altLang="zh-CN" sz="2400" dirty="0"/>
              <a:t>》</a:t>
            </a:r>
            <a:r>
              <a:rPr lang="zh-CN" altLang="en-US" sz="2400" dirty="0"/>
              <a:t>支付劳动者未休年休假工资报酬系用人单位应当履行的法定补偿义务。</a:t>
            </a:r>
            <a:endParaRPr lang="en-US" altLang="zh-CN" sz="2400" dirty="0"/>
          </a:p>
          <a:p>
            <a:pPr indent="457200">
              <a:lnSpc>
                <a:spcPct val="120000"/>
              </a:lnSpc>
            </a:pPr>
            <a:endParaRPr lang="en-US" altLang="zh-CN" sz="2400" dirty="0"/>
          </a:p>
          <a:p>
            <a:pPr indent="457200">
              <a:lnSpc>
                <a:spcPct val="120000"/>
              </a:lnSpc>
            </a:pPr>
            <a:r>
              <a:rPr lang="zh-CN" altLang="en-US" sz="2400" dirty="0"/>
              <a:t>  未休年休假工资的诉讼时效：适用一般仲裁时效，从应休年休假年度次年的</a:t>
            </a:r>
            <a:r>
              <a:rPr lang="en-US" sz="2400" dirty="0"/>
              <a:t>1</a:t>
            </a:r>
            <a:r>
              <a:rPr lang="zh-CN" altLang="en-US" sz="2400" dirty="0"/>
              <a:t>月</a:t>
            </a:r>
            <a:r>
              <a:rPr lang="en-US" sz="2400" dirty="0"/>
              <a:t>1</a:t>
            </a:r>
            <a:r>
              <a:rPr lang="zh-CN" altLang="en-US" sz="2400" dirty="0"/>
              <a:t>日起计算。</a:t>
            </a:r>
            <a:endParaRPr lang="zh-CN" altLang="en-US" sz="24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423060"/>
            <a:chOff x="100784" y="216164"/>
            <a:chExt cx="12221965" cy="142306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9350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404257" y="1543050"/>
            <a:ext cx="9152164" cy="3970318"/>
          </a:xfrm>
          <a:prstGeom prst="rect">
            <a:avLst/>
          </a:prstGeom>
          <a:noFill/>
        </p:spPr>
        <p:txBody>
          <a:bodyPr wrap="square" rtlCol="0" anchor="ctr">
            <a:spAutoFit/>
          </a:bodyPr>
          <a:lstStyle/>
          <a:p>
            <a:pPr indent="457200">
              <a:lnSpc>
                <a:spcPct val="120000"/>
              </a:lnSpc>
            </a:pPr>
            <a:r>
              <a:rPr lang="zh-CN" altLang="en-US" sz="2400" b="1" dirty="0"/>
              <a:t>（三）工作地点的约定应当明确</a:t>
            </a:r>
            <a:endParaRPr lang="en-US" altLang="zh-CN" sz="2400" dirty="0"/>
          </a:p>
          <a:p>
            <a:pPr indent="457200">
              <a:lnSpc>
                <a:spcPct val="120000"/>
              </a:lnSpc>
            </a:pPr>
            <a:r>
              <a:rPr lang="zh-CN" altLang="en-US" sz="2400" dirty="0"/>
              <a:t>用人单位与劳动者在劳动合同中约定“全国范围”“长三角区域”等宽泛工作地点的，未对用人单位工作地点、经营模式、劳动者工作岗位特性等特别提示的，属于对工作地点约定不明。</a:t>
            </a:r>
            <a:endParaRPr lang="en-US" altLang="zh-CN" sz="2400" dirty="0"/>
          </a:p>
          <a:p>
            <a:pPr indent="457200">
              <a:lnSpc>
                <a:spcPct val="120000"/>
              </a:lnSpc>
            </a:pPr>
            <a:endParaRPr lang="en-US" altLang="zh-CN" sz="2400" dirty="0"/>
          </a:p>
          <a:p>
            <a:pPr indent="457200">
              <a:lnSpc>
                <a:spcPct val="120000"/>
              </a:lnSpc>
            </a:pPr>
            <a:r>
              <a:rPr lang="zh-CN" altLang="en-US" sz="2400" dirty="0"/>
              <a:t>例外：对于从事全国范围的销售、长途运输、野外作业等工作地点无法固定的特殊工作，劳动合同将劳动者工作地点约定为“全国范围”“长三角区域”等宽泛工作地点的，可以认定有效。 </a:t>
            </a:r>
            <a:endParaRPr lang="en-US" altLang="zh-CN" sz="24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342415"/>
            <a:chOff x="100784" y="216164"/>
            <a:chExt cx="12221965" cy="1342415"/>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12860"/>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371600" y="2059849"/>
            <a:ext cx="8915400" cy="3637919"/>
          </a:xfrm>
          <a:prstGeom prst="rect">
            <a:avLst/>
          </a:prstGeom>
          <a:noFill/>
        </p:spPr>
        <p:txBody>
          <a:bodyPr wrap="square" rtlCol="0" anchor="ctr">
            <a:spAutoFit/>
          </a:bodyPr>
          <a:lstStyle/>
          <a:p>
            <a:pPr indent="457200">
              <a:lnSpc>
                <a:spcPct val="120000"/>
              </a:lnSpc>
            </a:pPr>
            <a:r>
              <a:rPr lang="zh-CN" altLang="en-US" sz="2000" b="1" dirty="0"/>
              <a:t>  尊重用人单位用工自主权，但调岗的善意协商很重要</a:t>
            </a:r>
            <a:endParaRPr lang="en-US" altLang="zh-CN" sz="2000" b="1" dirty="0"/>
          </a:p>
          <a:p>
            <a:pPr indent="457200">
              <a:lnSpc>
                <a:spcPct val="120000"/>
              </a:lnSpc>
            </a:pPr>
            <a:endParaRPr lang="en-US" altLang="zh-CN" sz="2400" dirty="0"/>
          </a:p>
          <a:p>
            <a:pPr indent="457200">
              <a:lnSpc>
                <a:spcPct val="120000"/>
              </a:lnSpc>
            </a:pPr>
            <a:r>
              <a:rPr lang="zh-CN" altLang="en-US" sz="2400" dirty="0"/>
              <a:t>  在劳动合同履行过程中，因用人单位调整劳动者工作岗位、工作地点而引发纠纷的，应当从是否确为生产经营之必需、是否显著降低劳动者的劳动报酬和劳动条件、是否对劳动者的工作、生活有重大影响、是否对劳动者具有侮辱性、歧视性等方面，综合认定用人单位的行为是否具备正当性。</a:t>
            </a:r>
            <a:endParaRPr lang="zh-CN" altLang="en-US" sz="2400" dirty="0"/>
          </a:p>
          <a:p>
            <a:pPr indent="457200">
              <a:lnSpc>
                <a:spcPct val="120000"/>
              </a:lnSpc>
            </a:pPr>
            <a:endParaRPr lang="zh-CN" altLang="en-US" sz="2400"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0" y="92171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algn="ctr"/>
              <a:r>
                <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53200"/>
            <a:ext cx="12192000" cy="304800"/>
          </a:xfrm>
          <a:prstGeom prst="rect">
            <a:avLst/>
          </a:prstGeom>
          <a:effectLst>
            <a:glow rad="127000">
              <a:schemeClr val="accent1">
                <a:alpha val="0"/>
              </a:schemeClr>
            </a:glow>
          </a:effectLst>
        </p:spPr>
      </p:pic>
      <p:sp>
        <p:nvSpPr>
          <p:cNvPr id="16" name="TextBox 15"/>
          <p:cNvSpPr txBox="1"/>
          <p:nvPr/>
        </p:nvSpPr>
        <p:spPr>
          <a:xfrm>
            <a:off x="661307" y="1115506"/>
            <a:ext cx="3665764" cy="423545"/>
          </a:xfrm>
          <a:prstGeom prst="rect">
            <a:avLst/>
          </a:prstGeom>
          <a:noFill/>
        </p:spPr>
        <p:txBody>
          <a:bodyPr wrap="square" rtlCol="0" anchor="ctr">
            <a:spAutoFit/>
          </a:bodyPr>
          <a:lstStyle/>
          <a:p>
            <a:pPr>
              <a:lnSpc>
                <a:spcPct val="120000"/>
              </a:lnSpc>
            </a:pPr>
            <a:r>
              <a:rPr lang="zh-CN" altLang="en-US" b="1" dirty="0"/>
              <a:t>一、劳动争议司法解释二出台背景</a:t>
            </a:r>
            <a:endParaRPr lang="zh-CN" altLang="en-US" b="1" dirty="0"/>
          </a:p>
        </p:txBody>
      </p:sp>
      <p:sp>
        <p:nvSpPr>
          <p:cNvPr id="17" name="TextBox 16"/>
          <p:cNvSpPr txBox="1"/>
          <p:nvPr/>
        </p:nvSpPr>
        <p:spPr>
          <a:xfrm>
            <a:off x="1143000" y="1628140"/>
            <a:ext cx="9878695" cy="3838575"/>
          </a:xfrm>
          <a:prstGeom prst="rect">
            <a:avLst/>
          </a:prstGeom>
          <a:noFill/>
        </p:spPr>
        <p:txBody>
          <a:bodyPr wrap="square" rtlCol="0" anchor="ctr">
            <a:noAutofit/>
          </a:bodyPr>
          <a:lstStyle/>
          <a:p>
            <a:pPr algn="ctr"/>
            <a:endParaRPr lang="zh-CN" altLang="en-US" sz="2000" b="1" dirty="0"/>
          </a:p>
          <a:p>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43000" y="-357505"/>
            <a:ext cx="9312910" cy="1513205"/>
          </a:xfrm>
          <a:prstGeom prst="rect">
            <a:avLst/>
          </a:prstGeom>
        </p:spPr>
      </p:pic>
      <p:sp>
        <p:nvSpPr>
          <p:cNvPr id="4" name="对象13"/>
          <p:cNvSpPr/>
          <p:nvPr>
            <p:custDataLst>
              <p:tags r:id="rId3"/>
            </p:custDataLst>
          </p:nvPr>
        </p:nvSpPr>
        <p:spPr>
          <a:xfrm>
            <a:off x="4464014" y="2574750"/>
            <a:ext cx="3263972" cy="2826682"/>
          </a:xfrm>
          <a:prstGeom prst="triangle">
            <a:avLst/>
          </a:prstGeom>
          <a:solidFill>
            <a:schemeClr val="accent1">
              <a:alpha val="5000"/>
            </a:schemeClr>
          </a:solidFill>
          <a:ln w="25400">
            <a:noFill/>
          </a:ln>
          <a:effectLst/>
        </p:spPr>
        <p:style>
          <a:lnRef idx="2">
            <a:schemeClr val="accent1">
              <a:lumMod val="75000"/>
            </a:schemeClr>
          </a:lnRef>
          <a:fillRef idx="1">
            <a:schemeClr val="accent1"/>
          </a:fillRef>
          <a:effectRef idx="0">
            <a:srgbClr val="FFFFFF"/>
          </a:effectRef>
          <a:fontRef idx="minor">
            <a:schemeClr val="lt1"/>
          </a:fontRef>
        </p:style>
        <p:txBody>
          <a:bodyPr>
            <a:noAutofit/>
          </a:bodyPr>
          <a:lstStyle/>
          <a:p>
            <a:endParaRPr lang="zh-CN" altLang="en-US">
              <a:latin typeface="+mn-ea"/>
            </a:endParaRPr>
          </a:p>
        </p:txBody>
      </p:sp>
      <p:sp>
        <p:nvSpPr>
          <p:cNvPr id="5" name="对象1"/>
          <p:cNvSpPr/>
          <p:nvPr>
            <p:custDataLst>
              <p:tags r:id="rId4"/>
            </p:custDataLst>
          </p:nvPr>
        </p:nvSpPr>
        <p:spPr>
          <a:xfrm flipH="1">
            <a:off x="695959" y="4602510"/>
            <a:ext cx="3872392" cy="1360355"/>
          </a:xfrm>
          <a:custGeom>
            <a:avLst/>
            <a:gdLst/>
            <a:ahLst/>
            <a:cxnLst/>
            <a:rect l="l" t="t" r="r" b="b"/>
            <a:pathLst>
              <a:path w="3950208" h="1399032">
                <a:moveTo>
                  <a:pt x="420624" y="54864"/>
                </a:moveTo>
                <a:cubicBezTo>
                  <a:pt x="438912" y="18288"/>
                  <a:pt x="484632" y="0"/>
                  <a:pt x="521208" y="0"/>
                </a:cubicBezTo>
                <a:lnTo>
                  <a:pt x="3950208" y="0"/>
                </a:lnTo>
                <a:lnTo>
                  <a:pt x="3950208" y="1399032"/>
                </a:lnTo>
                <a:lnTo>
                  <a:pt x="521208" y="1399032"/>
                </a:lnTo>
                <a:cubicBezTo>
                  <a:pt x="484632" y="1399032"/>
                  <a:pt x="438912" y="1380744"/>
                  <a:pt x="420624" y="1344168"/>
                </a:cubicBezTo>
                <a:lnTo>
                  <a:pt x="18288" y="768096"/>
                </a:lnTo>
                <a:cubicBezTo>
                  <a:pt x="-9144" y="731520"/>
                  <a:pt x="-9144" y="667512"/>
                  <a:pt x="18288" y="621792"/>
                </a:cubicBezTo>
                <a:lnTo>
                  <a:pt x="420624" y="54864"/>
                </a:lnTo>
              </a:path>
            </a:pathLst>
          </a:custGeom>
          <a:noFill/>
          <a:ln w="12700">
            <a:gradFill>
              <a:gsLst>
                <a:gs pos="0">
                  <a:schemeClr val="accent2">
                    <a:lumMod val="40000"/>
                    <a:lumOff val="60000"/>
                    <a:alpha val="60000"/>
                  </a:schemeClr>
                </a:gs>
                <a:gs pos="100000">
                  <a:schemeClr val="accent1">
                    <a:lumMod val="20000"/>
                    <a:lumOff val="80000"/>
                    <a:alpha val="0"/>
                  </a:schemeClr>
                </a:gs>
              </a:gsLst>
              <a:lin ang="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324000" tIns="0" rIns="648000" numCol="1" spcCol="0" rtlCol="0" fromWordArt="0" anchor="ctr" anchorCtr="1" forceAA="0" compatLnSpc="1">
            <a:noAutofit/>
          </a:bodyPr>
          <a:lstStyle/>
          <a:p>
            <a:pPr indent="0" algn="r" fontAlgn="auto">
              <a:lnSpc>
                <a:spcPct val="150000"/>
              </a:lnSpc>
              <a:spcBef>
                <a:spcPct val="0"/>
              </a:spcBef>
              <a:spcAft>
                <a:spcPct val="0"/>
              </a:spcAft>
            </a:pPr>
            <a:r>
              <a:rPr lang="zh-CN" altLang="en-US" sz="2000" dirty="0">
                <a:solidFill>
                  <a:schemeClr val="tx1"/>
                </a:solidFill>
                <a:sym typeface="+mn-ea"/>
              </a:rPr>
              <a:t>劳动争议新现象新问题多</a:t>
            </a:r>
            <a:endParaRPr lang="zh-CN" altLang="en-US" sz="2000" dirty="0">
              <a:ln>
                <a:noFill/>
                <a:prstDash val="sysDot"/>
              </a:ln>
              <a:solidFill>
                <a:schemeClr val="tx1"/>
              </a:solidFill>
              <a:latin typeface="+mn-ea"/>
              <a:cs typeface="+mn-ea"/>
              <a:sym typeface="+mn-ea"/>
            </a:endParaRPr>
          </a:p>
        </p:txBody>
      </p:sp>
      <p:sp>
        <p:nvSpPr>
          <p:cNvPr id="6" name="对象6"/>
          <p:cNvSpPr/>
          <p:nvPr>
            <p:custDataLst>
              <p:tags r:id="rId5"/>
            </p:custDataLst>
          </p:nvPr>
        </p:nvSpPr>
        <p:spPr>
          <a:xfrm flipH="1">
            <a:off x="7611371" y="4605334"/>
            <a:ext cx="3884628" cy="1360355"/>
          </a:xfrm>
          <a:custGeom>
            <a:avLst/>
            <a:gdLst/>
            <a:ahLst/>
            <a:cxnLst/>
            <a:rect l="l" t="t" r="r" b="b"/>
            <a:pathLst>
              <a:path w="3950208" h="1399032">
                <a:moveTo>
                  <a:pt x="3529584" y="54864"/>
                </a:moveTo>
                <a:cubicBezTo>
                  <a:pt x="3502152" y="18288"/>
                  <a:pt x="3465576" y="0"/>
                  <a:pt x="3429000" y="0"/>
                </a:cubicBezTo>
                <a:lnTo>
                  <a:pt x="0" y="0"/>
                </a:lnTo>
                <a:lnTo>
                  <a:pt x="0" y="1399032"/>
                </a:lnTo>
                <a:lnTo>
                  <a:pt x="3429000" y="1399032"/>
                </a:lnTo>
                <a:cubicBezTo>
                  <a:pt x="3465576" y="1399032"/>
                  <a:pt x="3502152" y="1380744"/>
                  <a:pt x="3529584" y="1344168"/>
                </a:cubicBezTo>
                <a:lnTo>
                  <a:pt x="3922776" y="768096"/>
                </a:lnTo>
                <a:cubicBezTo>
                  <a:pt x="3959352" y="731520"/>
                  <a:pt x="3959352" y="667512"/>
                  <a:pt x="3922776" y="621792"/>
                </a:cubicBezTo>
                <a:lnTo>
                  <a:pt x="3529584" y="54864"/>
                </a:lnTo>
              </a:path>
            </a:pathLst>
          </a:custGeom>
          <a:noFill/>
          <a:ln w="12700">
            <a:gradFill>
              <a:gsLst>
                <a:gs pos="0">
                  <a:schemeClr val="accent2">
                    <a:lumMod val="40000"/>
                    <a:lumOff val="60000"/>
                    <a:alpha val="60000"/>
                  </a:schemeClr>
                </a:gs>
                <a:gs pos="100000">
                  <a:schemeClr val="accent1">
                    <a:lumMod val="20000"/>
                    <a:lumOff val="80000"/>
                    <a:alpha val="0"/>
                  </a:schemeClr>
                </a:gs>
              </a:gsLst>
              <a:lin ang="1080000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648000" tIns="0" rIns="323850" numCol="1" spcCol="0" rtlCol="0" fromWordArt="0" anchor="ctr" anchorCtr="1" forceAA="0" compatLnSpc="1">
            <a:noAutofit/>
          </a:bodyPr>
          <a:lstStyle/>
          <a:p>
            <a:pPr indent="0" fontAlgn="auto">
              <a:lnSpc>
                <a:spcPct val="150000"/>
              </a:lnSpc>
              <a:spcBef>
                <a:spcPct val="0"/>
              </a:spcBef>
              <a:spcAft>
                <a:spcPct val="0"/>
              </a:spcAft>
            </a:pPr>
            <a:r>
              <a:rPr lang="zh-CN" altLang="en-US" sz="2000" dirty="0">
                <a:solidFill>
                  <a:schemeClr val="tx1"/>
                </a:solidFill>
                <a:sym typeface="+mn-ea"/>
              </a:rPr>
              <a:t>劳动争议裁判地域差异大</a:t>
            </a:r>
            <a:endParaRPr lang="zh-CN" altLang="en-US" sz="2000" dirty="0">
              <a:ln>
                <a:noFill/>
                <a:prstDash val="sysDot"/>
              </a:ln>
              <a:solidFill>
                <a:schemeClr val="tx1"/>
              </a:solidFill>
              <a:latin typeface="+mn-ea"/>
              <a:cs typeface="+mn-ea"/>
              <a:sym typeface="+mn-ea"/>
            </a:endParaRPr>
          </a:p>
        </p:txBody>
      </p:sp>
      <p:sp>
        <p:nvSpPr>
          <p:cNvPr id="7" name="对象7"/>
          <p:cNvSpPr/>
          <p:nvPr>
            <p:custDataLst>
              <p:tags r:id="rId6"/>
            </p:custDataLst>
          </p:nvPr>
        </p:nvSpPr>
        <p:spPr>
          <a:xfrm>
            <a:off x="4253524" y="4951377"/>
            <a:ext cx="635932" cy="635932"/>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lstStyle/>
          <a:p>
            <a:pPr algn="ctr">
              <a:spcBef>
                <a:spcPct val="0"/>
              </a:spcBef>
              <a:spcAft>
                <a:spcPct val="0"/>
              </a:spcAft>
            </a:pPr>
            <a:r>
              <a:rPr lang="en-US" b="1">
                <a:solidFill>
                  <a:schemeClr val="lt1"/>
                </a:solidFill>
                <a:latin typeface="+mn-ea"/>
                <a:cs typeface="+mn-ea"/>
                <a:sym typeface="+mn-ea"/>
              </a:rPr>
              <a:t>03</a:t>
            </a:r>
            <a:endParaRPr lang="en-US" b="1" dirty="0">
              <a:solidFill>
                <a:schemeClr val="lt1"/>
              </a:solidFill>
              <a:latin typeface="+mn-ea"/>
              <a:cs typeface="+mn-ea"/>
              <a:sym typeface="+mn-ea"/>
            </a:endParaRPr>
          </a:p>
        </p:txBody>
      </p:sp>
      <p:sp>
        <p:nvSpPr>
          <p:cNvPr id="8" name="任意多边形: 形状 6"/>
          <p:cNvSpPr/>
          <p:nvPr>
            <p:custDataLst>
              <p:tags r:id="rId7"/>
            </p:custDataLst>
          </p:nvPr>
        </p:nvSpPr>
        <p:spPr>
          <a:xfrm>
            <a:off x="3472053" y="1496578"/>
            <a:ext cx="5241544" cy="1184694"/>
          </a:xfrm>
          <a:custGeom>
            <a:avLst/>
            <a:gdLst>
              <a:gd name="connsiteX0" fmla="*/ 114308 w 5241544"/>
              <a:gd name="connsiteY0" fmla="*/ 0 h 1108948"/>
              <a:gd name="connsiteX1" fmla="*/ 5127236 w 5241544"/>
              <a:gd name="connsiteY1" fmla="*/ 0 h 1108948"/>
              <a:gd name="connsiteX2" fmla="*/ 5241544 w 5241544"/>
              <a:gd name="connsiteY2" fmla="*/ 114308 h 1108948"/>
              <a:gd name="connsiteX3" fmla="*/ 5241544 w 5241544"/>
              <a:gd name="connsiteY3" fmla="*/ 830925 h 1108948"/>
              <a:gd name="connsiteX4" fmla="*/ 5134809 w 5241544"/>
              <a:gd name="connsiteY4" fmla="*/ 944942 h 1108948"/>
              <a:gd name="connsiteX5" fmla="*/ 2665278 w 5241544"/>
              <a:gd name="connsiteY5" fmla="*/ 1108850 h 1108948"/>
              <a:gd name="connsiteX6" fmla="*/ 2650399 w 5241544"/>
              <a:gd name="connsiteY6" fmla="*/ 1108862 h 1108948"/>
              <a:gd name="connsiteX7" fmla="*/ 106992 w 5241544"/>
              <a:gd name="connsiteY7" fmla="*/ 944761 h 1108948"/>
              <a:gd name="connsiteX8" fmla="*/ 0 w 5241544"/>
              <a:gd name="connsiteY8" fmla="*/ 830704 h 1108948"/>
              <a:gd name="connsiteX9" fmla="*/ 0 w 5241544"/>
              <a:gd name="connsiteY9" fmla="*/ 114271 h 1108948"/>
              <a:gd name="connsiteX10" fmla="*/ 114308 w 5241544"/>
              <a:gd name="connsiteY10" fmla="*/ 0 h 1108948"/>
              <a:gd name="connsiteX0-1" fmla="*/ 114308 w 5241544"/>
              <a:gd name="connsiteY0-2" fmla="*/ 0 h 1108948"/>
              <a:gd name="connsiteX1-3" fmla="*/ 5127236 w 5241544"/>
              <a:gd name="connsiteY1-4" fmla="*/ 0 h 1108948"/>
              <a:gd name="connsiteX2-5" fmla="*/ 5241544 w 5241544"/>
              <a:gd name="connsiteY2-6" fmla="*/ 114308 h 1108948"/>
              <a:gd name="connsiteX3-7" fmla="*/ 5241544 w 5241544"/>
              <a:gd name="connsiteY3-8" fmla="*/ 830925 h 1108948"/>
              <a:gd name="connsiteX4-9" fmla="*/ 5134809 w 5241544"/>
              <a:gd name="connsiteY4-10" fmla="*/ 944942 h 1108948"/>
              <a:gd name="connsiteX5-11" fmla="*/ 2665278 w 5241544"/>
              <a:gd name="connsiteY5-12" fmla="*/ 1108850 h 1108948"/>
              <a:gd name="connsiteX6-13" fmla="*/ 2650399 w 5241544"/>
              <a:gd name="connsiteY6-14" fmla="*/ 1108862 h 1108948"/>
              <a:gd name="connsiteX7-15" fmla="*/ 106992 w 5241544"/>
              <a:gd name="connsiteY7-16" fmla="*/ 944761 h 1108948"/>
              <a:gd name="connsiteX8-17" fmla="*/ 0 w 5241544"/>
              <a:gd name="connsiteY8-18" fmla="*/ 830704 h 1108948"/>
              <a:gd name="connsiteX9-19" fmla="*/ 0 w 5241544"/>
              <a:gd name="connsiteY9-20" fmla="*/ 114271 h 1108948"/>
              <a:gd name="connsiteX10-21" fmla="*/ 114308 w 5241544"/>
              <a:gd name="connsiteY10-22" fmla="*/ 0 h 1108948"/>
              <a:gd name="connsiteX0-23" fmla="*/ 114308 w 5241544"/>
              <a:gd name="connsiteY0-24" fmla="*/ 0 h 1108948"/>
              <a:gd name="connsiteX1-25" fmla="*/ 5127236 w 5241544"/>
              <a:gd name="connsiteY1-26" fmla="*/ 0 h 1108948"/>
              <a:gd name="connsiteX2-27" fmla="*/ 5241544 w 5241544"/>
              <a:gd name="connsiteY2-28" fmla="*/ 114308 h 1108948"/>
              <a:gd name="connsiteX3-29" fmla="*/ 5241544 w 5241544"/>
              <a:gd name="connsiteY3-30" fmla="*/ 830925 h 1108948"/>
              <a:gd name="connsiteX4-31" fmla="*/ 5134809 w 5241544"/>
              <a:gd name="connsiteY4-32" fmla="*/ 944942 h 1108948"/>
              <a:gd name="connsiteX5-33" fmla="*/ 2665278 w 5241544"/>
              <a:gd name="connsiteY5-34" fmla="*/ 1108850 h 1108948"/>
              <a:gd name="connsiteX6-35" fmla="*/ 2650399 w 5241544"/>
              <a:gd name="connsiteY6-36" fmla="*/ 1108862 h 1108948"/>
              <a:gd name="connsiteX7-37" fmla="*/ 106992 w 5241544"/>
              <a:gd name="connsiteY7-38" fmla="*/ 944761 h 1108948"/>
              <a:gd name="connsiteX8-39" fmla="*/ 0 w 5241544"/>
              <a:gd name="connsiteY8-40" fmla="*/ 830704 h 1108948"/>
              <a:gd name="connsiteX9-41" fmla="*/ 0 w 5241544"/>
              <a:gd name="connsiteY9-42" fmla="*/ 114271 h 1108948"/>
              <a:gd name="connsiteX10-43" fmla="*/ 114308 w 5241544"/>
              <a:gd name="connsiteY10-44" fmla="*/ 0 h 1108948"/>
              <a:gd name="connsiteX0-45" fmla="*/ 114308 w 5241544"/>
              <a:gd name="connsiteY0-46" fmla="*/ 0 h 1108948"/>
              <a:gd name="connsiteX1-47" fmla="*/ 5127236 w 5241544"/>
              <a:gd name="connsiteY1-48" fmla="*/ 0 h 1108948"/>
              <a:gd name="connsiteX2-49" fmla="*/ 5241544 w 5241544"/>
              <a:gd name="connsiteY2-50" fmla="*/ 114308 h 1108948"/>
              <a:gd name="connsiteX3-51" fmla="*/ 5241544 w 5241544"/>
              <a:gd name="connsiteY3-52" fmla="*/ 830925 h 1108948"/>
              <a:gd name="connsiteX4-53" fmla="*/ 5134809 w 5241544"/>
              <a:gd name="connsiteY4-54" fmla="*/ 944942 h 1108948"/>
              <a:gd name="connsiteX5-55" fmla="*/ 2665278 w 5241544"/>
              <a:gd name="connsiteY5-56" fmla="*/ 1108850 h 1108948"/>
              <a:gd name="connsiteX6-57" fmla="*/ 2650399 w 5241544"/>
              <a:gd name="connsiteY6-58" fmla="*/ 1108862 h 1108948"/>
              <a:gd name="connsiteX7-59" fmla="*/ 106992 w 5241544"/>
              <a:gd name="connsiteY7-60" fmla="*/ 944761 h 1108948"/>
              <a:gd name="connsiteX8-61" fmla="*/ 0 w 5241544"/>
              <a:gd name="connsiteY8-62" fmla="*/ 830704 h 1108948"/>
              <a:gd name="connsiteX9-63" fmla="*/ 0 w 5241544"/>
              <a:gd name="connsiteY9-64" fmla="*/ 114271 h 1108948"/>
              <a:gd name="connsiteX10-65" fmla="*/ 114308 w 5241544"/>
              <a:gd name="connsiteY10-66" fmla="*/ 0 h 1108948"/>
              <a:gd name="connsiteX0-67" fmla="*/ 114308 w 5241544"/>
              <a:gd name="connsiteY0-68" fmla="*/ 0 h 1108948"/>
              <a:gd name="connsiteX1-69" fmla="*/ 5127236 w 5241544"/>
              <a:gd name="connsiteY1-70" fmla="*/ 0 h 1108948"/>
              <a:gd name="connsiteX2-71" fmla="*/ 5241544 w 5241544"/>
              <a:gd name="connsiteY2-72" fmla="*/ 114308 h 1108948"/>
              <a:gd name="connsiteX3-73" fmla="*/ 5241544 w 5241544"/>
              <a:gd name="connsiteY3-74" fmla="*/ 830925 h 1108948"/>
              <a:gd name="connsiteX4-75" fmla="*/ 5134809 w 5241544"/>
              <a:gd name="connsiteY4-76" fmla="*/ 944942 h 1108948"/>
              <a:gd name="connsiteX5-77" fmla="*/ 2665278 w 5241544"/>
              <a:gd name="connsiteY5-78" fmla="*/ 1108850 h 1108948"/>
              <a:gd name="connsiteX6-79" fmla="*/ 2650399 w 5241544"/>
              <a:gd name="connsiteY6-80" fmla="*/ 1108862 h 1108948"/>
              <a:gd name="connsiteX7-81" fmla="*/ 106992 w 5241544"/>
              <a:gd name="connsiteY7-82" fmla="*/ 944761 h 1108948"/>
              <a:gd name="connsiteX8-83" fmla="*/ 0 w 5241544"/>
              <a:gd name="connsiteY8-84" fmla="*/ 830704 h 1108948"/>
              <a:gd name="connsiteX9-85" fmla="*/ 0 w 5241544"/>
              <a:gd name="connsiteY9-86" fmla="*/ 114271 h 1108948"/>
              <a:gd name="connsiteX10-87" fmla="*/ 114308 w 5241544"/>
              <a:gd name="connsiteY10-88" fmla="*/ 0 h 1108948"/>
              <a:gd name="connsiteX0-89" fmla="*/ 114308 w 5241544"/>
              <a:gd name="connsiteY0-90" fmla="*/ 0 h 1108948"/>
              <a:gd name="connsiteX1-91" fmla="*/ 5127236 w 5241544"/>
              <a:gd name="connsiteY1-92" fmla="*/ 0 h 1108948"/>
              <a:gd name="connsiteX2-93" fmla="*/ 5241544 w 5241544"/>
              <a:gd name="connsiteY2-94" fmla="*/ 114308 h 1108948"/>
              <a:gd name="connsiteX3-95" fmla="*/ 5241544 w 5241544"/>
              <a:gd name="connsiteY3-96" fmla="*/ 830925 h 1108948"/>
              <a:gd name="connsiteX4-97" fmla="*/ 5134809 w 5241544"/>
              <a:gd name="connsiteY4-98" fmla="*/ 944942 h 1108948"/>
              <a:gd name="connsiteX5-99" fmla="*/ 2665278 w 5241544"/>
              <a:gd name="connsiteY5-100" fmla="*/ 1108850 h 1108948"/>
              <a:gd name="connsiteX6-101" fmla="*/ 2650399 w 5241544"/>
              <a:gd name="connsiteY6-102" fmla="*/ 1108862 h 1108948"/>
              <a:gd name="connsiteX7-103" fmla="*/ 106992 w 5241544"/>
              <a:gd name="connsiteY7-104" fmla="*/ 944761 h 1108948"/>
              <a:gd name="connsiteX8-105" fmla="*/ 0 w 5241544"/>
              <a:gd name="connsiteY8-106" fmla="*/ 830704 h 1108948"/>
              <a:gd name="connsiteX9-107" fmla="*/ 0 w 5241544"/>
              <a:gd name="connsiteY9-108" fmla="*/ 114271 h 1108948"/>
              <a:gd name="connsiteX10-109" fmla="*/ 114308 w 5241544"/>
              <a:gd name="connsiteY10-110" fmla="*/ 0 h 1108948"/>
              <a:gd name="connsiteX0-111" fmla="*/ 114308 w 5241544"/>
              <a:gd name="connsiteY0-112" fmla="*/ 0 h 1108948"/>
              <a:gd name="connsiteX1-113" fmla="*/ 5127236 w 5241544"/>
              <a:gd name="connsiteY1-114" fmla="*/ 0 h 1108948"/>
              <a:gd name="connsiteX2-115" fmla="*/ 5241544 w 5241544"/>
              <a:gd name="connsiteY2-116" fmla="*/ 114308 h 1108948"/>
              <a:gd name="connsiteX3-117" fmla="*/ 5241544 w 5241544"/>
              <a:gd name="connsiteY3-118" fmla="*/ 830925 h 1108948"/>
              <a:gd name="connsiteX4-119" fmla="*/ 5134809 w 5241544"/>
              <a:gd name="connsiteY4-120" fmla="*/ 944942 h 1108948"/>
              <a:gd name="connsiteX5-121" fmla="*/ 2665278 w 5241544"/>
              <a:gd name="connsiteY5-122" fmla="*/ 1108850 h 1108948"/>
              <a:gd name="connsiteX6-123" fmla="*/ 2650399 w 5241544"/>
              <a:gd name="connsiteY6-124" fmla="*/ 1108862 h 1108948"/>
              <a:gd name="connsiteX7-125" fmla="*/ 106992 w 5241544"/>
              <a:gd name="connsiteY7-126" fmla="*/ 944761 h 1108948"/>
              <a:gd name="connsiteX8-127" fmla="*/ 0 w 5241544"/>
              <a:gd name="connsiteY8-128" fmla="*/ 830704 h 1108948"/>
              <a:gd name="connsiteX9-129" fmla="*/ 0 w 5241544"/>
              <a:gd name="connsiteY9-130" fmla="*/ 114271 h 1108948"/>
              <a:gd name="connsiteX10-131" fmla="*/ 114308 w 5241544"/>
              <a:gd name="connsiteY10-132" fmla="*/ 0 h 1108948"/>
              <a:gd name="connsiteX0-133" fmla="*/ 114308 w 5241544"/>
              <a:gd name="connsiteY0-134" fmla="*/ 0 h 1108948"/>
              <a:gd name="connsiteX1-135" fmla="*/ 5127236 w 5241544"/>
              <a:gd name="connsiteY1-136" fmla="*/ 0 h 1108948"/>
              <a:gd name="connsiteX2-137" fmla="*/ 5241544 w 5241544"/>
              <a:gd name="connsiteY2-138" fmla="*/ 114308 h 1108948"/>
              <a:gd name="connsiteX3-139" fmla="*/ 5241544 w 5241544"/>
              <a:gd name="connsiteY3-140" fmla="*/ 830925 h 1108948"/>
              <a:gd name="connsiteX4-141" fmla="*/ 5134809 w 5241544"/>
              <a:gd name="connsiteY4-142" fmla="*/ 944942 h 1108948"/>
              <a:gd name="connsiteX5-143" fmla="*/ 2665278 w 5241544"/>
              <a:gd name="connsiteY5-144" fmla="*/ 1108850 h 1108948"/>
              <a:gd name="connsiteX6-145" fmla="*/ 2650399 w 5241544"/>
              <a:gd name="connsiteY6-146" fmla="*/ 1108862 h 1108948"/>
              <a:gd name="connsiteX7-147" fmla="*/ 106992 w 5241544"/>
              <a:gd name="connsiteY7-148" fmla="*/ 944761 h 1108948"/>
              <a:gd name="connsiteX8-149" fmla="*/ 0 w 5241544"/>
              <a:gd name="connsiteY8-150" fmla="*/ 830704 h 1108948"/>
              <a:gd name="connsiteX9-151" fmla="*/ 0 w 5241544"/>
              <a:gd name="connsiteY9-152" fmla="*/ 114271 h 1108948"/>
              <a:gd name="connsiteX10-153" fmla="*/ 114308 w 5241544"/>
              <a:gd name="connsiteY10-154" fmla="*/ 0 h 1108948"/>
              <a:gd name="connsiteX0-155" fmla="*/ 114308 w 5241544"/>
              <a:gd name="connsiteY0-156" fmla="*/ 0 h 1108948"/>
              <a:gd name="connsiteX1-157" fmla="*/ 5127236 w 5241544"/>
              <a:gd name="connsiteY1-158" fmla="*/ 0 h 1108948"/>
              <a:gd name="connsiteX2-159" fmla="*/ 5241544 w 5241544"/>
              <a:gd name="connsiteY2-160" fmla="*/ 114308 h 1108948"/>
              <a:gd name="connsiteX3-161" fmla="*/ 5241544 w 5241544"/>
              <a:gd name="connsiteY3-162" fmla="*/ 830925 h 1108948"/>
              <a:gd name="connsiteX4-163" fmla="*/ 5134809 w 5241544"/>
              <a:gd name="connsiteY4-164" fmla="*/ 944942 h 1108948"/>
              <a:gd name="connsiteX5-165" fmla="*/ 2665278 w 5241544"/>
              <a:gd name="connsiteY5-166" fmla="*/ 1108850 h 1108948"/>
              <a:gd name="connsiteX6-167" fmla="*/ 2650399 w 5241544"/>
              <a:gd name="connsiteY6-168" fmla="*/ 1108862 h 1108948"/>
              <a:gd name="connsiteX7-169" fmla="*/ 106992 w 5241544"/>
              <a:gd name="connsiteY7-170" fmla="*/ 944761 h 1108948"/>
              <a:gd name="connsiteX8-171" fmla="*/ 0 w 5241544"/>
              <a:gd name="connsiteY8-172" fmla="*/ 830704 h 1108948"/>
              <a:gd name="connsiteX9-173" fmla="*/ 0 w 5241544"/>
              <a:gd name="connsiteY9-174" fmla="*/ 114271 h 1108948"/>
              <a:gd name="connsiteX10-175" fmla="*/ 114308 w 5241544"/>
              <a:gd name="connsiteY10-176" fmla="*/ 0 h 1108948"/>
              <a:gd name="connsiteX0-177" fmla="*/ 114308 w 5241544"/>
              <a:gd name="connsiteY0-178" fmla="*/ 0 h 1108948"/>
              <a:gd name="connsiteX1-179" fmla="*/ 5127236 w 5241544"/>
              <a:gd name="connsiteY1-180" fmla="*/ 0 h 1108948"/>
              <a:gd name="connsiteX2-181" fmla="*/ 5241544 w 5241544"/>
              <a:gd name="connsiteY2-182" fmla="*/ 114308 h 1108948"/>
              <a:gd name="connsiteX3-183" fmla="*/ 5241544 w 5241544"/>
              <a:gd name="connsiteY3-184" fmla="*/ 830925 h 1108948"/>
              <a:gd name="connsiteX4-185" fmla="*/ 5134809 w 5241544"/>
              <a:gd name="connsiteY4-186" fmla="*/ 944942 h 1108948"/>
              <a:gd name="connsiteX5-187" fmla="*/ 2665278 w 5241544"/>
              <a:gd name="connsiteY5-188" fmla="*/ 1108850 h 1108948"/>
              <a:gd name="connsiteX6-189" fmla="*/ 2650399 w 5241544"/>
              <a:gd name="connsiteY6-190" fmla="*/ 1108862 h 1108948"/>
              <a:gd name="connsiteX7-191" fmla="*/ 106992 w 5241544"/>
              <a:gd name="connsiteY7-192" fmla="*/ 944761 h 1108948"/>
              <a:gd name="connsiteX8-193" fmla="*/ 0 w 5241544"/>
              <a:gd name="connsiteY8-194" fmla="*/ 830704 h 1108948"/>
              <a:gd name="connsiteX9-195" fmla="*/ 0 w 5241544"/>
              <a:gd name="connsiteY9-196" fmla="*/ 114271 h 1108948"/>
              <a:gd name="connsiteX10-197" fmla="*/ 114308 w 5241544"/>
              <a:gd name="connsiteY10-198" fmla="*/ 0 h 1108948"/>
              <a:gd name="connsiteX0-199" fmla="*/ 114308 w 5241544"/>
              <a:gd name="connsiteY0-200" fmla="*/ 0 h 1108947"/>
              <a:gd name="connsiteX1-201" fmla="*/ 5127236 w 5241544"/>
              <a:gd name="connsiteY1-202" fmla="*/ 0 h 1108947"/>
              <a:gd name="connsiteX2-203" fmla="*/ 5241544 w 5241544"/>
              <a:gd name="connsiteY2-204" fmla="*/ 114308 h 1108947"/>
              <a:gd name="connsiteX3-205" fmla="*/ 5241544 w 5241544"/>
              <a:gd name="connsiteY3-206" fmla="*/ 830925 h 1108947"/>
              <a:gd name="connsiteX4-207" fmla="*/ 5134809 w 5241544"/>
              <a:gd name="connsiteY4-208" fmla="*/ 944942 h 1108947"/>
              <a:gd name="connsiteX5-209" fmla="*/ 2665278 w 5241544"/>
              <a:gd name="connsiteY5-210" fmla="*/ 1108850 h 1108947"/>
              <a:gd name="connsiteX6-211" fmla="*/ 2650399 w 5241544"/>
              <a:gd name="connsiteY6-212" fmla="*/ 1108862 h 1108947"/>
              <a:gd name="connsiteX7-213" fmla="*/ 106992 w 5241544"/>
              <a:gd name="connsiteY7-214" fmla="*/ 944761 h 1108947"/>
              <a:gd name="connsiteX8-215" fmla="*/ 0 w 5241544"/>
              <a:gd name="connsiteY8-216" fmla="*/ 830704 h 1108947"/>
              <a:gd name="connsiteX9-217" fmla="*/ 0 w 5241544"/>
              <a:gd name="connsiteY9-218" fmla="*/ 114271 h 1108947"/>
              <a:gd name="connsiteX10-219" fmla="*/ 114308 w 5241544"/>
              <a:gd name="connsiteY10-220" fmla="*/ 0 h 1108947"/>
              <a:gd name="connsiteX0-221" fmla="*/ 114308 w 5241544"/>
              <a:gd name="connsiteY0-222" fmla="*/ 0 h 1109100"/>
              <a:gd name="connsiteX1-223" fmla="*/ 5127236 w 5241544"/>
              <a:gd name="connsiteY1-224" fmla="*/ 0 h 1109100"/>
              <a:gd name="connsiteX2-225" fmla="*/ 5241544 w 5241544"/>
              <a:gd name="connsiteY2-226" fmla="*/ 114308 h 1109100"/>
              <a:gd name="connsiteX3-227" fmla="*/ 5241544 w 5241544"/>
              <a:gd name="connsiteY3-228" fmla="*/ 830925 h 1109100"/>
              <a:gd name="connsiteX4-229" fmla="*/ 5134809 w 5241544"/>
              <a:gd name="connsiteY4-230" fmla="*/ 944942 h 1109100"/>
              <a:gd name="connsiteX5-231" fmla="*/ 2665278 w 5241544"/>
              <a:gd name="connsiteY5-232" fmla="*/ 1108850 h 1109100"/>
              <a:gd name="connsiteX6-233" fmla="*/ 2650399 w 5241544"/>
              <a:gd name="connsiteY6-234" fmla="*/ 1108862 h 1109100"/>
              <a:gd name="connsiteX7-235" fmla="*/ 106992 w 5241544"/>
              <a:gd name="connsiteY7-236" fmla="*/ 944761 h 1109100"/>
              <a:gd name="connsiteX8-237" fmla="*/ 0 w 5241544"/>
              <a:gd name="connsiteY8-238" fmla="*/ 830704 h 1109100"/>
              <a:gd name="connsiteX9-239" fmla="*/ 0 w 5241544"/>
              <a:gd name="connsiteY9-240" fmla="*/ 114271 h 1109100"/>
              <a:gd name="connsiteX10-241" fmla="*/ 114308 w 5241544"/>
              <a:gd name="connsiteY10-242" fmla="*/ 0 h 1109100"/>
              <a:gd name="connsiteX0-243" fmla="*/ 114308 w 5241544"/>
              <a:gd name="connsiteY0-244" fmla="*/ 0 h 1109100"/>
              <a:gd name="connsiteX1-245" fmla="*/ 5127236 w 5241544"/>
              <a:gd name="connsiteY1-246" fmla="*/ 0 h 1109100"/>
              <a:gd name="connsiteX2-247" fmla="*/ 5241544 w 5241544"/>
              <a:gd name="connsiteY2-248" fmla="*/ 114308 h 1109100"/>
              <a:gd name="connsiteX3-249" fmla="*/ 5241544 w 5241544"/>
              <a:gd name="connsiteY3-250" fmla="*/ 830925 h 1109100"/>
              <a:gd name="connsiteX4-251" fmla="*/ 5134809 w 5241544"/>
              <a:gd name="connsiteY4-252" fmla="*/ 944942 h 1109100"/>
              <a:gd name="connsiteX5-253" fmla="*/ 2665278 w 5241544"/>
              <a:gd name="connsiteY5-254" fmla="*/ 1108850 h 1109100"/>
              <a:gd name="connsiteX6-255" fmla="*/ 2650399 w 5241544"/>
              <a:gd name="connsiteY6-256" fmla="*/ 1108862 h 1109100"/>
              <a:gd name="connsiteX7-257" fmla="*/ 106992 w 5241544"/>
              <a:gd name="connsiteY7-258" fmla="*/ 944761 h 1109100"/>
              <a:gd name="connsiteX8-259" fmla="*/ 0 w 5241544"/>
              <a:gd name="connsiteY8-260" fmla="*/ 830704 h 1109100"/>
              <a:gd name="connsiteX9-261" fmla="*/ 0 w 5241544"/>
              <a:gd name="connsiteY9-262" fmla="*/ 114271 h 1109100"/>
              <a:gd name="connsiteX10-263" fmla="*/ 114308 w 5241544"/>
              <a:gd name="connsiteY10-264" fmla="*/ 0 h 1109100"/>
              <a:gd name="connsiteX0-265" fmla="*/ 114308 w 5241544"/>
              <a:gd name="connsiteY0-266" fmla="*/ 0 h 1109100"/>
              <a:gd name="connsiteX1-267" fmla="*/ 5127236 w 5241544"/>
              <a:gd name="connsiteY1-268" fmla="*/ 0 h 1109100"/>
              <a:gd name="connsiteX2-269" fmla="*/ 5241544 w 5241544"/>
              <a:gd name="connsiteY2-270" fmla="*/ 114308 h 1109100"/>
              <a:gd name="connsiteX3-271" fmla="*/ 5241544 w 5241544"/>
              <a:gd name="connsiteY3-272" fmla="*/ 830925 h 1109100"/>
              <a:gd name="connsiteX4-273" fmla="*/ 5134809 w 5241544"/>
              <a:gd name="connsiteY4-274" fmla="*/ 944942 h 1109100"/>
              <a:gd name="connsiteX5-275" fmla="*/ 2665278 w 5241544"/>
              <a:gd name="connsiteY5-276" fmla="*/ 1108850 h 1109100"/>
              <a:gd name="connsiteX6-277" fmla="*/ 2650399 w 5241544"/>
              <a:gd name="connsiteY6-278" fmla="*/ 1108862 h 1109100"/>
              <a:gd name="connsiteX7-279" fmla="*/ 106992 w 5241544"/>
              <a:gd name="connsiteY7-280" fmla="*/ 944761 h 1109100"/>
              <a:gd name="connsiteX8-281" fmla="*/ 0 w 5241544"/>
              <a:gd name="connsiteY8-282" fmla="*/ 830704 h 1109100"/>
              <a:gd name="connsiteX9-283" fmla="*/ 0 w 5241544"/>
              <a:gd name="connsiteY9-284" fmla="*/ 114271 h 1109100"/>
              <a:gd name="connsiteX10-285" fmla="*/ 114308 w 5241544"/>
              <a:gd name="connsiteY10-286" fmla="*/ 0 h 1109100"/>
              <a:gd name="connsiteX0-287" fmla="*/ 114308 w 5241544"/>
              <a:gd name="connsiteY0-288" fmla="*/ 0 h 1109100"/>
              <a:gd name="connsiteX1-289" fmla="*/ 5127236 w 5241544"/>
              <a:gd name="connsiteY1-290" fmla="*/ 0 h 1109100"/>
              <a:gd name="connsiteX2-291" fmla="*/ 5241544 w 5241544"/>
              <a:gd name="connsiteY2-292" fmla="*/ 114308 h 1109100"/>
              <a:gd name="connsiteX3-293" fmla="*/ 5241544 w 5241544"/>
              <a:gd name="connsiteY3-294" fmla="*/ 830925 h 1109100"/>
              <a:gd name="connsiteX4-295" fmla="*/ 5134809 w 5241544"/>
              <a:gd name="connsiteY4-296" fmla="*/ 944942 h 1109100"/>
              <a:gd name="connsiteX5-297" fmla="*/ 2665278 w 5241544"/>
              <a:gd name="connsiteY5-298" fmla="*/ 1108850 h 1109100"/>
              <a:gd name="connsiteX6-299" fmla="*/ 2650399 w 5241544"/>
              <a:gd name="connsiteY6-300" fmla="*/ 1108862 h 1109100"/>
              <a:gd name="connsiteX7-301" fmla="*/ 106992 w 5241544"/>
              <a:gd name="connsiteY7-302" fmla="*/ 944761 h 1109100"/>
              <a:gd name="connsiteX8-303" fmla="*/ 0 w 5241544"/>
              <a:gd name="connsiteY8-304" fmla="*/ 830704 h 1109100"/>
              <a:gd name="connsiteX9-305" fmla="*/ 0 w 5241544"/>
              <a:gd name="connsiteY9-306" fmla="*/ 114271 h 1109100"/>
              <a:gd name="connsiteX10-307" fmla="*/ 114308 w 5241544"/>
              <a:gd name="connsiteY10-308" fmla="*/ 0 h 1109100"/>
              <a:gd name="connsiteX0-309" fmla="*/ 114308 w 5241544"/>
              <a:gd name="connsiteY0-310" fmla="*/ 0 h 1109100"/>
              <a:gd name="connsiteX1-311" fmla="*/ 5127236 w 5241544"/>
              <a:gd name="connsiteY1-312" fmla="*/ 0 h 1109100"/>
              <a:gd name="connsiteX2-313" fmla="*/ 5241544 w 5241544"/>
              <a:gd name="connsiteY2-314" fmla="*/ 114308 h 1109100"/>
              <a:gd name="connsiteX3-315" fmla="*/ 5241544 w 5241544"/>
              <a:gd name="connsiteY3-316" fmla="*/ 830925 h 1109100"/>
              <a:gd name="connsiteX4-317" fmla="*/ 5134809 w 5241544"/>
              <a:gd name="connsiteY4-318" fmla="*/ 944942 h 1109100"/>
              <a:gd name="connsiteX5-319" fmla="*/ 2665278 w 5241544"/>
              <a:gd name="connsiteY5-320" fmla="*/ 1108850 h 1109100"/>
              <a:gd name="connsiteX6-321" fmla="*/ 2650399 w 5241544"/>
              <a:gd name="connsiteY6-322" fmla="*/ 1108862 h 1109100"/>
              <a:gd name="connsiteX7-323" fmla="*/ 106992 w 5241544"/>
              <a:gd name="connsiteY7-324" fmla="*/ 944761 h 1109100"/>
              <a:gd name="connsiteX8-325" fmla="*/ 0 w 5241544"/>
              <a:gd name="connsiteY8-326" fmla="*/ 830704 h 1109100"/>
              <a:gd name="connsiteX9-327" fmla="*/ 0 w 5241544"/>
              <a:gd name="connsiteY9-328" fmla="*/ 114271 h 1109100"/>
              <a:gd name="connsiteX10-329" fmla="*/ 114308 w 5241544"/>
              <a:gd name="connsiteY10-330" fmla="*/ 0 h 1109100"/>
              <a:gd name="connsiteX0-331" fmla="*/ 114308 w 5241544"/>
              <a:gd name="connsiteY0-332" fmla="*/ 0 h 1109100"/>
              <a:gd name="connsiteX1-333" fmla="*/ 5127236 w 5241544"/>
              <a:gd name="connsiteY1-334" fmla="*/ 0 h 1109100"/>
              <a:gd name="connsiteX2-335" fmla="*/ 5241544 w 5241544"/>
              <a:gd name="connsiteY2-336" fmla="*/ 114308 h 1109100"/>
              <a:gd name="connsiteX3-337" fmla="*/ 5241544 w 5241544"/>
              <a:gd name="connsiteY3-338" fmla="*/ 830925 h 1109100"/>
              <a:gd name="connsiteX4-339" fmla="*/ 5134809 w 5241544"/>
              <a:gd name="connsiteY4-340" fmla="*/ 944942 h 1109100"/>
              <a:gd name="connsiteX5-341" fmla="*/ 2665278 w 5241544"/>
              <a:gd name="connsiteY5-342" fmla="*/ 1108850 h 1109100"/>
              <a:gd name="connsiteX6-343" fmla="*/ 2650399 w 5241544"/>
              <a:gd name="connsiteY6-344" fmla="*/ 1108862 h 1109100"/>
              <a:gd name="connsiteX7-345" fmla="*/ 106992 w 5241544"/>
              <a:gd name="connsiteY7-346" fmla="*/ 944761 h 1109100"/>
              <a:gd name="connsiteX8-347" fmla="*/ 0 w 5241544"/>
              <a:gd name="connsiteY8-348" fmla="*/ 830704 h 1109100"/>
              <a:gd name="connsiteX9-349" fmla="*/ 0 w 5241544"/>
              <a:gd name="connsiteY9-350" fmla="*/ 114271 h 1109100"/>
              <a:gd name="connsiteX10-351" fmla="*/ 114308 w 5241544"/>
              <a:gd name="connsiteY10-352" fmla="*/ 0 h 1109100"/>
              <a:gd name="connsiteX0-353" fmla="*/ 114308 w 5241544"/>
              <a:gd name="connsiteY0-354" fmla="*/ 0 h 1109100"/>
              <a:gd name="connsiteX1-355" fmla="*/ 5127236 w 5241544"/>
              <a:gd name="connsiteY1-356" fmla="*/ 0 h 1109100"/>
              <a:gd name="connsiteX2-357" fmla="*/ 5241544 w 5241544"/>
              <a:gd name="connsiteY2-358" fmla="*/ 114308 h 1109100"/>
              <a:gd name="connsiteX3-359" fmla="*/ 5241544 w 5241544"/>
              <a:gd name="connsiteY3-360" fmla="*/ 830925 h 1109100"/>
              <a:gd name="connsiteX4-361" fmla="*/ 5134809 w 5241544"/>
              <a:gd name="connsiteY4-362" fmla="*/ 944942 h 1109100"/>
              <a:gd name="connsiteX5-363" fmla="*/ 2665278 w 5241544"/>
              <a:gd name="connsiteY5-364" fmla="*/ 1108850 h 1109100"/>
              <a:gd name="connsiteX6-365" fmla="*/ 2650399 w 5241544"/>
              <a:gd name="connsiteY6-366" fmla="*/ 1108862 h 1109100"/>
              <a:gd name="connsiteX7-367" fmla="*/ 106992 w 5241544"/>
              <a:gd name="connsiteY7-368" fmla="*/ 944761 h 1109100"/>
              <a:gd name="connsiteX8-369" fmla="*/ 0 w 5241544"/>
              <a:gd name="connsiteY8-370" fmla="*/ 830704 h 1109100"/>
              <a:gd name="connsiteX9-371" fmla="*/ 0 w 5241544"/>
              <a:gd name="connsiteY9-372" fmla="*/ 114271 h 1109100"/>
              <a:gd name="connsiteX10-373" fmla="*/ 114308 w 5241544"/>
              <a:gd name="connsiteY10-374" fmla="*/ 0 h 1109100"/>
              <a:gd name="connsiteX0-375" fmla="*/ 114308 w 5241544"/>
              <a:gd name="connsiteY0-376" fmla="*/ 0 h 1109100"/>
              <a:gd name="connsiteX1-377" fmla="*/ 5127236 w 5241544"/>
              <a:gd name="connsiteY1-378" fmla="*/ 0 h 1109100"/>
              <a:gd name="connsiteX2-379" fmla="*/ 5241544 w 5241544"/>
              <a:gd name="connsiteY2-380" fmla="*/ 114308 h 1109100"/>
              <a:gd name="connsiteX3-381" fmla="*/ 5241544 w 5241544"/>
              <a:gd name="connsiteY3-382" fmla="*/ 830925 h 1109100"/>
              <a:gd name="connsiteX4-383" fmla="*/ 5134809 w 5241544"/>
              <a:gd name="connsiteY4-384" fmla="*/ 944942 h 1109100"/>
              <a:gd name="connsiteX5-385" fmla="*/ 2665278 w 5241544"/>
              <a:gd name="connsiteY5-386" fmla="*/ 1108850 h 1109100"/>
              <a:gd name="connsiteX6-387" fmla="*/ 2650399 w 5241544"/>
              <a:gd name="connsiteY6-388" fmla="*/ 1108862 h 1109100"/>
              <a:gd name="connsiteX7-389" fmla="*/ 106992 w 5241544"/>
              <a:gd name="connsiteY7-390" fmla="*/ 944761 h 1109100"/>
              <a:gd name="connsiteX8-391" fmla="*/ 0 w 5241544"/>
              <a:gd name="connsiteY8-392" fmla="*/ 830704 h 1109100"/>
              <a:gd name="connsiteX9-393" fmla="*/ 0 w 5241544"/>
              <a:gd name="connsiteY9-394" fmla="*/ 114271 h 1109100"/>
              <a:gd name="connsiteX10-395" fmla="*/ 114308 w 5241544"/>
              <a:gd name="connsiteY10-396" fmla="*/ 0 h 11091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5241544" h="1109100">
                <a:moveTo>
                  <a:pt x="114308" y="0"/>
                </a:moveTo>
                <a:cubicBezTo>
                  <a:pt x="181267" y="0"/>
                  <a:pt x="5060277" y="0"/>
                  <a:pt x="5127236" y="0"/>
                </a:cubicBezTo>
                <a:cubicBezTo>
                  <a:pt x="5194195" y="0"/>
                  <a:pt x="5241544" y="47349"/>
                  <a:pt x="5241544" y="114308"/>
                </a:cubicBezTo>
                <a:cubicBezTo>
                  <a:pt x="5241544" y="181267"/>
                  <a:pt x="5241544" y="767434"/>
                  <a:pt x="5241544" y="830925"/>
                </a:cubicBezTo>
                <a:cubicBezTo>
                  <a:pt x="5241544" y="894416"/>
                  <a:pt x="5198160" y="940737"/>
                  <a:pt x="5134809" y="944942"/>
                </a:cubicBezTo>
                <a:cubicBezTo>
                  <a:pt x="5071457" y="949147"/>
                  <a:pt x="2670243" y="1108521"/>
                  <a:pt x="2665278" y="1108850"/>
                </a:cubicBezTo>
                <a:cubicBezTo>
                  <a:pt x="2660313" y="1109180"/>
                  <a:pt x="2655364" y="1109184"/>
                  <a:pt x="2650399" y="1108862"/>
                </a:cubicBezTo>
                <a:cubicBezTo>
                  <a:pt x="2645433" y="1108542"/>
                  <a:pt x="170439" y="948855"/>
                  <a:pt x="106992" y="944761"/>
                </a:cubicBezTo>
                <a:cubicBezTo>
                  <a:pt x="43545" y="940667"/>
                  <a:pt x="0" y="894283"/>
                  <a:pt x="0" y="830704"/>
                </a:cubicBezTo>
                <a:cubicBezTo>
                  <a:pt x="0" y="767125"/>
                  <a:pt x="0" y="181230"/>
                  <a:pt x="0" y="114271"/>
                </a:cubicBezTo>
                <a:cubicBezTo>
                  <a:pt x="0" y="47312"/>
                  <a:pt x="47349" y="0"/>
                  <a:pt x="114308" y="0"/>
                </a:cubicBezTo>
                <a:close/>
              </a:path>
            </a:pathLst>
          </a:custGeom>
          <a:noFill/>
          <a:ln w="12700">
            <a:gradFill>
              <a:gsLst>
                <a:gs pos="100000">
                  <a:schemeClr val="accent2">
                    <a:lumMod val="40000"/>
                    <a:lumOff val="60000"/>
                    <a:alpha val="60000"/>
                  </a:schemeClr>
                </a:gs>
                <a:gs pos="0">
                  <a:schemeClr val="accent1">
                    <a:lumMod val="20000"/>
                    <a:lumOff val="80000"/>
                    <a:alpha val="0"/>
                  </a:schemeClr>
                </a:gs>
              </a:gsLst>
              <a:lin ang="5400000" scaled="0"/>
            </a:gradFill>
          </a:ln>
          <a:effectLst/>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lIns="108000" tIns="0" rIns="108000" bIns="432000" numCol="1" spcCol="0" rtlCol="0" fromWordArt="0" anchor="b" anchorCtr="1" forceAA="0" compatLnSpc="1">
            <a:noAutofit/>
          </a:bodyPr>
          <a:lstStyle/>
          <a:p>
            <a:pPr>
              <a:lnSpc>
                <a:spcPct val="150000"/>
              </a:lnSpc>
              <a:spcBef>
                <a:spcPct val="0"/>
              </a:spcBef>
              <a:spcAft>
                <a:spcPct val="0"/>
              </a:spcAft>
            </a:pPr>
            <a:r>
              <a:rPr lang="zh-CN" altLang="en-US" sz="2000" dirty="0">
                <a:solidFill>
                  <a:schemeClr val="tx1"/>
                </a:solidFill>
                <a:sym typeface="+mn-ea"/>
              </a:rPr>
              <a:t>劳动争议的数量居高不下</a:t>
            </a:r>
            <a:endParaRPr lang="zh-CN" altLang="en-US" sz="2000" dirty="0">
              <a:ln>
                <a:noFill/>
                <a:prstDash val="sysDot"/>
              </a:ln>
              <a:solidFill>
                <a:schemeClr val="tx1"/>
              </a:solidFill>
              <a:latin typeface="+mn-ea"/>
              <a:cs typeface="+mn-ea"/>
              <a:sym typeface="+mn-ea"/>
            </a:endParaRPr>
          </a:p>
        </p:txBody>
      </p:sp>
      <p:sp>
        <p:nvSpPr>
          <p:cNvPr id="10" name="对象7"/>
          <p:cNvSpPr/>
          <p:nvPr>
            <p:custDataLst>
              <p:tags r:id="rId8"/>
            </p:custDataLst>
          </p:nvPr>
        </p:nvSpPr>
        <p:spPr>
          <a:xfrm>
            <a:off x="5765334" y="2359712"/>
            <a:ext cx="635932" cy="635932"/>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lstStyle/>
          <a:p>
            <a:pPr algn="ctr">
              <a:spcBef>
                <a:spcPct val="0"/>
              </a:spcBef>
              <a:spcAft>
                <a:spcPct val="0"/>
              </a:spcAft>
            </a:pPr>
            <a:r>
              <a:rPr lang="en-US" b="1">
                <a:solidFill>
                  <a:schemeClr val="lt1"/>
                </a:solidFill>
                <a:latin typeface="+mn-ea"/>
                <a:cs typeface="+mn-ea"/>
                <a:sym typeface="+mn-ea"/>
              </a:rPr>
              <a:t>01</a:t>
            </a:r>
            <a:endParaRPr lang="en-US" b="1" dirty="0">
              <a:solidFill>
                <a:schemeClr val="lt1"/>
              </a:solidFill>
              <a:latin typeface="+mn-ea"/>
              <a:cs typeface="+mn-ea"/>
              <a:sym typeface="+mn-ea"/>
            </a:endParaRPr>
          </a:p>
        </p:txBody>
      </p:sp>
      <p:sp>
        <p:nvSpPr>
          <p:cNvPr id="13" name="对象7"/>
          <p:cNvSpPr/>
          <p:nvPr>
            <p:custDataLst>
              <p:tags r:id="rId9"/>
            </p:custDataLst>
          </p:nvPr>
        </p:nvSpPr>
        <p:spPr>
          <a:xfrm>
            <a:off x="7279819" y="4956602"/>
            <a:ext cx="635932" cy="635932"/>
          </a:xfrm>
          <a:prstGeom prst="ellipse">
            <a:avLst/>
          </a:prstGeom>
          <a:solidFill>
            <a:schemeClr val="accent1"/>
          </a:solidFill>
          <a:ln>
            <a:solidFill>
              <a:schemeClr val="accent1">
                <a:alpha val="40000"/>
              </a:schemeClr>
            </a:solidFill>
          </a:ln>
          <a:effectLst/>
        </p:spPr>
        <p:txBody>
          <a:bodyPr wrap="square" lIns="0" tIns="0" rIns="0" bIns="0" anchor="ctr" anchorCtr="1">
            <a:normAutofit/>
          </a:bodyPr>
          <a:lstStyle/>
          <a:p>
            <a:pPr algn="ctr">
              <a:spcBef>
                <a:spcPct val="0"/>
              </a:spcBef>
              <a:spcAft>
                <a:spcPct val="0"/>
              </a:spcAft>
            </a:pPr>
            <a:r>
              <a:rPr lang="en-US" b="1">
                <a:solidFill>
                  <a:schemeClr val="lt1"/>
                </a:solidFill>
                <a:latin typeface="+mn-ea"/>
                <a:cs typeface="+mn-ea"/>
                <a:sym typeface="+mn-ea"/>
              </a:rPr>
              <a:t>02</a:t>
            </a:r>
            <a:endParaRPr lang="en-US" b="1" dirty="0">
              <a:solidFill>
                <a:schemeClr val="lt1"/>
              </a:solidFill>
              <a:latin typeface="+mn-ea"/>
              <a:cs typeface="+mn-ea"/>
              <a:sym typeface="+mn-ea"/>
            </a:endParaRPr>
          </a:p>
        </p:txBody>
      </p:sp>
      <p:sp>
        <p:nvSpPr>
          <p:cNvPr id="22" name="任意多边形: 形状 21"/>
          <p:cNvSpPr/>
          <p:nvPr>
            <p:custDataLst>
              <p:tags r:id="rId10"/>
            </p:custDataLst>
          </p:nvPr>
        </p:nvSpPr>
        <p:spPr>
          <a:xfrm>
            <a:off x="5124720" y="3371293"/>
            <a:ext cx="1936209" cy="1690968"/>
          </a:xfrm>
          <a:custGeom>
            <a:avLst/>
            <a:gdLst>
              <a:gd name="connsiteX0" fmla="*/ 3728 w 1924219"/>
              <a:gd name="connsiteY0" fmla="*/ 1652803 h 1690968"/>
              <a:gd name="connsiteX1" fmla="*/ 3842 w 1924219"/>
              <a:gd name="connsiteY1" fmla="*/ 1576538 h 1690968"/>
              <a:gd name="connsiteX2" fmla="*/ 896208 w 1924219"/>
              <a:gd name="connsiteY2" fmla="*/ 37976 h 1690968"/>
              <a:gd name="connsiteX3" fmla="*/ 962130 w 1924219"/>
              <a:gd name="connsiteY3" fmla="*/ 0 h 1690968"/>
              <a:gd name="connsiteX4" fmla="*/ 1028046 w 1924219"/>
              <a:gd name="connsiteY4" fmla="*/ 37970 h 1690968"/>
              <a:gd name="connsiteX5" fmla="*/ 1920411 w 1924219"/>
              <a:gd name="connsiteY5" fmla="*/ 1576532 h 1690968"/>
              <a:gd name="connsiteX6" fmla="*/ 1920529 w 1924219"/>
              <a:gd name="connsiteY6" fmla="*/ 1652803 h 1690968"/>
              <a:gd name="connsiteX7" fmla="*/ 1854500 w 1924219"/>
              <a:gd name="connsiteY7" fmla="*/ 1690968 h 1690968"/>
              <a:gd name="connsiteX8" fmla="*/ 69796 w 1924219"/>
              <a:gd name="connsiteY8" fmla="*/ 1690968 h 1690968"/>
              <a:gd name="connsiteX9" fmla="*/ 3728 w 1924219"/>
              <a:gd name="connsiteY9" fmla="*/ 1652803 h 1690968"/>
              <a:gd name="connsiteX0-1" fmla="*/ 9705 w 1930196"/>
              <a:gd name="connsiteY0-2" fmla="*/ 1652803 h 1690968"/>
              <a:gd name="connsiteX1-3" fmla="*/ 9819 w 1930196"/>
              <a:gd name="connsiteY1-4" fmla="*/ 1576538 h 1690968"/>
              <a:gd name="connsiteX2-5" fmla="*/ 902185 w 1930196"/>
              <a:gd name="connsiteY2-6" fmla="*/ 37976 h 1690968"/>
              <a:gd name="connsiteX3-7" fmla="*/ 968107 w 1930196"/>
              <a:gd name="connsiteY3-8" fmla="*/ 0 h 1690968"/>
              <a:gd name="connsiteX4-9" fmla="*/ 1034023 w 1930196"/>
              <a:gd name="connsiteY4-10" fmla="*/ 37970 h 1690968"/>
              <a:gd name="connsiteX5-11" fmla="*/ 1926388 w 1930196"/>
              <a:gd name="connsiteY5-12" fmla="*/ 1576532 h 1690968"/>
              <a:gd name="connsiteX6-13" fmla="*/ 1926506 w 1930196"/>
              <a:gd name="connsiteY6-14" fmla="*/ 1652803 h 1690968"/>
              <a:gd name="connsiteX7-15" fmla="*/ 1860477 w 1930196"/>
              <a:gd name="connsiteY7-16" fmla="*/ 1690968 h 1690968"/>
              <a:gd name="connsiteX8-17" fmla="*/ 75773 w 1930196"/>
              <a:gd name="connsiteY8-18" fmla="*/ 1690968 h 1690968"/>
              <a:gd name="connsiteX9-19" fmla="*/ 9705 w 1930196"/>
              <a:gd name="connsiteY9-20" fmla="*/ 1652803 h 1690968"/>
              <a:gd name="connsiteX0-21" fmla="*/ 9705 w 1930196"/>
              <a:gd name="connsiteY0-22" fmla="*/ 1652803 h 1690968"/>
              <a:gd name="connsiteX1-23" fmla="*/ 9819 w 1930196"/>
              <a:gd name="connsiteY1-24" fmla="*/ 1576538 h 1690968"/>
              <a:gd name="connsiteX2-25" fmla="*/ 902185 w 1930196"/>
              <a:gd name="connsiteY2-26" fmla="*/ 37976 h 1690968"/>
              <a:gd name="connsiteX3-27" fmla="*/ 968107 w 1930196"/>
              <a:gd name="connsiteY3-28" fmla="*/ 0 h 1690968"/>
              <a:gd name="connsiteX4-29" fmla="*/ 1034023 w 1930196"/>
              <a:gd name="connsiteY4-30" fmla="*/ 37970 h 1690968"/>
              <a:gd name="connsiteX5-31" fmla="*/ 1926388 w 1930196"/>
              <a:gd name="connsiteY5-32" fmla="*/ 1576532 h 1690968"/>
              <a:gd name="connsiteX6-33" fmla="*/ 1926506 w 1930196"/>
              <a:gd name="connsiteY6-34" fmla="*/ 1652803 h 1690968"/>
              <a:gd name="connsiteX7-35" fmla="*/ 1860477 w 1930196"/>
              <a:gd name="connsiteY7-36" fmla="*/ 1690968 h 1690968"/>
              <a:gd name="connsiteX8-37" fmla="*/ 75773 w 1930196"/>
              <a:gd name="connsiteY8-38" fmla="*/ 1690968 h 1690968"/>
              <a:gd name="connsiteX9-39" fmla="*/ 9705 w 1930196"/>
              <a:gd name="connsiteY9-40" fmla="*/ 1652803 h 1690968"/>
              <a:gd name="connsiteX0-41" fmla="*/ 9705 w 1930196"/>
              <a:gd name="connsiteY0-42" fmla="*/ 1652803 h 1690968"/>
              <a:gd name="connsiteX1-43" fmla="*/ 9819 w 1930196"/>
              <a:gd name="connsiteY1-44" fmla="*/ 1576538 h 1690968"/>
              <a:gd name="connsiteX2-45" fmla="*/ 902185 w 1930196"/>
              <a:gd name="connsiteY2-46" fmla="*/ 37976 h 1690968"/>
              <a:gd name="connsiteX3-47" fmla="*/ 968107 w 1930196"/>
              <a:gd name="connsiteY3-48" fmla="*/ 0 h 1690968"/>
              <a:gd name="connsiteX4-49" fmla="*/ 1034023 w 1930196"/>
              <a:gd name="connsiteY4-50" fmla="*/ 37970 h 1690968"/>
              <a:gd name="connsiteX5-51" fmla="*/ 1926388 w 1930196"/>
              <a:gd name="connsiteY5-52" fmla="*/ 1576532 h 1690968"/>
              <a:gd name="connsiteX6-53" fmla="*/ 1926506 w 1930196"/>
              <a:gd name="connsiteY6-54" fmla="*/ 1652803 h 1690968"/>
              <a:gd name="connsiteX7-55" fmla="*/ 1860477 w 1930196"/>
              <a:gd name="connsiteY7-56" fmla="*/ 1690968 h 1690968"/>
              <a:gd name="connsiteX8-57" fmla="*/ 75773 w 1930196"/>
              <a:gd name="connsiteY8-58" fmla="*/ 1690968 h 1690968"/>
              <a:gd name="connsiteX9-59" fmla="*/ 9705 w 1930196"/>
              <a:gd name="connsiteY9-60" fmla="*/ 1652803 h 1690968"/>
              <a:gd name="connsiteX0-61" fmla="*/ 9705 w 1930196"/>
              <a:gd name="connsiteY0-62" fmla="*/ 1652803 h 1690968"/>
              <a:gd name="connsiteX1-63" fmla="*/ 9819 w 1930196"/>
              <a:gd name="connsiteY1-64" fmla="*/ 1576538 h 1690968"/>
              <a:gd name="connsiteX2-65" fmla="*/ 902185 w 1930196"/>
              <a:gd name="connsiteY2-66" fmla="*/ 37976 h 1690968"/>
              <a:gd name="connsiteX3-67" fmla="*/ 968107 w 1930196"/>
              <a:gd name="connsiteY3-68" fmla="*/ 0 h 1690968"/>
              <a:gd name="connsiteX4-69" fmla="*/ 1034023 w 1930196"/>
              <a:gd name="connsiteY4-70" fmla="*/ 37970 h 1690968"/>
              <a:gd name="connsiteX5-71" fmla="*/ 1926388 w 1930196"/>
              <a:gd name="connsiteY5-72" fmla="*/ 1576532 h 1690968"/>
              <a:gd name="connsiteX6-73" fmla="*/ 1926506 w 1930196"/>
              <a:gd name="connsiteY6-74" fmla="*/ 1652803 h 1690968"/>
              <a:gd name="connsiteX7-75" fmla="*/ 1860477 w 1930196"/>
              <a:gd name="connsiteY7-76" fmla="*/ 1690968 h 1690968"/>
              <a:gd name="connsiteX8-77" fmla="*/ 75773 w 1930196"/>
              <a:gd name="connsiteY8-78" fmla="*/ 1690968 h 1690968"/>
              <a:gd name="connsiteX9-79" fmla="*/ 9705 w 1930196"/>
              <a:gd name="connsiteY9-80" fmla="*/ 1652803 h 1690968"/>
              <a:gd name="connsiteX0-81" fmla="*/ 9705 w 1930196"/>
              <a:gd name="connsiteY0-82" fmla="*/ 1652803 h 1690968"/>
              <a:gd name="connsiteX1-83" fmla="*/ 9819 w 1930196"/>
              <a:gd name="connsiteY1-84" fmla="*/ 1576538 h 1690968"/>
              <a:gd name="connsiteX2-85" fmla="*/ 902185 w 1930196"/>
              <a:gd name="connsiteY2-86" fmla="*/ 37976 h 1690968"/>
              <a:gd name="connsiteX3-87" fmla="*/ 968107 w 1930196"/>
              <a:gd name="connsiteY3-88" fmla="*/ 0 h 1690968"/>
              <a:gd name="connsiteX4-89" fmla="*/ 1034023 w 1930196"/>
              <a:gd name="connsiteY4-90" fmla="*/ 37970 h 1690968"/>
              <a:gd name="connsiteX5-91" fmla="*/ 1926388 w 1930196"/>
              <a:gd name="connsiteY5-92" fmla="*/ 1576532 h 1690968"/>
              <a:gd name="connsiteX6-93" fmla="*/ 1926506 w 1930196"/>
              <a:gd name="connsiteY6-94" fmla="*/ 1652803 h 1690968"/>
              <a:gd name="connsiteX7-95" fmla="*/ 1860477 w 1930196"/>
              <a:gd name="connsiteY7-96" fmla="*/ 1690968 h 1690968"/>
              <a:gd name="connsiteX8-97" fmla="*/ 75773 w 1930196"/>
              <a:gd name="connsiteY8-98" fmla="*/ 1690968 h 1690968"/>
              <a:gd name="connsiteX9-99" fmla="*/ 9705 w 1930196"/>
              <a:gd name="connsiteY9-100" fmla="*/ 1652803 h 1690968"/>
              <a:gd name="connsiteX0-101" fmla="*/ 9705 w 1930196"/>
              <a:gd name="connsiteY0-102" fmla="*/ 1652803 h 1690968"/>
              <a:gd name="connsiteX1-103" fmla="*/ 9819 w 1930196"/>
              <a:gd name="connsiteY1-104" fmla="*/ 1576538 h 1690968"/>
              <a:gd name="connsiteX2-105" fmla="*/ 902185 w 1930196"/>
              <a:gd name="connsiteY2-106" fmla="*/ 37976 h 1690968"/>
              <a:gd name="connsiteX3-107" fmla="*/ 968107 w 1930196"/>
              <a:gd name="connsiteY3-108" fmla="*/ 0 h 1690968"/>
              <a:gd name="connsiteX4-109" fmla="*/ 1034023 w 1930196"/>
              <a:gd name="connsiteY4-110" fmla="*/ 37970 h 1690968"/>
              <a:gd name="connsiteX5-111" fmla="*/ 1926388 w 1930196"/>
              <a:gd name="connsiteY5-112" fmla="*/ 1576532 h 1690968"/>
              <a:gd name="connsiteX6-113" fmla="*/ 1926506 w 1930196"/>
              <a:gd name="connsiteY6-114" fmla="*/ 1652803 h 1690968"/>
              <a:gd name="connsiteX7-115" fmla="*/ 1860477 w 1930196"/>
              <a:gd name="connsiteY7-116" fmla="*/ 1690968 h 1690968"/>
              <a:gd name="connsiteX8-117" fmla="*/ 75773 w 1930196"/>
              <a:gd name="connsiteY8-118" fmla="*/ 1690968 h 1690968"/>
              <a:gd name="connsiteX9-119" fmla="*/ 9705 w 1930196"/>
              <a:gd name="connsiteY9-120" fmla="*/ 1652803 h 1690968"/>
              <a:gd name="connsiteX0-121" fmla="*/ 9705 w 1930196"/>
              <a:gd name="connsiteY0-122" fmla="*/ 1652803 h 1690968"/>
              <a:gd name="connsiteX1-123" fmla="*/ 9819 w 1930196"/>
              <a:gd name="connsiteY1-124" fmla="*/ 1576538 h 1690968"/>
              <a:gd name="connsiteX2-125" fmla="*/ 902185 w 1930196"/>
              <a:gd name="connsiteY2-126" fmla="*/ 37976 h 1690968"/>
              <a:gd name="connsiteX3-127" fmla="*/ 968107 w 1930196"/>
              <a:gd name="connsiteY3-128" fmla="*/ 0 h 1690968"/>
              <a:gd name="connsiteX4-129" fmla="*/ 1034023 w 1930196"/>
              <a:gd name="connsiteY4-130" fmla="*/ 37970 h 1690968"/>
              <a:gd name="connsiteX5-131" fmla="*/ 1926388 w 1930196"/>
              <a:gd name="connsiteY5-132" fmla="*/ 1576532 h 1690968"/>
              <a:gd name="connsiteX6-133" fmla="*/ 1926506 w 1930196"/>
              <a:gd name="connsiteY6-134" fmla="*/ 1652803 h 1690968"/>
              <a:gd name="connsiteX7-135" fmla="*/ 1860477 w 1930196"/>
              <a:gd name="connsiteY7-136" fmla="*/ 1690968 h 1690968"/>
              <a:gd name="connsiteX8-137" fmla="*/ 75773 w 1930196"/>
              <a:gd name="connsiteY8-138" fmla="*/ 1690968 h 1690968"/>
              <a:gd name="connsiteX9-139" fmla="*/ 9705 w 1930196"/>
              <a:gd name="connsiteY9-140" fmla="*/ 1652803 h 1690968"/>
              <a:gd name="connsiteX0-141" fmla="*/ 9705 w 1930196"/>
              <a:gd name="connsiteY0-142" fmla="*/ 1652803 h 1690968"/>
              <a:gd name="connsiteX1-143" fmla="*/ 9819 w 1930196"/>
              <a:gd name="connsiteY1-144" fmla="*/ 1576538 h 1690968"/>
              <a:gd name="connsiteX2-145" fmla="*/ 902185 w 1930196"/>
              <a:gd name="connsiteY2-146" fmla="*/ 37976 h 1690968"/>
              <a:gd name="connsiteX3-147" fmla="*/ 968107 w 1930196"/>
              <a:gd name="connsiteY3-148" fmla="*/ 0 h 1690968"/>
              <a:gd name="connsiteX4-149" fmla="*/ 1034023 w 1930196"/>
              <a:gd name="connsiteY4-150" fmla="*/ 37970 h 1690968"/>
              <a:gd name="connsiteX5-151" fmla="*/ 1926388 w 1930196"/>
              <a:gd name="connsiteY5-152" fmla="*/ 1576532 h 1690968"/>
              <a:gd name="connsiteX6-153" fmla="*/ 1926506 w 1930196"/>
              <a:gd name="connsiteY6-154" fmla="*/ 1652803 h 1690968"/>
              <a:gd name="connsiteX7-155" fmla="*/ 1860477 w 1930196"/>
              <a:gd name="connsiteY7-156" fmla="*/ 1690968 h 1690968"/>
              <a:gd name="connsiteX8-157" fmla="*/ 75773 w 1930196"/>
              <a:gd name="connsiteY8-158" fmla="*/ 1690968 h 1690968"/>
              <a:gd name="connsiteX9-159" fmla="*/ 9705 w 1930196"/>
              <a:gd name="connsiteY9-160" fmla="*/ 1652803 h 1690968"/>
              <a:gd name="connsiteX0-161" fmla="*/ 9705 w 1930196"/>
              <a:gd name="connsiteY0-162" fmla="*/ 1652803 h 1690968"/>
              <a:gd name="connsiteX1-163" fmla="*/ 9819 w 1930196"/>
              <a:gd name="connsiteY1-164" fmla="*/ 1576538 h 1690968"/>
              <a:gd name="connsiteX2-165" fmla="*/ 902185 w 1930196"/>
              <a:gd name="connsiteY2-166" fmla="*/ 37976 h 1690968"/>
              <a:gd name="connsiteX3-167" fmla="*/ 968107 w 1930196"/>
              <a:gd name="connsiteY3-168" fmla="*/ 0 h 1690968"/>
              <a:gd name="connsiteX4-169" fmla="*/ 1034023 w 1930196"/>
              <a:gd name="connsiteY4-170" fmla="*/ 37970 h 1690968"/>
              <a:gd name="connsiteX5-171" fmla="*/ 1926388 w 1930196"/>
              <a:gd name="connsiteY5-172" fmla="*/ 1576532 h 1690968"/>
              <a:gd name="connsiteX6-173" fmla="*/ 1926506 w 1930196"/>
              <a:gd name="connsiteY6-174" fmla="*/ 1652803 h 1690968"/>
              <a:gd name="connsiteX7-175" fmla="*/ 1860477 w 1930196"/>
              <a:gd name="connsiteY7-176" fmla="*/ 1690968 h 1690968"/>
              <a:gd name="connsiteX8-177" fmla="*/ 75773 w 1930196"/>
              <a:gd name="connsiteY8-178" fmla="*/ 1690968 h 1690968"/>
              <a:gd name="connsiteX9-179" fmla="*/ 9705 w 1930196"/>
              <a:gd name="connsiteY9-180" fmla="*/ 1652803 h 1690968"/>
              <a:gd name="connsiteX0-181" fmla="*/ 9705 w 1930175"/>
              <a:gd name="connsiteY0-182" fmla="*/ 1652803 h 1690968"/>
              <a:gd name="connsiteX1-183" fmla="*/ 9819 w 1930175"/>
              <a:gd name="connsiteY1-184" fmla="*/ 1576538 h 1690968"/>
              <a:gd name="connsiteX2-185" fmla="*/ 902185 w 1930175"/>
              <a:gd name="connsiteY2-186" fmla="*/ 37976 h 1690968"/>
              <a:gd name="connsiteX3-187" fmla="*/ 968107 w 1930175"/>
              <a:gd name="connsiteY3-188" fmla="*/ 0 h 1690968"/>
              <a:gd name="connsiteX4-189" fmla="*/ 1034023 w 1930175"/>
              <a:gd name="connsiteY4-190" fmla="*/ 37970 h 1690968"/>
              <a:gd name="connsiteX5-191" fmla="*/ 1926388 w 1930175"/>
              <a:gd name="connsiteY5-192" fmla="*/ 1576532 h 1690968"/>
              <a:gd name="connsiteX6-193" fmla="*/ 1926506 w 1930175"/>
              <a:gd name="connsiteY6-194" fmla="*/ 1652803 h 1690968"/>
              <a:gd name="connsiteX7-195" fmla="*/ 1860477 w 1930175"/>
              <a:gd name="connsiteY7-196" fmla="*/ 1690968 h 1690968"/>
              <a:gd name="connsiteX8-197" fmla="*/ 75773 w 1930175"/>
              <a:gd name="connsiteY8-198" fmla="*/ 1690968 h 1690968"/>
              <a:gd name="connsiteX9-199" fmla="*/ 9705 w 1930175"/>
              <a:gd name="connsiteY9-200" fmla="*/ 1652803 h 1690968"/>
              <a:gd name="connsiteX0-201" fmla="*/ 9705 w 1936209"/>
              <a:gd name="connsiteY0-202" fmla="*/ 1652803 h 1690968"/>
              <a:gd name="connsiteX1-203" fmla="*/ 9819 w 1936209"/>
              <a:gd name="connsiteY1-204" fmla="*/ 1576538 h 1690968"/>
              <a:gd name="connsiteX2-205" fmla="*/ 902185 w 1936209"/>
              <a:gd name="connsiteY2-206" fmla="*/ 37976 h 1690968"/>
              <a:gd name="connsiteX3-207" fmla="*/ 968107 w 1936209"/>
              <a:gd name="connsiteY3-208" fmla="*/ 0 h 1690968"/>
              <a:gd name="connsiteX4-209" fmla="*/ 1034023 w 1936209"/>
              <a:gd name="connsiteY4-210" fmla="*/ 37970 h 1690968"/>
              <a:gd name="connsiteX5-211" fmla="*/ 1926388 w 1936209"/>
              <a:gd name="connsiteY5-212" fmla="*/ 1576532 h 1690968"/>
              <a:gd name="connsiteX6-213" fmla="*/ 1926506 w 1936209"/>
              <a:gd name="connsiteY6-214" fmla="*/ 1652803 h 1690968"/>
              <a:gd name="connsiteX7-215" fmla="*/ 1860477 w 1936209"/>
              <a:gd name="connsiteY7-216" fmla="*/ 1690968 h 1690968"/>
              <a:gd name="connsiteX8-217" fmla="*/ 75773 w 1936209"/>
              <a:gd name="connsiteY8-218" fmla="*/ 1690968 h 1690968"/>
              <a:gd name="connsiteX9-219" fmla="*/ 9705 w 1936209"/>
              <a:gd name="connsiteY9-220" fmla="*/ 1652803 h 1690968"/>
              <a:gd name="connsiteX0-221" fmla="*/ 9705 w 1936209"/>
              <a:gd name="connsiteY0-222" fmla="*/ 1652803 h 1690968"/>
              <a:gd name="connsiteX1-223" fmla="*/ 9819 w 1936209"/>
              <a:gd name="connsiteY1-224" fmla="*/ 1576538 h 1690968"/>
              <a:gd name="connsiteX2-225" fmla="*/ 902185 w 1936209"/>
              <a:gd name="connsiteY2-226" fmla="*/ 37976 h 1690968"/>
              <a:gd name="connsiteX3-227" fmla="*/ 968107 w 1936209"/>
              <a:gd name="connsiteY3-228" fmla="*/ 0 h 1690968"/>
              <a:gd name="connsiteX4-229" fmla="*/ 1034023 w 1936209"/>
              <a:gd name="connsiteY4-230" fmla="*/ 37970 h 1690968"/>
              <a:gd name="connsiteX5-231" fmla="*/ 1926388 w 1936209"/>
              <a:gd name="connsiteY5-232" fmla="*/ 1576532 h 1690968"/>
              <a:gd name="connsiteX6-233" fmla="*/ 1926506 w 1936209"/>
              <a:gd name="connsiteY6-234" fmla="*/ 1652803 h 1690968"/>
              <a:gd name="connsiteX7-235" fmla="*/ 1860477 w 1936209"/>
              <a:gd name="connsiteY7-236" fmla="*/ 1690968 h 1690968"/>
              <a:gd name="connsiteX8-237" fmla="*/ 75773 w 1936209"/>
              <a:gd name="connsiteY8-238" fmla="*/ 1690968 h 1690968"/>
              <a:gd name="connsiteX9-239" fmla="*/ 9705 w 1936209"/>
              <a:gd name="connsiteY9-240" fmla="*/ 1652803 h 1690968"/>
              <a:gd name="connsiteX0-241" fmla="*/ 9705 w 1936209"/>
              <a:gd name="connsiteY0-242" fmla="*/ 1652803 h 1690968"/>
              <a:gd name="connsiteX1-243" fmla="*/ 9819 w 1936209"/>
              <a:gd name="connsiteY1-244" fmla="*/ 1576538 h 1690968"/>
              <a:gd name="connsiteX2-245" fmla="*/ 902185 w 1936209"/>
              <a:gd name="connsiteY2-246" fmla="*/ 37976 h 1690968"/>
              <a:gd name="connsiteX3-247" fmla="*/ 968107 w 1936209"/>
              <a:gd name="connsiteY3-248" fmla="*/ 0 h 1690968"/>
              <a:gd name="connsiteX4-249" fmla="*/ 1034023 w 1936209"/>
              <a:gd name="connsiteY4-250" fmla="*/ 37970 h 1690968"/>
              <a:gd name="connsiteX5-251" fmla="*/ 1926388 w 1936209"/>
              <a:gd name="connsiteY5-252" fmla="*/ 1576532 h 1690968"/>
              <a:gd name="connsiteX6-253" fmla="*/ 1926506 w 1936209"/>
              <a:gd name="connsiteY6-254" fmla="*/ 1652803 h 1690968"/>
              <a:gd name="connsiteX7-255" fmla="*/ 1860477 w 1936209"/>
              <a:gd name="connsiteY7-256" fmla="*/ 1690968 h 1690968"/>
              <a:gd name="connsiteX8-257" fmla="*/ 75773 w 1936209"/>
              <a:gd name="connsiteY8-258" fmla="*/ 1690968 h 1690968"/>
              <a:gd name="connsiteX9-259" fmla="*/ 9705 w 1936209"/>
              <a:gd name="connsiteY9-260" fmla="*/ 1652803 h 1690968"/>
              <a:gd name="connsiteX0-261" fmla="*/ 9705 w 1936209"/>
              <a:gd name="connsiteY0-262" fmla="*/ 1652803 h 1690968"/>
              <a:gd name="connsiteX1-263" fmla="*/ 9819 w 1936209"/>
              <a:gd name="connsiteY1-264" fmla="*/ 1576538 h 1690968"/>
              <a:gd name="connsiteX2-265" fmla="*/ 902185 w 1936209"/>
              <a:gd name="connsiteY2-266" fmla="*/ 37976 h 1690968"/>
              <a:gd name="connsiteX3-267" fmla="*/ 968107 w 1936209"/>
              <a:gd name="connsiteY3-268" fmla="*/ 0 h 1690968"/>
              <a:gd name="connsiteX4-269" fmla="*/ 1034023 w 1936209"/>
              <a:gd name="connsiteY4-270" fmla="*/ 37970 h 1690968"/>
              <a:gd name="connsiteX5-271" fmla="*/ 1926388 w 1936209"/>
              <a:gd name="connsiteY5-272" fmla="*/ 1576532 h 1690968"/>
              <a:gd name="connsiteX6-273" fmla="*/ 1926506 w 1936209"/>
              <a:gd name="connsiteY6-274" fmla="*/ 1652803 h 1690968"/>
              <a:gd name="connsiteX7-275" fmla="*/ 1860477 w 1936209"/>
              <a:gd name="connsiteY7-276" fmla="*/ 1690968 h 1690968"/>
              <a:gd name="connsiteX8-277" fmla="*/ 75773 w 1936209"/>
              <a:gd name="connsiteY8-278" fmla="*/ 1690968 h 1690968"/>
              <a:gd name="connsiteX9-279" fmla="*/ 9705 w 1936209"/>
              <a:gd name="connsiteY9-280" fmla="*/ 1652803 h 1690968"/>
              <a:gd name="connsiteX0-281" fmla="*/ 9705 w 1936209"/>
              <a:gd name="connsiteY0-282" fmla="*/ 1652803 h 1690968"/>
              <a:gd name="connsiteX1-283" fmla="*/ 9819 w 1936209"/>
              <a:gd name="connsiteY1-284" fmla="*/ 1576538 h 1690968"/>
              <a:gd name="connsiteX2-285" fmla="*/ 902185 w 1936209"/>
              <a:gd name="connsiteY2-286" fmla="*/ 37976 h 1690968"/>
              <a:gd name="connsiteX3-287" fmla="*/ 968107 w 1936209"/>
              <a:gd name="connsiteY3-288" fmla="*/ 0 h 1690968"/>
              <a:gd name="connsiteX4-289" fmla="*/ 1034023 w 1936209"/>
              <a:gd name="connsiteY4-290" fmla="*/ 37970 h 1690968"/>
              <a:gd name="connsiteX5-291" fmla="*/ 1926388 w 1936209"/>
              <a:gd name="connsiteY5-292" fmla="*/ 1576532 h 1690968"/>
              <a:gd name="connsiteX6-293" fmla="*/ 1926506 w 1936209"/>
              <a:gd name="connsiteY6-294" fmla="*/ 1652803 h 1690968"/>
              <a:gd name="connsiteX7-295" fmla="*/ 1860477 w 1936209"/>
              <a:gd name="connsiteY7-296" fmla="*/ 1690968 h 1690968"/>
              <a:gd name="connsiteX8-297" fmla="*/ 75773 w 1936209"/>
              <a:gd name="connsiteY8-298" fmla="*/ 1690968 h 1690968"/>
              <a:gd name="connsiteX9-299" fmla="*/ 9705 w 1936209"/>
              <a:gd name="connsiteY9-300" fmla="*/ 1652803 h 1690968"/>
              <a:gd name="connsiteX0-301" fmla="*/ 9705 w 1936209"/>
              <a:gd name="connsiteY0-302" fmla="*/ 1652803 h 1690968"/>
              <a:gd name="connsiteX1-303" fmla="*/ 9819 w 1936209"/>
              <a:gd name="connsiteY1-304" fmla="*/ 1576538 h 1690968"/>
              <a:gd name="connsiteX2-305" fmla="*/ 902185 w 1936209"/>
              <a:gd name="connsiteY2-306" fmla="*/ 37976 h 1690968"/>
              <a:gd name="connsiteX3-307" fmla="*/ 968107 w 1936209"/>
              <a:gd name="connsiteY3-308" fmla="*/ 0 h 1690968"/>
              <a:gd name="connsiteX4-309" fmla="*/ 1034023 w 1936209"/>
              <a:gd name="connsiteY4-310" fmla="*/ 37970 h 1690968"/>
              <a:gd name="connsiteX5-311" fmla="*/ 1926388 w 1936209"/>
              <a:gd name="connsiteY5-312" fmla="*/ 1576532 h 1690968"/>
              <a:gd name="connsiteX6-313" fmla="*/ 1926506 w 1936209"/>
              <a:gd name="connsiteY6-314" fmla="*/ 1652803 h 1690968"/>
              <a:gd name="connsiteX7-315" fmla="*/ 1860477 w 1936209"/>
              <a:gd name="connsiteY7-316" fmla="*/ 1690968 h 1690968"/>
              <a:gd name="connsiteX8-317" fmla="*/ 75773 w 1936209"/>
              <a:gd name="connsiteY8-318" fmla="*/ 1690968 h 1690968"/>
              <a:gd name="connsiteX9-319" fmla="*/ 9705 w 1936209"/>
              <a:gd name="connsiteY9-320" fmla="*/ 1652803 h 16909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936209" h="1690968">
                <a:moveTo>
                  <a:pt x="9705" y="1652803"/>
                </a:moveTo>
                <a:cubicBezTo>
                  <a:pt x="-3278" y="1630265"/>
                  <a:pt x="-3231" y="1599038"/>
                  <a:pt x="9819" y="1576538"/>
                </a:cubicBezTo>
                <a:cubicBezTo>
                  <a:pt x="22869" y="1554038"/>
                  <a:pt x="889166" y="60424"/>
                  <a:pt x="902185" y="37976"/>
                </a:cubicBezTo>
                <a:cubicBezTo>
                  <a:pt x="915205" y="15528"/>
                  <a:pt x="942156" y="1"/>
                  <a:pt x="968107" y="0"/>
                </a:cubicBezTo>
                <a:cubicBezTo>
                  <a:pt x="994057" y="0"/>
                  <a:pt x="1021003" y="15522"/>
                  <a:pt x="1034023" y="37970"/>
                </a:cubicBezTo>
                <a:cubicBezTo>
                  <a:pt x="1047042" y="60417"/>
                  <a:pt x="1913339" y="1554033"/>
                  <a:pt x="1926388" y="1576532"/>
                </a:cubicBezTo>
                <a:cubicBezTo>
                  <a:pt x="1939438" y="1599032"/>
                  <a:pt x="1939490" y="1630264"/>
                  <a:pt x="1926506" y="1652803"/>
                </a:cubicBezTo>
                <a:cubicBezTo>
                  <a:pt x="1913524" y="1675342"/>
                  <a:pt x="1886489" y="1690968"/>
                  <a:pt x="1860477" y="1690968"/>
                </a:cubicBezTo>
                <a:cubicBezTo>
                  <a:pt x="1834468" y="1690968"/>
                  <a:pt x="101784" y="1690968"/>
                  <a:pt x="75773" y="1690968"/>
                </a:cubicBezTo>
                <a:cubicBezTo>
                  <a:pt x="49764" y="1690968"/>
                  <a:pt x="22688" y="1675342"/>
                  <a:pt x="9705" y="1652803"/>
                </a:cubicBezTo>
                <a:close/>
              </a:path>
            </a:pathLst>
          </a:custGeom>
          <a:noFill/>
          <a:ln w="25400">
            <a:solidFill>
              <a:schemeClr val="accent1"/>
            </a:solidFill>
          </a:ln>
          <a:effectLst/>
        </p:spPr>
        <p:style>
          <a:lnRef idx="2">
            <a:schemeClr val="accent1">
              <a:lumMod val="75000"/>
            </a:schemeClr>
          </a:lnRef>
          <a:fillRef idx="1">
            <a:schemeClr val="accent1"/>
          </a:fillRef>
          <a:effectRef idx="0">
            <a:srgbClr val="FFFFFF"/>
          </a:effectRef>
          <a:fontRef idx="minor">
            <a:schemeClr val="lt1"/>
          </a:fontRef>
        </p:style>
        <p:txBody>
          <a:bodyPr wrap="square" lIns="492323" tIns="912535" rIns="522584" bIns="134405" anchor="ctr" anchorCtr="1">
            <a:noAutofit/>
          </a:bodyPr>
          <a:lstStyle/>
          <a:p>
            <a:pPr marL="0" algn="ctr" rtl="0" eaLnBrk="1" latinLnBrk="0" hangingPunct="1">
              <a:spcBef>
                <a:spcPts val="0"/>
              </a:spcBef>
              <a:spcAft>
                <a:spcPts val="0"/>
              </a:spcAft>
            </a:pPr>
            <a:endParaRPr lang="zh-CN" altLang="zh-CN" b="1" kern="1200" dirty="0">
              <a:solidFill>
                <a:schemeClr val="accent1"/>
              </a:solidFill>
              <a:effectLst/>
              <a:latin typeface="+mn-ea"/>
              <a:cs typeface="+mn-ea"/>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1443380"/>
            <a:chOff x="130629" y="216164"/>
            <a:chExt cx="12221965" cy="14433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16138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298756" y="2119993"/>
            <a:ext cx="9062358" cy="4118050"/>
          </a:xfrm>
          <a:prstGeom prst="rect">
            <a:avLst/>
          </a:prstGeom>
          <a:noFill/>
        </p:spPr>
        <p:txBody>
          <a:bodyPr wrap="square" rtlCol="0" anchor="ctr">
            <a:spAutoFit/>
          </a:bodyPr>
          <a:lstStyle/>
          <a:p>
            <a:pPr indent="457200"/>
            <a:r>
              <a:rPr lang="zh-CN" altLang="en-US" sz="2000" b="1" dirty="0"/>
              <a:t>（四）用人单位规章制度应当经过民主程序制定</a:t>
            </a:r>
            <a:endParaRPr lang="zh-CN" altLang="en-US" sz="2000" b="1" dirty="0"/>
          </a:p>
          <a:p>
            <a:pPr indent="457200"/>
            <a:endParaRPr lang="en-US" altLang="zh-CN" sz="2000" dirty="0"/>
          </a:p>
          <a:p>
            <a:pPr indent="457200"/>
            <a:r>
              <a:rPr lang="zh-CN" altLang="en-US" sz="2000" dirty="0"/>
              <a:t>制定程序的合法性。用人单位有证据证明规章制度已通过召开职工代表大会或者全体职工大会进行讨论，或者将规章制度草案征求全体职工意见的，可以认定为规章制度已通过民主程序制定。</a:t>
            </a:r>
            <a:endParaRPr lang="en-US" altLang="zh-CN" sz="2000" dirty="0"/>
          </a:p>
          <a:p>
            <a:pPr indent="457200"/>
            <a:endParaRPr lang="zh-CN" altLang="en-US" sz="2000" dirty="0"/>
          </a:p>
          <a:p>
            <a:pPr indent="457200"/>
            <a:r>
              <a:rPr lang="zh-CN" altLang="en-US" sz="2000" dirty="0"/>
              <a:t>规章制度的公示，应当以是否告知劳动者、是否为劳动者所知晓为标准进行判断。如张贴公告、组织学习、发放员工手册、在计算机网络平台公开等，即可认定规章制度已向劳动者公示。</a:t>
            </a:r>
            <a:endParaRPr lang="en-US" altLang="zh-CN" sz="2000" dirty="0"/>
          </a:p>
          <a:p>
            <a:pPr indent="457200"/>
            <a:endParaRPr lang="en-US" altLang="zh-CN" sz="2000" dirty="0"/>
          </a:p>
          <a:p>
            <a:pPr indent="457200"/>
            <a:r>
              <a:rPr lang="zh-CN" altLang="en-US" sz="2000" dirty="0"/>
              <a:t>用人单位对规章制度进行修订的，应当将修改内容通过有效的公示方式劳动者向劳动者公示。</a:t>
            </a:r>
            <a:endParaRPr lang="zh-CN" altLang="en-US" sz="20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1468780"/>
            <a:chOff x="130629" y="216164"/>
            <a:chExt cx="12221965" cy="1468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1639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1070156" y="2114641"/>
            <a:ext cx="9805307" cy="3194721"/>
          </a:xfrm>
          <a:prstGeom prst="rect">
            <a:avLst/>
          </a:prstGeom>
          <a:noFill/>
        </p:spPr>
        <p:txBody>
          <a:bodyPr wrap="square" rtlCol="0" anchor="ctr">
            <a:spAutoFit/>
          </a:bodyPr>
          <a:lstStyle/>
          <a:p>
            <a:pPr indent="457200">
              <a:lnSpc>
                <a:spcPct val="120000"/>
              </a:lnSpc>
            </a:pPr>
            <a:r>
              <a:rPr lang="zh-CN" altLang="en-US" sz="2000" b="1" dirty="0"/>
              <a:t>（五）劳动者应当遵守劳动纪律</a:t>
            </a:r>
            <a:endParaRPr lang="en-US" altLang="zh-CN" sz="2000" b="1" dirty="0"/>
          </a:p>
          <a:p>
            <a:pPr indent="457200">
              <a:lnSpc>
                <a:spcPct val="120000"/>
              </a:lnSpc>
            </a:pPr>
            <a:endParaRPr lang="en-US" altLang="zh-CN" sz="2400" dirty="0"/>
          </a:p>
          <a:p>
            <a:pPr indent="457200">
              <a:lnSpc>
                <a:spcPct val="120000"/>
              </a:lnSpc>
            </a:pPr>
            <a:r>
              <a:rPr lang="zh-CN" altLang="en-US" sz="2400" dirty="0"/>
              <a:t>用人单位依法制定并公示的规章制度中对劳动纪律有明确规定的，劳动者应当予以遵守。</a:t>
            </a:r>
            <a:endParaRPr lang="en-US" altLang="zh-CN" sz="2400" dirty="0"/>
          </a:p>
          <a:p>
            <a:pPr indent="457200">
              <a:lnSpc>
                <a:spcPct val="120000"/>
              </a:lnSpc>
            </a:pPr>
            <a:endParaRPr lang="en-US" altLang="zh-CN" sz="2400" dirty="0"/>
          </a:p>
          <a:p>
            <a:pPr indent="457200">
              <a:lnSpc>
                <a:spcPct val="120000"/>
              </a:lnSpc>
            </a:pPr>
            <a:r>
              <a:rPr lang="zh-CN" altLang="en-US" sz="2400" dirty="0"/>
              <a:t>用人单位未制定规章制度时，劳动者严重违反劳动纪律如何审查？</a:t>
            </a:r>
            <a:endParaRPr lang="en-US" altLang="zh-CN" sz="2400" dirty="0"/>
          </a:p>
          <a:p>
            <a:pPr indent="457200">
              <a:lnSpc>
                <a:spcPct val="120000"/>
              </a:lnSpc>
            </a:pPr>
            <a:endParaRPr lang="en-US" altLang="zh-CN" sz="2400" dirty="0"/>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1176351"/>
            <a:ext cx="12221965" cy="706780"/>
            <a:chOff x="251914"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251914"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613501" y="1440996"/>
            <a:ext cx="3469821" cy="429861"/>
          </a:xfrm>
          <a:prstGeom prst="rect">
            <a:avLst/>
          </a:prstGeom>
          <a:noFill/>
        </p:spPr>
        <p:txBody>
          <a:bodyPr wrap="square" rtlCol="0" anchor="ctr">
            <a:spAutoFit/>
          </a:bodyPr>
          <a:lstStyle/>
          <a:p>
            <a:pPr>
              <a:lnSpc>
                <a:spcPct val="120000"/>
              </a:lnSpc>
            </a:pPr>
            <a:r>
              <a:rPr lang="zh-CN" altLang="en-US" sz="2000" b="1" dirty="0"/>
              <a:t>三、劳动关系的终止与解除</a:t>
            </a:r>
            <a:endParaRPr lang="zh-CN" altLang="en-US" sz="2000" b="1" dirty="0"/>
          </a:p>
        </p:txBody>
      </p:sp>
      <p:pic>
        <p:nvPicPr>
          <p:cNvPr id="3" name="图片 2" descr="微信截图_20240702163310"/>
          <p:cNvPicPr>
            <a:picLocks noChangeAspect="1"/>
          </p:cNvPicPr>
          <p:nvPr/>
        </p:nvPicPr>
        <p:blipFill>
          <a:blip r:embed="rId2"/>
          <a:stretch>
            <a:fillRect/>
          </a:stretch>
        </p:blipFill>
        <p:spPr>
          <a:xfrm>
            <a:off x="1664335" y="-72390"/>
            <a:ext cx="9312910" cy="1513205"/>
          </a:xfrm>
          <a:prstGeom prst="rect">
            <a:avLst/>
          </a:prstGeom>
        </p:spPr>
      </p:pic>
      <p:sp>
        <p:nvSpPr>
          <p:cNvPr id="19" name="任意多边形: 形状 18"/>
          <p:cNvSpPr/>
          <p:nvPr>
            <p:custDataLst>
              <p:tags r:id="rId3"/>
            </p:custDataLst>
          </p:nvPr>
        </p:nvSpPr>
        <p:spPr>
          <a:xfrm>
            <a:off x="853650" y="2117816"/>
            <a:ext cx="5239350" cy="4264770"/>
          </a:xfrm>
          <a:custGeom>
            <a:avLst/>
            <a:gdLst>
              <a:gd name="connsiteX0" fmla="*/ 4260982 w 5239350"/>
              <a:gd name="connsiteY0" fmla="*/ 4398169 h 4398169"/>
              <a:gd name="connsiteX1" fmla="*/ 0 w 5239350"/>
              <a:gd name="connsiteY1" fmla="*/ 4398169 h 4398169"/>
              <a:gd name="connsiteX2" fmla="*/ 0 w 5239350"/>
              <a:gd name="connsiteY2" fmla="*/ 0 h 4398169"/>
              <a:gd name="connsiteX3" fmla="*/ 4260982 w 5239350"/>
              <a:gd name="connsiteY3" fmla="*/ 0 h 4398169"/>
              <a:gd name="connsiteX4" fmla="*/ 5239350 w 5239350"/>
              <a:gd name="connsiteY4" fmla="*/ 2199085 h 43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350" h="4398169">
                <a:moveTo>
                  <a:pt x="4260982" y="4398169"/>
                </a:moveTo>
                <a:lnTo>
                  <a:pt x="0" y="4398169"/>
                </a:lnTo>
                <a:lnTo>
                  <a:pt x="0" y="0"/>
                </a:lnTo>
                <a:lnTo>
                  <a:pt x="4260982" y="0"/>
                </a:lnTo>
                <a:lnTo>
                  <a:pt x="5239350" y="2199085"/>
                </a:lnTo>
                <a:close/>
              </a:path>
            </a:pathLst>
          </a:custGeom>
          <a:gradFill flip="none" rotWithShape="1">
            <a:gsLst>
              <a:gs pos="0">
                <a:schemeClr val="accent1">
                  <a:lumMod val="60000"/>
                  <a:lumOff val="40000"/>
                  <a:alpha val="0"/>
                </a:schemeClr>
              </a:gs>
              <a:gs pos="100000">
                <a:schemeClr val="accent1">
                  <a:lumMod val="60000"/>
                  <a:lumOff val="40000"/>
                  <a:alpha val="20000"/>
                </a:schemeClr>
              </a:gs>
            </a:gsLst>
            <a:lin ang="0" scaled="1"/>
            <a:tileRect/>
          </a:gradFill>
          <a:ln w="19050" cap="flat">
            <a:gradFill>
              <a:gsLst>
                <a:gs pos="0">
                  <a:schemeClr val="accent1">
                    <a:lumMod val="60000"/>
                    <a:lumOff val="40000"/>
                  </a:schemeClr>
                </a:gs>
                <a:gs pos="100000">
                  <a:schemeClr val="accent1">
                    <a:lumMod val="60000"/>
                    <a:lumOff val="40000"/>
                    <a:alpha val="0"/>
                  </a:schemeClr>
                </a:gs>
              </a:gsLst>
              <a:lin ang="10620000" scaled="0"/>
            </a:gradFill>
            <a:prstDash val="solid"/>
            <a:miter/>
          </a:ln>
        </p:spPr>
        <p:txBody>
          <a:bodyPr rtlCol="0" anchor="ctr"/>
          <a:lstStyle/>
          <a:p>
            <a:endParaRPr lang="zh-CN" altLang="en-US"/>
          </a:p>
        </p:txBody>
      </p:sp>
      <p:sp>
        <p:nvSpPr>
          <p:cNvPr id="20" name="任意多边形: 形状 19"/>
          <p:cNvSpPr/>
          <p:nvPr>
            <p:custDataLst>
              <p:tags r:id="rId4"/>
            </p:custDataLst>
          </p:nvPr>
        </p:nvSpPr>
        <p:spPr>
          <a:xfrm>
            <a:off x="6093000" y="2117816"/>
            <a:ext cx="5239350" cy="4264770"/>
          </a:xfrm>
          <a:custGeom>
            <a:avLst/>
            <a:gdLst>
              <a:gd name="connsiteX0" fmla="*/ 978369 w 5239350"/>
              <a:gd name="connsiteY0" fmla="*/ 4398169 h 4398169"/>
              <a:gd name="connsiteX1" fmla="*/ 5239350 w 5239350"/>
              <a:gd name="connsiteY1" fmla="*/ 4398169 h 4398169"/>
              <a:gd name="connsiteX2" fmla="*/ 5239350 w 5239350"/>
              <a:gd name="connsiteY2" fmla="*/ 0 h 4398169"/>
              <a:gd name="connsiteX3" fmla="*/ 978369 w 5239350"/>
              <a:gd name="connsiteY3" fmla="*/ 0 h 4398169"/>
              <a:gd name="connsiteX4" fmla="*/ 0 w 5239350"/>
              <a:gd name="connsiteY4" fmla="*/ 2199085 h 4398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9350" h="4398169">
                <a:moveTo>
                  <a:pt x="978369" y="4398169"/>
                </a:moveTo>
                <a:lnTo>
                  <a:pt x="5239350" y="4398169"/>
                </a:lnTo>
                <a:lnTo>
                  <a:pt x="5239350" y="0"/>
                </a:lnTo>
                <a:lnTo>
                  <a:pt x="978369" y="0"/>
                </a:lnTo>
                <a:lnTo>
                  <a:pt x="0" y="2199085"/>
                </a:lnTo>
                <a:close/>
              </a:path>
            </a:pathLst>
          </a:custGeom>
          <a:gradFill flip="none" rotWithShape="1">
            <a:gsLst>
              <a:gs pos="84000">
                <a:schemeClr val="accent4">
                  <a:lumMod val="60000"/>
                  <a:lumOff val="40000"/>
                  <a:alpha val="20000"/>
                </a:schemeClr>
              </a:gs>
              <a:gs pos="2000">
                <a:schemeClr val="accent4">
                  <a:lumMod val="60000"/>
                  <a:lumOff val="40000"/>
                  <a:alpha val="0"/>
                </a:schemeClr>
              </a:gs>
            </a:gsLst>
            <a:lin ang="10800000" scaled="1"/>
            <a:tileRect/>
          </a:gradFill>
          <a:ln w="19050" cap="flat">
            <a:gradFill>
              <a:gsLst>
                <a:gs pos="0">
                  <a:schemeClr val="accent4">
                    <a:lumMod val="60000"/>
                    <a:lumOff val="40000"/>
                  </a:schemeClr>
                </a:gs>
                <a:gs pos="100000">
                  <a:schemeClr val="accent4">
                    <a:lumMod val="60000"/>
                    <a:lumOff val="40000"/>
                    <a:alpha val="0"/>
                  </a:schemeClr>
                </a:gs>
              </a:gsLst>
              <a:lin ang="0" scaled="1"/>
            </a:grad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 name="椭圆 3"/>
          <p:cNvSpPr/>
          <p:nvPr>
            <p:custDataLst>
              <p:tags r:id="rId5"/>
            </p:custDataLst>
          </p:nvPr>
        </p:nvSpPr>
        <p:spPr>
          <a:xfrm>
            <a:off x="5454652" y="3640266"/>
            <a:ext cx="1282698" cy="128269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custDataLst>
              <p:tags r:id="rId6"/>
            </p:custDataLst>
          </p:nvPr>
        </p:nvSpPr>
        <p:spPr>
          <a:xfrm>
            <a:off x="5351166" y="3536780"/>
            <a:ext cx="1489669" cy="1489669"/>
          </a:xfrm>
          <a:prstGeom prst="ellipse">
            <a:avLst/>
          </a:prstGeom>
          <a:gradFill flip="none" rotWithShape="1">
            <a:gsLst>
              <a:gs pos="0">
                <a:schemeClr val="accent1">
                  <a:lumMod val="60000"/>
                  <a:lumOff val="40000"/>
                  <a:alpha val="50000"/>
                </a:schemeClr>
              </a:gs>
              <a:gs pos="100000">
                <a:schemeClr val="accent4">
                  <a:lumMod val="60000"/>
                  <a:lumOff val="40000"/>
                  <a:alpha val="5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custDataLst>
              <p:tags r:id="rId7"/>
            </p:custDataLst>
          </p:nvPr>
        </p:nvSpPr>
        <p:spPr>
          <a:xfrm>
            <a:off x="5454044" y="3639659"/>
            <a:ext cx="1283913" cy="1283913"/>
          </a:xfrm>
          <a:prstGeom prst="ellipse">
            <a:avLst/>
          </a:prstGeom>
          <a:gradFill flip="none" rotWithShape="1">
            <a:gsLst>
              <a:gs pos="100000">
                <a:schemeClr val="accent1">
                  <a:alpha val="80000"/>
                </a:schemeClr>
              </a:gs>
              <a:gs pos="0">
                <a:schemeClr val="accent4">
                  <a:alpha val="80000"/>
                  <a:lumMod val="80000"/>
                  <a:lumOff val="20000"/>
                </a:schemeClr>
              </a:gs>
            </a:gsLst>
            <a:lin ang="10800000" scaled="1"/>
            <a:tileRect/>
          </a:gradFill>
          <a:ln w="120650">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972000" rtlCol="0" anchor="t" anchorCtr="0">
            <a:noAutofit/>
          </a:bodyPr>
          <a:lstStyle/>
          <a:p>
            <a:pPr algn="ctr"/>
            <a:r>
              <a:rPr lang="en-US" altLang="zh-CN" sz="5800" b="1" dirty="0"/>
              <a:t>vs</a:t>
            </a:r>
            <a:endParaRPr lang="zh-CN" altLang="en-US" sz="5800" b="1" dirty="0"/>
          </a:p>
        </p:txBody>
      </p:sp>
      <p:sp>
        <p:nvSpPr>
          <p:cNvPr id="11" name="文本框 10"/>
          <p:cNvSpPr txBox="1"/>
          <p:nvPr>
            <p:custDataLst>
              <p:tags r:id="rId8"/>
            </p:custDataLst>
          </p:nvPr>
        </p:nvSpPr>
        <p:spPr>
          <a:xfrm>
            <a:off x="1542200" y="2702712"/>
            <a:ext cx="3106851" cy="369332"/>
          </a:xfrm>
          <a:prstGeom prst="rect">
            <a:avLst/>
          </a:prstGeom>
          <a:noFill/>
        </p:spPr>
        <p:txBody>
          <a:bodyPr wrap="square" lIns="0" tIns="0" rIns="0" bIns="0" rtlCol="0" anchor="ctr" anchorCtr="0">
            <a:noAutofit/>
          </a:bodyPr>
          <a:lstStyle/>
          <a:p>
            <a:pPr algn="ctr"/>
            <a:r>
              <a:rPr lang="zh-CN" altLang="en-US" sz="2200" b="1" dirty="0">
                <a:solidFill>
                  <a:schemeClr val="accent1">
                    <a:lumMod val="95000"/>
                  </a:schemeClr>
                </a:solidFill>
              </a:rPr>
              <a:t>经济补偿金</a:t>
            </a:r>
            <a:endParaRPr lang="zh-CN" altLang="en-US" sz="2200" b="1" dirty="0">
              <a:solidFill>
                <a:schemeClr val="accent1">
                  <a:lumMod val="95000"/>
                </a:schemeClr>
              </a:solidFill>
            </a:endParaRPr>
          </a:p>
        </p:txBody>
      </p:sp>
      <p:sp>
        <p:nvSpPr>
          <p:cNvPr id="13" name="文本框 12"/>
          <p:cNvSpPr txBox="1"/>
          <p:nvPr>
            <p:custDataLst>
              <p:tags r:id="rId9"/>
            </p:custDataLst>
          </p:nvPr>
        </p:nvSpPr>
        <p:spPr>
          <a:xfrm>
            <a:off x="7542950" y="2702712"/>
            <a:ext cx="3106851" cy="369332"/>
          </a:xfrm>
          <a:prstGeom prst="rect">
            <a:avLst/>
          </a:prstGeom>
          <a:noFill/>
        </p:spPr>
        <p:txBody>
          <a:bodyPr wrap="square" lIns="0" tIns="0" rIns="0" bIns="0" rtlCol="0" anchor="ctr" anchorCtr="0">
            <a:noAutofit/>
          </a:bodyPr>
          <a:lstStyle/>
          <a:p>
            <a:pPr algn="ctr"/>
            <a:r>
              <a:rPr lang="zh-CN" altLang="en-US" sz="2200" b="1" dirty="0">
                <a:sym typeface="+mn-ea"/>
              </a:rPr>
              <a:t>经济赔偿金</a:t>
            </a:r>
            <a:endParaRPr lang="zh-CN" altLang="en-US" sz="2200" b="1" dirty="0">
              <a:solidFill>
                <a:schemeClr val="accent4"/>
              </a:solidFill>
            </a:endParaRPr>
          </a:p>
        </p:txBody>
      </p:sp>
      <p:sp>
        <p:nvSpPr>
          <p:cNvPr id="14" name="文本框 34"/>
          <p:cNvSpPr txBox="1"/>
          <p:nvPr>
            <p:custDataLst>
              <p:tags r:id="rId10"/>
            </p:custDataLst>
          </p:nvPr>
        </p:nvSpPr>
        <p:spPr>
          <a:xfrm>
            <a:off x="649605" y="3300730"/>
            <a:ext cx="4701540" cy="2750185"/>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fontAlgn="auto">
              <a:lnSpc>
                <a:spcPct val="180000"/>
              </a:lnSpc>
              <a:spcBef>
                <a:spcPts val="0"/>
              </a:spcBef>
              <a:spcAft>
                <a:spcPts val="0"/>
              </a:spcAft>
              <a:buClr>
                <a:schemeClr val="accent1"/>
              </a:buClr>
              <a:buSzPct val="85000"/>
              <a:buFont typeface="Wingdings" panose="05000000000000000000" pitchFamily="2" charset="2"/>
              <a:buChar char="n"/>
            </a:pPr>
            <a:r>
              <a:rPr lang="zh-CN" altLang="en-US" sz="1400" dirty="0">
                <a:sym typeface="+mn-ea"/>
              </a:rPr>
              <a:t>经济补偿金＝</a:t>
            </a:r>
            <a:r>
              <a:rPr lang="en-US" altLang="zh-CN" sz="1400" dirty="0">
                <a:sym typeface="+mn-ea"/>
              </a:rPr>
              <a:t>0</a:t>
            </a:r>
            <a:r>
              <a:rPr lang="zh-CN" altLang="en-US" sz="1400" dirty="0">
                <a:sym typeface="+mn-ea"/>
              </a:rPr>
              <a:t>，用人单位无需向劳动者支付解除或终止劳动合同经济补偿金的</a:t>
            </a:r>
            <a:r>
              <a:rPr lang="en-US" altLang="zh-CN" sz="1400" dirty="0">
                <a:sym typeface="+mn-ea"/>
              </a:rPr>
              <a:t>17</a:t>
            </a:r>
            <a:r>
              <a:rPr lang="zh-CN" altLang="en-US" sz="1400" dirty="0">
                <a:sym typeface="+mn-ea"/>
              </a:rPr>
              <a:t>种情形。</a:t>
            </a:r>
            <a:endParaRPr lang="zh-CN" altLang="en-US" sz="1400" dirty="0">
              <a:sym typeface="+mn-ea"/>
            </a:endParaRPr>
          </a:p>
          <a:p>
            <a:pPr marL="285750" indent="-285750" algn="l" fontAlgn="auto">
              <a:lnSpc>
                <a:spcPct val="180000"/>
              </a:lnSpc>
              <a:spcBef>
                <a:spcPts val="0"/>
              </a:spcBef>
              <a:spcAft>
                <a:spcPts val="0"/>
              </a:spcAft>
              <a:buClr>
                <a:schemeClr val="accent1"/>
              </a:buClr>
              <a:buSzPct val="85000"/>
              <a:buFont typeface="Wingdings" panose="05000000000000000000" pitchFamily="2" charset="2"/>
              <a:buChar char="n"/>
            </a:pPr>
            <a:r>
              <a:rPr lang="zh-CN" altLang="en-US" sz="1400" dirty="0">
                <a:sym typeface="+mn-ea"/>
              </a:rPr>
              <a:t>经济补偿金＝</a:t>
            </a:r>
            <a:r>
              <a:rPr lang="en-US" altLang="zh-CN" sz="1400" dirty="0">
                <a:sym typeface="+mn-ea"/>
              </a:rPr>
              <a:t>N</a:t>
            </a:r>
            <a:r>
              <a:rPr lang="zh-CN" altLang="en-US" sz="1400" dirty="0">
                <a:sym typeface="+mn-ea"/>
              </a:rPr>
              <a:t>，用人单位应向劳动者支付解除或终止劳动合同经济补偿金的</a:t>
            </a:r>
            <a:r>
              <a:rPr lang="en-US" altLang="zh-CN" sz="1400" dirty="0">
                <a:sym typeface="+mn-ea"/>
              </a:rPr>
              <a:t>26</a:t>
            </a:r>
            <a:r>
              <a:rPr lang="zh-CN" altLang="en-US" sz="1400" dirty="0">
                <a:sym typeface="+mn-ea"/>
              </a:rPr>
              <a:t>种情形。</a:t>
            </a:r>
            <a:endParaRPr lang="zh-CN" altLang="en-US" sz="1400" dirty="0">
              <a:sym typeface="+mn-ea"/>
            </a:endParaRPr>
          </a:p>
          <a:p>
            <a:pPr marL="285750" indent="-285750" algn="l" fontAlgn="auto">
              <a:lnSpc>
                <a:spcPct val="180000"/>
              </a:lnSpc>
              <a:spcBef>
                <a:spcPts val="0"/>
              </a:spcBef>
              <a:spcAft>
                <a:spcPts val="0"/>
              </a:spcAft>
              <a:buClr>
                <a:schemeClr val="accent1"/>
              </a:buClr>
              <a:buSzPct val="85000"/>
              <a:buFont typeface="Wingdings" panose="05000000000000000000" pitchFamily="2" charset="2"/>
              <a:buChar char="n"/>
            </a:pPr>
            <a:r>
              <a:rPr lang="zh-CN" altLang="en-US" sz="1400" dirty="0">
                <a:sym typeface="+mn-ea"/>
              </a:rPr>
              <a:t>经济补偿金＝</a:t>
            </a:r>
            <a:r>
              <a:rPr lang="en-US" altLang="zh-CN" sz="1400" dirty="0">
                <a:sym typeface="+mn-ea"/>
              </a:rPr>
              <a:t>N+1</a:t>
            </a:r>
            <a:r>
              <a:rPr lang="zh-CN" altLang="en-US" sz="1400" dirty="0">
                <a:sym typeface="+mn-ea"/>
              </a:rPr>
              <a:t>，用人单位除应向劳动者支付解除劳动合同经济补偿金外，还应额外支付劳动者一个月工资的</a:t>
            </a:r>
            <a:r>
              <a:rPr lang="en-US" altLang="zh-CN" sz="1400" dirty="0">
                <a:sym typeface="+mn-ea"/>
              </a:rPr>
              <a:t>3</a:t>
            </a:r>
            <a:r>
              <a:rPr lang="zh-CN" altLang="en-US" sz="1400" dirty="0">
                <a:sym typeface="+mn-ea"/>
              </a:rPr>
              <a:t>种情形（即代通知金）。</a:t>
            </a:r>
            <a:endParaRPr lang="en-US" altLang="zh-CN" sz="1400" dirty="0"/>
          </a:p>
          <a:p>
            <a:pPr marL="285750" indent="-285750" algn="l" fontAlgn="auto">
              <a:lnSpc>
                <a:spcPct val="180000"/>
              </a:lnSpc>
              <a:spcBef>
                <a:spcPts val="0"/>
              </a:spcBef>
              <a:spcAft>
                <a:spcPts val="0"/>
              </a:spcAft>
              <a:buClr>
                <a:schemeClr val="accent1"/>
              </a:buClr>
              <a:buSzPct val="85000"/>
              <a:buFont typeface="Wingdings" panose="05000000000000000000" pitchFamily="2" charset="2"/>
              <a:buChar char="n"/>
            </a:pPr>
            <a:endParaRPr lang="en-US" altLang="zh-CN" sz="1400" dirty="0"/>
          </a:p>
          <a:p>
            <a:pPr marL="285750" indent="-285750" algn="l" fontAlgn="auto">
              <a:lnSpc>
                <a:spcPct val="180000"/>
              </a:lnSpc>
              <a:spcBef>
                <a:spcPts val="0"/>
              </a:spcBef>
              <a:spcAft>
                <a:spcPts val="0"/>
              </a:spcAft>
              <a:buClr>
                <a:schemeClr val="accent1"/>
              </a:buClr>
              <a:buSzPct val="85000"/>
              <a:buFont typeface="Wingdings" panose="05000000000000000000" pitchFamily="2" charset="2"/>
              <a:buChar char="n"/>
            </a:pPr>
            <a:endParaRPr lang="zh-CN" altLang="en-US" sz="1400" kern="0" dirty="0">
              <a:ln>
                <a:noFill/>
                <a:prstDash val="sysDot"/>
              </a:ln>
              <a:solidFill>
                <a:schemeClr val="tx1">
                  <a:lumMod val="85000"/>
                  <a:lumOff val="15000"/>
                </a:schemeClr>
              </a:solidFill>
              <a:latin typeface="+mn-ea"/>
              <a:sym typeface="+mn-ea"/>
            </a:endParaRPr>
          </a:p>
        </p:txBody>
      </p:sp>
      <p:sp>
        <p:nvSpPr>
          <p:cNvPr id="15" name="文本框 34"/>
          <p:cNvSpPr txBox="1"/>
          <p:nvPr>
            <p:custDataLst>
              <p:tags r:id="rId11"/>
            </p:custDataLst>
          </p:nvPr>
        </p:nvSpPr>
        <p:spPr>
          <a:xfrm>
            <a:off x="7235825" y="3300730"/>
            <a:ext cx="3721100" cy="2750185"/>
          </a:xfrm>
          <a:prstGeom prst="rect">
            <a:avLst/>
          </a:prstGeom>
          <a:noFill/>
        </p:spPr>
        <p:txBody>
          <a:bodyPr wrap="squar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gn="l" fontAlgn="auto">
              <a:lnSpc>
                <a:spcPct val="180000"/>
              </a:lnSpc>
              <a:spcBef>
                <a:spcPts val="0"/>
              </a:spcBef>
              <a:spcAft>
                <a:spcPts val="0"/>
              </a:spcAft>
              <a:buClr>
                <a:schemeClr val="accent4"/>
              </a:buClr>
              <a:buSzPct val="85000"/>
              <a:buFont typeface="Wingdings" panose="05000000000000000000" pitchFamily="2" charset="2"/>
              <a:buChar char="n"/>
            </a:pPr>
            <a:r>
              <a:rPr lang="zh-CN" altLang="en-US" sz="1400" dirty="0">
                <a:solidFill>
                  <a:schemeClr val="tx1">
                    <a:lumMod val="75000"/>
                    <a:lumOff val="25000"/>
                  </a:schemeClr>
                </a:solidFill>
                <a:sym typeface="+mn-ea"/>
              </a:rPr>
              <a:t>经济赔偿金</a:t>
            </a:r>
            <a:r>
              <a:rPr lang="en-US" altLang="zh-CN" sz="1400" dirty="0">
                <a:solidFill>
                  <a:schemeClr val="tx1">
                    <a:lumMod val="75000"/>
                    <a:lumOff val="25000"/>
                  </a:schemeClr>
                </a:solidFill>
                <a:sym typeface="+mn-ea"/>
              </a:rPr>
              <a:t>=2N</a:t>
            </a:r>
            <a:r>
              <a:rPr lang="zh-CN" altLang="en-US" sz="1400" dirty="0">
                <a:solidFill>
                  <a:schemeClr val="tx1">
                    <a:lumMod val="75000"/>
                    <a:lumOff val="25000"/>
                  </a:schemeClr>
                </a:solidFill>
                <a:sym typeface="+mn-ea"/>
              </a:rPr>
              <a:t>（经济补偿标准的两倍），用人单位违反本法规定解除或者终止劳动合同，劳动者要求继续履行劳动合同的，用人单位应当继续履行；</a:t>
            </a:r>
            <a:endParaRPr lang="zh-CN" altLang="en-US" sz="1400" dirty="0">
              <a:solidFill>
                <a:schemeClr val="tx1">
                  <a:lumMod val="75000"/>
                  <a:lumOff val="25000"/>
                </a:schemeClr>
              </a:solidFill>
              <a:sym typeface="+mn-ea"/>
            </a:endParaRPr>
          </a:p>
          <a:p>
            <a:pPr marL="285750" indent="-285750" algn="l" fontAlgn="auto">
              <a:lnSpc>
                <a:spcPct val="180000"/>
              </a:lnSpc>
              <a:spcBef>
                <a:spcPts val="0"/>
              </a:spcBef>
              <a:spcAft>
                <a:spcPts val="0"/>
              </a:spcAft>
              <a:buClr>
                <a:schemeClr val="accent4"/>
              </a:buClr>
              <a:buSzPct val="85000"/>
              <a:buFont typeface="Wingdings" panose="05000000000000000000" pitchFamily="2" charset="2"/>
              <a:buChar char="n"/>
            </a:pPr>
            <a:r>
              <a:rPr lang="zh-CN" altLang="en-US" sz="1400" dirty="0">
                <a:solidFill>
                  <a:schemeClr val="tx1">
                    <a:lumMod val="75000"/>
                    <a:lumOff val="25000"/>
                  </a:schemeClr>
                </a:solidFill>
                <a:sym typeface="+mn-ea"/>
              </a:rPr>
              <a:t>劳动者不要求继续履行劳动合同或者劳动合同已经不能继续履行的，用人单位应当依照本法第八十七条规定支付赔偿金。</a:t>
            </a:r>
            <a:endParaRPr lang="en-US" altLang="zh-CN" sz="1400" dirty="0">
              <a:solidFill>
                <a:schemeClr val="tx1">
                  <a:lumMod val="75000"/>
                  <a:lumOff val="25000"/>
                </a:schemeClr>
              </a:solidFill>
            </a:endParaRPr>
          </a:p>
          <a:p>
            <a:pPr marL="285750" indent="-285750" algn="l" fontAlgn="auto">
              <a:lnSpc>
                <a:spcPct val="180000"/>
              </a:lnSpc>
              <a:spcBef>
                <a:spcPts val="0"/>
              </a:spcBef>
              <a:spcAft>
                <a:spcPts val="0"/>
              </a:spcAft>
              <a:buClr>
                <a:schemeClr val="accent4"/>
              </a:buClr>
              <a:buSzPct val="85000"/>
              <a:buFont typeface="Wingdings" panose="05000000000000000000" pitchFamily="2" charset="2"/>
              <a:buChar char="n"/>
            </a:pPr>
            <a:endParaRPr lang="zh-CN" altLang="en-US" sz="1400" kern="0" dirty="0">
              <a:ln>
                <a:noFill/>
                <a:prstDash val="sysDot"/>
              </a:ln>
              <a:solidFill>
                <a:schemeClr val="tx1">
                  <a:lumMod val="85000"/>
                  <a:lumOff val="15000"/>
                </a:schemeClr>
              </a:solidFill>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800100" y="269421"/>
            <a:ext cx="7894864" cy="424732"/>
          </a:xfrm>
          <a:prstGeom prst="rect">
            <a:avLst/>
          </a:prstGeom>
          <a:noFill/>
        </p:spPr>
        <p:txBody>
          <a:bodyPr wrap="square" rtlCol="0" anchor="ctr">
            <a:spAutoFit/>
          </a:bodyPr>
          <a:lstStyle/>
          <a:p>
            <a:pPr>
              <a:lnSpc>
                <a:spcPct val="120000"/>
              </a:lnSpc>
            </a:pPr>
            <a:r>
              <a:rPr lang="zh-CN" altLang="en-US" b="1" dirty="0"/>
              <a:t>经济补偿金</a:t>
            </a:r>
            <a:r>
              <a:rPr lang="en-US" altLang="zh-CN" b="1" dirty="0"/>
              <a:t>=0          《</a:t>
            </a:r>
            <a:r>
              <a:rPr lang="zh-CN" altLang="en-US" b="1" dirty="0"/>
              <a:t>劳动合同法</a:t>
            </a:r>
            <a:r>
              <a:rPr lang="en-US" altLang="zh-CN" b="1" dirty="0"/>
              <a:t>》</a:t>
            </a:r>
            <a:r>
              <a:rPr lang="zh-CN" altLang="en-US" b="1" dirty="0"/>
              <a:t>第</a:t>
            </a:r>
            <a:r>
              <a:rPr lang="en-US" altLang="zh-CN" b="1" dirty="0"/>
              <a:t>26</a:t>
            </a:r>
            <a:r>
              <a:rPr lang="zh-CN" altLang="en-US" b="1" dirty="0"/>
              <a:t>、</a:t>
            </a:r>
            <a:r>
              <a:rPr lang="en-US" altLang="zh-CN" b="1" dirty="0"/>
              <a:t>37</a:t>
            </a:r>
            <a:r>
              <a:rPr lang="zh-CN" altLang="en-US" b="1" dirty="0"/>
              <a:t>、</a:t>
            </a:r>
            <a:r>
              <a:rPr lang="en-US" altLang="zh-CN" b="1" dirty="0"/>
              <a:t>39</a:t>
            </a:r>
            <a:r>
              <a:rPr lang="zh-CN" altLang="en-US" b="1" dirty="0"/>
              <a:t>、</a:t>
            </a:r>
            <a:r>
              <a:rPr lang="en-US" altLang="zh-CN" b="1" dirty="0"/>
              <a:t>44</a:t>
            </a:r>
            <a:r>
              <a:rPr lang="zh-CN" altLang="en-US" b="1" dirty="0"/>
              <a:t>条</a:t>
            </a:r>
            <a:endParaRPr lang="zh-CN" altLang="en-US" b="1" dirty="0"/>
          </a:p>
        </p:txBody>
      </p:sp>
      <p:sp>
        <p:nvSpPr>
          <p:cNvPr id="7" name="TextBox 6"/>
          <p:cNvSpPr txBox="1"/>
          <p:nvPr/>
        </p:nvSpPr>
        <p:spPr>
          <a:xfrm>
            <a:off x="620486" y="775607"/>
            <a:ext cx="10687050" cy="5410712"/>
          </a:xfrm>
          <a:prstGeom prst="rect">
            <a:avLst/>
          </a:prstGeom>
          <a:noFill/>
        </p:spPr>
        <p:txBody>
          <a:bodyPr wrap="square" rtlCol="0" anchor="ctr">
            <a:spAutoFit/>
          </a:bodyPr>
          <a:lstStyle/>
          <a:p>
            <a:pPr>
              <a:lnSpc>
                <a:spcPct val="120000"/>
              </a:lnSpc>
            </a:pPr>
            <a:r>
              <a:rPr lang="en-US" altLang="zh-CN" dirty="0"/>
              <a:t>1.  </a:t>
            </a:r>
            <a:r>
              <a:rPr lang="zh-CN" altLang="en-US" dirty="0"/>
              <a:t>劳动者在试用期内提前三日通知用人单位解除劳动合同的；</a:t>
            </a:r>
            <a:r>
              <a:rPr lang="en-US" altLang="zh-CN" dirty="0"/>
              <a:t>2.  </a:t>
            </a:r>
            <a:r>
              <a:rPr lang="zh-CN" altLang="en-US" dirty="0"/>
              <a:t>劳动者提前三十日以书面形式通知用人单位解除劳动合同的；</a:t>
            </a:r>
            <a:r>
              <a:rPr lang="en-US" altLang="zh-CN" dirty="0"/>
              <a:t>3.  </a:t>
            </a:r>
            <a:r>
              <a:rPr lang="zh-CN" altLang="en-US" dirty="0"/>
              <a:t>劳动者提出解除劳动合同申请，经与用人单位协商一致解除劳动合同的；</a:t>
            </a:r>
            <a:r>
              <a:rPr lang="en-US" altLang="zh-CN" dirty="0"/>
              <a:t>4.  </a:t>
            </a:r>
            <a:r>
              <a:rPr lang="zh-CN" altLang="en-US" dirty="0"/>
              <a:t>劳动者在试用期间被证明不符合录用条件的，用人单位解除劳动合同的；</a:t>
            </a:r>
            <a:r>
              <a:rPr lang="en-US" altLang="zh-CN" dirty="0"/>
              <a:t>5.  </a:t>
            </a:r>
            <a:r>
              <a:rPr lang="zh-CN" altLang="en-US" dirty="0"/>
              <a:t>劳动者严重违反用人单位的规章制度，用人单位解除劳动合同的；</a:t>
            </a:r>
            <a:r>
              <a:rPr lang="en-US" altLang="zh-CN" dirty="0"/>
              <a:t>6.  </a:t>
            </a:r>
            <a:r>
              <a:rPr lang="zh-CN" altLang="en-US" dirty="0"/>
              <a:t>劳动者严重失职，营私舞弊，给用人单位造成重大损害，用人单位解除劳动合同的；</a:t>
            </a:r>
            <a:r>
              <a:rPr lang="en-US" altLang="zh-CN" dirty="0"/>
              <a:t>7.  </a:t>
            </a:r>
            <a:r>
              <a:rPr lang="zh-CN" altLang="en-US" dirty="0"/>
              <a:t>劳动者同时与其他用人单位建立劳动关系，对完成本单位的工作任务造成严重影响，用人单位解除劳动合同的；</a:t>
            </a:r>
            <a:r>
              <a:rPr lang="en-US" altLang="zh-CN" dirty="0"/>
              <a:t>8.  </a:t>
            </a:r>
            <a:r>
              <a:rPr lang="zh-CN" altLang="en-US" dirty="0"/>
              <a:t>劳动者同时与其他用人单位建立劳动关系，对完成本单位的工作任务造成影响，或者经用人单位提出，拒不改正，用人单位解除劳动合同的；</a:t>
            </a:r>
            <a:r>
              <a:rPr lang="en-US" altLang="zh-CN" dirty="0"/>
              <a:t>9.  </a:t>
            </a:r>
            <a:r>
              <a:rPr lang="zh-CN" altLang="en-US" dirty="0"/>
              <a:t>劳动者以欺诈的手段，使用人单位在违背真实意思的情况下订立或者变更劳动合同，致使劳动合同无效，用人单位解除劳动合同的；</a:t>
            </a:r>
            <a:r>
              <a:rPr lang="en-US" altLang="zh-CN" dirty="0"/>
              <a:t>10. </a:t>
            </a:r>
            <a:r>
              <a:rPr lang="zh-CN" altLang="en-US" dirty="0"/>
              <a:t>劳动者以胁迫的手段，使用人单位在违背真实意思的情况下订立或者变更劳动合同，致使劳动合同无效，用人单位解除劳动合同的；</a:t>
            </a:r>
            <a:r>
              <a:rPr lang="en-US" altLang="zh-CN" dirty="0"/>
              <a:t>11. </a:t>
            </a:r>
            <a:r>
              <a:rPr lang="zh-CN" altLang="en-US" dirty="0"/>
              <a:t>劳动者乘人之危，使用人单位在违背真实意思的情况下订立或者变更劳动合同，致使劳动合同无效，用人单位解除劳动合同的；</a:t>
            </a:r>
            <a:r>
              <a:rPr lang="en-US" altLang="zh-CN" dirty="0"/>
              <a:t>12. </a:t>
            </a:r>
            <a:r>
              <a:rPr lang="zh-CN" altLang="en-US" dirty="0"/>
              <a:t>劳动者被依法追究刑事责任，用人单位解除劳动合同的；</a:t>
            </a:r>
            <a:r>
              <a:rPr lang="en-US" altLang="zh-CN" dirty="0"/>
              <a:t>13. </a:t>
            </a:r>
            <a:r>
              <a:rPr lang="zh-CN" altLang="en-US" dirty="0"/>
              <a:t>劳动合同期满，用人单位维持劳动合同约定条件与劳动者续订劳动合同，劳动者不同意续订，而终止固定期限劳动合同的；</a:t>
            </a:r>
            <a:r>
              <a:rPr lang="en-US" altLang="zh-CN" dirty="0"/>
              <a:t>14. </a:t>
            </a:r>
            <a:r>
              <a:rPr lang="zh-CN" altLang="en-US" dirty="0"/>
              <a:t>劳动合同期满，用人单位提高劳动合同约定条件与劳动者续订劳动合同，劳动者不同意续订，而终止固定期限劳动合同的；</a:t>
            </a:r>
            <a:r>
              <a:rPr lang="en-US" altLang="zh-CN" dirty="0"/>
              <a:t>15. </a:t>
            </a:r>
            <a:r>
              <a:rPr lang="zh-CN" altLang="en-US" dirty="0"/>
              <a:t>劳动者开始依法享受基本养老保险待遇，用人单位终止劳动合同的；</a:t>
            </a:r>
            <a:r>
              <a:rPr lang="en-US" altLang="zh-CN" dirty="0"/>
              <a:t>16. </a:t>
            </a:r>
            <a:r>
              <a:rPr lang="zh-CN" altLang="en-US" dirty="0"/>
              <a:t>劳动者死亡，用人单位终止劳动合同的；</a:t>
            </a:r>
            <a:r>
              <a:rPr lang="en-US" altLang="zh-CN" dirty="0"/>
              <a:t>17. </a:t>
            </a:r>
            <a:r>
              <a:rPr lang="zh-CN" altLang="en-US" dirty="0"/>
              <a:t>劳动者被人民法院宣告死亡或者宣告失踪，用人单位终止劳动合同的。</a:t>
            </a:r>
            <a:endParaRPr lang="zh-CN" altLang="en-US" dirty="0"/>
          </a:p>
        </p:txBody>
      </p:sp>
      <p:pic>
        <p:nvPicPr>
          <p:cNvPr id="3" name="图片 2" descr="微信截图_20240702163310"/>
          <p:cNvPicPr>
            <a:picLocks noChangeAspect="1"/>
          </p:cNvPicPr>
          <p:nvPr/>
        </p:nvPicPr>
        <p:blipFill>
          <a:blip r:embed="rId2"/>
          <a:stretch>
            <a:fillRect/>
          </a:stretch>
        </p:blipFill>
        <p:spPr>
          <a:xfrm>
            <a:off x="7408545" y="19050"/>
            <a:ext cx="4262120" cy="6927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661307" y="220436"/>
            <a:ext cx="8229600" cy="757130"/>
          </a:xfrm>
          <a:prstGeom prst="rect">
            <a:avLst/>
          </a:prstGeom>
          <a:noFill/>
        </p:spPr>
        <p:txBody>
          <a:bodyPr wrap="square" rtlCol="0" anchor="ctr">
            <a:spAutoFit/>
          </a:bodyPr>
          <a:lstStyle/>
          <a:p>
            <a:pPr>
              <a:lnSpc>
                <a:spcPct val="120000"/>
              </a:lnSpc>
            </a:pPr>
            <a:r>
              <a:rPr lang="zh-CN" altLang="en-US" b="1" dirty="0"/>
              <a:t>经济补偿金</a:t>
            </a:r>
            <a:r>
              <a:rPr lang="en-US" altLang="zh-CN" b="1" dirty="0"/>
              <a:t>=N        《</a:t>
            </a:r>
            <a:r>
              <a:rPr lang="zh-CN" altLang="en-US" b="1" dirty="0"/>
              <a:t>劳动合同法</a:t>
            </a:r>
            <a:r>
              <a:rPr lang="en-US" altLang="zh-CN" b="1" dirty="0"/>
              <a:t>》</a:t>
            </a:r>
            <a:r>
              <a:rPr lang="zh-CN" altLang="en-US" b="1" dirty="0"/>
              <a:t>第</a:t>
            </a:r>
            <a:r>
              <a:rPr lang="en-US" altLang="zh-CN" b="1" dirty="0"/>
              <a:t>26</a:t>
            </a:r>
            <a:r>
              <a:rPr lang="zh-CN" altLang="en-US" b="1" dirty="0"/>
              <a:t>、</a:t>
            </a:r>
            <a:r>
              <a:rPr lang="en-US" altLang="zh-CN" b="1" dirty="0"/>
              <a:t>38</a:t>
            </a:r>
            <a:r>
              <a:rPr lang="zh-CN" altLang="en-US" b="1" dirty="0"/>
              <a:t>、</a:t>
            </a:r>
            <a:r>
              <a:rPr lang="en-US" altLang="zh-CN" b="1" dirty="0"/>
              <a:t>46</a:t>
            </a:r>
            <a:r>
              <a:rPr lang="zh-CN" altLang="en-US" b="1" dirty="0"/>
              <a:t>条</a:t>
            </a:r>
            <a:endParaRPr lang="zh-CN" altLang="en-US" b="1" dirty="0"/>
          </a:p>
          <a:p>
            <a:pPr>
              <a:lnSpc>
                <a:spcPct val="120000"/>
              </a:lnSpc>
            </a:pPr>
            <a:endParaRPr lang="zh-CN" altLang="en-US" dirty="0">
              <a:solidFill>
                <a:schemeClr val="tx1">
                  <a:lumMod val="75000"/>
                  <a:lumOff val="25000"/>
                </a:schemeClr>
              </a:solidFill>
            </a:endParaRPr>
          </a:p>
        </p:txBody>
      </p:sp>
      <p:sp>
        <p:nvSpPr>
          <p:cNvPr id="7" name="TextBox 6"/>
          <p:cNvSpPr txBox="1"/>
          <p:nvPr/>
        </p:nvSpPr>
        <p:spPr>
          <a:xfrm>
            <a:off x="595994" y="947058"/>
            <a:ext cx="10662557" cy="4413516"/>
          </a:xfrm>
          <a:prstGeom prst="rect">
            <a:avLst/>
          </a:prstGeom>
          <a:noFill/>
        </p:spPr>
        <p:txBody>
          <a:bodyPr wrap="square" rtlCol="0" anchor="ctr">
            <a:spAutoFit/>
          </a:bodyPr>
          <a:lstStyle/>
          <a:p>
            <a:pPr>
              <a:lnSpc>
                <a:spcPct val="120000"/>
              </a:lnSpc>
            </a:pPr>
            <a:r>
              <a:rPr lang="zh-CN" altLang="en-US" dirty="0"/>
              <a:t>（一）劳动者解除劳动合同，用人单位应支付经济补偿金的</a:t>
            </a:r>
            <a:r>
              <a:rPr lang="en-US" altLang="zh-CN" dirty="0"/>
              <a:t>11</a:t>
            </a:r>
            <a:r>
              <a:rPr lang="zh-CN" altLang="en-US" dirty="0"/>
              <a:t>种情形</a:t>
            </a:r>
            <a:endParaRPr lang="en-US" altLang="zh-CN" dirty="0"/>
          </a:p>
          <a:p>
            <a:pPr>
              <a:lnSpc>
                <a:spcPct val="120000"/>
              </a:lnSpc>
            </a:pPr>
            <a:r>
              <a:rPr lang="zh-CN" altLang="en-US" dirty="0"/>
              <a:t>（</a:t>
            </a:r>
            <a:r>
              <a:rPr lang="en-US" altLang="zh-CN" dirty="0"/>
              <a:t>1</a:t>
            </a:r>
            <a:r>
              <a:rPr lang="zh-CN" altLang="en-US" dirty="0"/>
              <a:t>）用人单位未按照劳动合同约定提供劳动保护，劳动者解除劳动合同的；（</a:t>
            </a:r>
            <a:r>
              <a:rPr lang="en-US" altLang="zh-CN" dirty="0"/>
              <a:t>2</a:t>
            </a:r>
            <a:r>
              <a:rPr lang="zh-CN" altLang="en-US" dirty="0"/>
              <a:t>）用人单位未按照劳动合同约定提供劳动条件，劳动者解除劳动合同的；（</a:t>
            </a:r>
            <a:r>
              <a:rPr lang="en-US" altLang="zh-CN" dirty="0"/>
              <a:t>3</a:t>
            </a:r>
            <a:r>
              <a:rPr lang="zh-CN" altLang="en-US" dirty="0"/>
              <a:t>）用人单位未及时足额支付劳动报酬，劳动者解除劳动合同的；（</a:t>
            </a:r>
            <a:r>
              <a:rPr lang="en-US" altLang="zh-CN" dirty="0"/>
              <a:t>4</a:t>
            </a:r>
            <a:r>
              <a:rPr lang="zh-CN" altLang="en-US" dirty="0"/>
              <a:t>）用人单位未依法为劳动者缴纳社会保险费，劳动者解除劳动合同的；（</a:t>
            </a:r>
            <a:r>
              <a:rPr lang="en-US" altLang="zh-CN" dirty="0"/>
              <a:t>5</a:t>
            </a:r>
            <a:r>
              <a:rPr lang="zh-CN" altLang="en-US" dirty="0"/>
              <a:t>）用人单位的规章制度违反法律、法规的规定，损害劳动者权益，劳动者解除劳动合同的；（</a:t>
            </a:r>
            <a:r>
              <a:rPr lang="en-US" altLang="zh-CN" dirty="0"/>
              <a:t>6</a:t>
            </a:r>
            <a:r>
              <a:rPr lang="zh-CN" altLang="en-US" dirty="0"/>
              <a:t>）用人单位以欺诈手段，使劳动者在违背真实意思的情况下订立或者变更劳动合同，致使劳动合同无效，劳动者解除劳动合同的；（</a:t>
            </a:r>
            <a:r>
              <a:rPr lang="en-US" altLang="zh-CN" dirty="0"/>
              <a:t>7</a:t>
            </a:r>
            <a:r>
              <a:rPr lang="zh-CN" altLang="en-US" dirty="0"/>
              <a:t>）用人单位以胁迫手段，使劳动者在违背真实意思的情况下订立或者变更劳动合同，致使劳动合同无效，劳动者解除劳动合同的；（</a:t>
            </a:r>
            <a:r>
              <a:rPr lang="en-US" altLang="zh-CN" dirty="0"/>
              <a:t>8</a:t>
            </a:r>
            <a:r>
              <a:rPr lang="zh-CN" altLang="en-US" dirty="0"/>
              <a:t>）用人单位乘人之危，使劳动者在违背真实意思的情况下订立或者变更劳动合同，致使劳动合同无效，劳动者解除劳动合同的；（</a:t>
            </a:r>
            <a:r>
              <a:rPr lang="en-US" altLang="zh-CN" dirty="0"/>
              <a:t>9</a:t>
            </a:r>
            <a:r>
              <a:rPr lang="zh-CN" altLang="en-US" dirty="0"/>
              <a:t>）用人单位免除自己的法定责任、排除劳动者权利，致使劳动合同无效，劳动者解除劳动合同的；（</a:t>
            </a:r>
            <a:r>
              <a:rPr lang="en-US" altLang="zh-CN" dirty="0"/>
              <a:t>10</a:t>
            </a:r>
            <a:r>
              <a:rPr lang="zh-CN" altLang="en-US" dirty="0"/>
              <a:t>）用人单位订立劳动合同违反法律、行政法规强制性规定，致使劳动合同无效，劳动者解除劳动合同的；（</a:t>
            </a:r>
            <a:r>
              <a:rPr lang="en-US" altLang="zh-CN" dirty="0"/>
              <a:t>11</a:t>
            </a:r>
            <a:r>
              <a:rPr lang="zh-CN" altLang="en-US" dirty="0"/>
              <a:t>）用人单位以暴力、威胁或者非法限制人身自由的手段强迫劳动，或者用人单位违章指挥、强令冒险作业危及劳动者人身安全，劳动者解除劳动合同的。</a:t>
            </a:r>
            <a:endParaRPr lang="zh-CN" altLang="en-US" dirty="0"/>
          </a:p>
        </p:txBody>
      </p:sp>
      <p:pic>
        <p:nvPicPr>
          <p:cNvPr id="3" name="图片 2" descr="微信截图_20240702163310"/>
          <p:cNvPicPr>
            <a:picLocks noChangeAspect="1"/>
          </p:cNvPicPr>
          <p:nvPr/>
        </p:nvPicPr>
        <p:blipFill>
          <a:blip r:embed="rId2"/>
          <a:stretch>
            <a:fillRect/>
          </a:stretch>
        </p:blipFill>
        <p:spPr>
          <a:xfrm>
            <a:off x="7263130" y="5080"/>
            <a:ext cx="4507230" cy="732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718456" y="261257"/>
            <a:ext cx="10482943" cy="757130"/>
          </a:xfrm>
          <a:prstGeom prst="rect">
            <a:avLst/>
          </a:prstGeom>
          <a:noFill/>
        </p:spPr>
        <p:txBody>
          <a:bodyPr wrap="square" rtlCol="0" anchor="ctr">
            <a:spAutoFit/>
          </a:bodyPr>
          <a:lstStyle/>
          <a:p>
            <a:pPr>
              <a:lnSpc>
                <a:spcPct val="120000"/>
              </a:lnSpc>
            </a:pPr>
            <a:r>
              <a:rPr lang="zh-CN" altLang="en-US" b="1" dirty="0"/>
              <a:t>经济补偿金</a:t>
            </a:r>
            <a:r>
              <a:rPr lang="en-US" altLang="zh-CN" b="1" dirty="0"/>
              <a:t>=N        《</a:t>
            </a:r>
            <a:r>
              <a:rPr lang="zh-CN" altLang="en-US" b="1" dirty="0"/>
              <a:t>劳动合同法</a:t>
            </a:r>
            <a:r>
              <a:rPr lang="en-US" altLang="zh-CN" b="1" dirty="0"/>
              <a:t>》</a:t>
            </a:r>
            <a:r>
              <a:rPr lang="zh-CN" altLang="en-US" b="1" dirty="0"/>
              <a:t>第</a:t>
            </a:r>
            <a:r>
              <a:rPr lang="en-US" altLang="zh-CN" b="1" dirty="0"/>
              <a:t>40</a:t>
            </a:r>
            <a:r>
              <a:rPr lang="zh-CN" altLang="en-US" b="1" dirty="0"/>
              <a:t>、</a:t>
            </a:r>
            <a:r>
              <a:rPr lang="en-US" altLang="zh-CN" b="1" dirty="0"/>
              <a:t>41</a:t>
            </a:r>
            <a:r>
              <a:rPr lang="zh-CN" altLang="en-US" b="1" dirty="0"/>
              <a:t>、</a:t>
            </a:r>
            <a:r>
              <a:rPr lang="en-US" altLang="zh-CN" b="1" dirty="0"/>
              <a:t>44</a:t>
            </a:r>
            <a:r>
              <a:rPr lang="zh-CN" altLang="en-US" b="1" dirty="0"/>
              <a:t>、</a:t>
            </a:r>
            <a:r>
              <a:rPr lang="en-US" altLang="zh-CN" b="1" dirty="0"/>
              <a:t>46</a:t>
            </a:r>
            <a:r>
              <a:rPr lang="zh-CN" altLang="en-US" b="1" dirty="0"/>
              <a:t>条  </a:t>
            </a:r>
            <a:r>
              <a:rPr lang="en-US" altLang="zh-CN" b="1" dirty="0"/>
              <a:t>《</a:t>
            </a:r>
            <a:r>
              <a:rPr lang="zh-CN" altLang="en-US" b="1" dirty="0"/>
              <a:t>劳动合同法实施条例</a:t>
            </a:r>
            <a:r>
              <a:rPr lang="en-US" altLang="zh-CN" b="1" dirty="0"/>
              <a:t>》</a:t>
            </a:r>
            <a:r>
              <a:rPr lang="zh-CN" altLang="en-US" b="1" dirty="0"/>
              <a:t>第</a:t>
            </a:r>
            <a:r>
              <a:rPr lang="en-US" altLang="zh-CN" b="1" dirty="0"/>
              <a:t>22</a:t>
            </a:r>
            <a:r>
              <a:rPr lang="zh-CN" altLang="en-US" b="1" dirty="0"/>
              <a:t>条</a:t>
            </a:r>
            <a:endParaRPr lang="zh-CN" altLang="en-US" b="1" dirty="0"/>
          </a:p>
          <a:p>
            <a:pPr>
              <a:lnSpc>
                <a:spcPct val="120000"/>
              </a:lnSpc>
            </a:pPr>
            <a:endParaRPr lang="zh-CN" altLang="en-US" dirty="0">
              <a:solidFill>
                <a:schemeClr val="tx1">
                  <a:lumMod val="75000"/>
                  <a:lumOff val="25000"/>
                </a:schemeClr>
              </a:solidFill>
            </a:endParaRPr>
          </a:p>
        </p:txBody>
      </p:sp>
      <p:sp>
        <p:nvSpPr>
          <p:cNvPr id="7" name="TextBox 6"/>
          <p:cNvSpPr txBox="1"/>
          <p:nvPr/>
        </p:nvSpPr>
        <p:spPr>
          <a:xfrm>
            <a:off x="693964" y="979714"/>
            <a:ext cx="10474779" cy="5078313"/>
          </a:xfrm>
          <a:prstGeom prst="rect">
            <a:avLst/>
          </a:prstGeom>
          <a:noFill/>
        </p:spPr>
        <p:txBody>
          <a:bodyPr wrap="square" rtlCol="0" anchor="ctr">
            <a:spAutoFit/>
          </a:bodyPr>
          <a:lstStyle/>
          <a:p>
            <a:pPr>
              <a:lnSpc>
                <a:spcPct val="120000"/>
              </a:lnSpc>
            </a:pPr>
            <a:r>
              <a:rPr lang="zh-CN" altLang="en-US" dirty="0"/>
              <a:t>（二）用人单位解除或终止劳动合同的</a:t>
            </a:r>
            <a:r>
              <a:rPr lang="en-US" altLang="zh-CN" dirty="0"/>
              <a:t>15</a:t>
            </a:r>
            <a:r>
              <a:rPr lang="zh-CN" altLang="en-US" dirty="0"/>
              <a:t>种情形：</a:t>
            </a:r>
            <a:endParaRPr lang="en-US" altLang="zh-CN" dirty="0"/>
          </a:p>
          <a:p>
            <a:pPr>
              <a:lnSpc>
                <a:spcPct val="120000"/>
              </a:lnSpc>
            </a:pPr>
            <a:r>
              <a:rPr lang="zh-CN" altLang="en-US" dirty="0"/>
              <a:t>（</a:t>
            </a:r>
            <a:r>
              <a:rPr lang="en-US" altLang="zh-CN" dirty="0"/>
              <a:t>1</a:t>
            </a:r>
            <a:r>
              <a:rPr lang="zh-CN" altLang="en-US" dirty="0"/>
              <a:t>）用人单位向劳动者提出解除劳动合同，并与劳动者协商一致解除劳动合同的；（</a:t>
            </a:r>
            <a:r>
              <a:rPr lang="en-US" altLang="zh-CN" dirty="0"/>
              <a:t>2</a:t>
            </a:r>
            <a:r>
              <a:rPr lang="zh-CN" altLang="en-US" dirty="0"/>
              <a:t>）劳动者患病或者非因工负伤，在规定的医疗期满后不能从事原工作，也不能从事由用人单位另行安排的工作，用人单位提前三十日以书面形式通知劳动者本人后解除劳动合同的</a:t>
            </a:r>
            <a:r>
              <a:rPr lang="en-US" altLang="zh-CN" dirty="0"/>
              <a:t>; </a:t>
            </a:r>
            <a:r>
              <a:rPr lang="zh-CN" altLang="en-US" dirty="0"/>
              <a:t>（</a:t>
            </a:r>
            <a:r>
              <a:rPr lang="en-US" altLang="zh-CN" dirty="0"/>
              <a:t>3</a:t>
            </a:r>
            <a:r>
              <a:rPr lang="zh-CN" altLang="en-US" dirty="0"/>
              <a:t>）劳动者不能胜任工作，经过培训或者调整工作岗位，仍不能胜任工作，用人单位提前三十日以书面形式通知劳动者本人后解除劳动合同的</a:t>
            </a:r>
            <a:r>
              <a:rPr lang="en-US" altLang="zh-CN" dirty="0"/>
              <a:t>; </a:t>
            </a:r>
            <a:r>
              <a:rPr lang="zh-CN" altLang="en-US" dirty="0"/>
              <a:t>（</a:t>
            </a:r>
            <a:r>
              <a:rPr lang="en-US" altLang="zh-CN" dirty="0"/>
              <a:t>4</a:t>
            </a:r>
            <a:r>
              <a:rPr lang="zh-CN" altLang="en-US" dirty="0"/>
              <a:t>）劳动合同订立时所依据的客观情况发生重大变化，致使劳动合同无法履行，经用人单位与劳动者协商，未能就变更劳动合同内容达成协议，用人单位提前三十日以书面形式通知劳动者本人后解除劳动合同的；（</a:t>
            </a:r>
            <a:r>
              <a:rPr lang="en-US" altLang="zh-CN" dirty="0"/>
              <a:t>5</a:t>
            </a:r>
            <a:r>
              <a:rPr lang="zh-CN" altLang="en-US" dirty="0"/>
              <a:t>）用人单位依照企业破产法规定进行重整，依法裁减人员的</a:t>
            </a:r>
            <a:r>
              <a:rPr lang="en-US" altLang="zh-CN" dirty="0"/>
              <a:t>;</a:t>
            </a:r>
            <a:r>
              <a:rPr lang="zh-CN" altLang="en-US" dirty="0"/>
              <a:t>（</a:t>
            </a:r>
            <a:r>
              <a:rPr lang="en-US" altLang="zh-CN" dirty="0"/>
              <a:t>6</a:t>
            </a:r>
            <a:r>
              <a:rPr lang="zh-CN" altLang="en-US" dirty="0"/>
              <a:t>）用人单位生产经营发生严重困难，依法裁减人员的</a:t>
            </a:r>
            <a:r>
              <a:rPr lang="en-US" altLang="zh-CN" dirty="0"/>
              <a:t>; </a:t>
            </a:r>
            <a:r>
              <a:rPr lang="zh-CN" altLang="en-US" dirty="0"/>
              <a:t>（</a:t>
            </a:r>
            <a:r>
              <a:rPr lang="en-US" altLang="zh-CN" dirty="0"/>
              <a:t>7</a:t>
            </a:r>
            <a:r>
              <a:rPr lang="zh-CN" altLang="en-US" dirty="0"/>
              <a:t>）企业转产、重大技术革新或者经营方式调整，经变更劳动合同后，仍需裁减人员，用人单位依法定程序裁减人员的</a:t>
            </a:r>
            <a:r>
              <a:rPr lang="en-US" altLang="zh-CN" dirty="0"/>
              <a:t>; </a:t>
            </a:r>
            <a:r>
              <a:rPr lang="zh-CN" altLang="en-US" dirty="0"/>
              <a:t>（</a:t>
            </a:r>
            <a:r>
              <a:rPr lang="en-US" altLang="zh-CN" dirty="0"/>
              <a:t>8</a:t>
            </a:r>
            <a:r>
              <a:rPr lang="zh-CN" altLang="en-US" dirty="0"/>
              <a:t>）其他因劳动合同订立时所依据的客观经济情况发生重大变化，致使劳动合同无法履行，用人单位依法定程序裁减人员的；（</a:t>
            </a:r>
            <a:r>
              <a:rPr lang="en-US" altLang="zh-CN" dirty="0"/>
              <a:t>9</a:t>
            </a:r>
            <a:r>
              <a:rPr lang="zh-CN" altLang="en-US" dirty="0"/>
              <a:t>）劳动合同期满，用人单位终止固定期限劳动合同的；（</a:t>
            </a:r>
            <a:r>
              <a:rPr lang="en-US" altLang="zh-CN" dirty="0"/>
              <a:t>10</a:t>
            </a:r>
            <a:r>
              <a:rPr lang="zh-CN" altLang="en-US" dirty="0"/>
              <a:t>）因用人单位被依法宣告破产而终止劳动合同的；（</a:t>
            </a:r>
            <a:r>
              <a:rPr lang="en-US" altLang="zh-CN" dirty="0"/>
              <a:t>11</a:t>
            </a:r>
            <a:r>
              <a:rPr lang="zh-CN" altLang="en-US" dirty="0"/>
              <a:t>）因用人单位被吊销营业执照而终止劳动合同的；（</a:t>
            </a:r>
            <a:r>
              <a:rPr lang="en-US" altLang="zh-CN" dirty="0"/>
              <a:t>12</a:t>
            </a:r>
            <a:r>
              <a:rPr lang="zh-CN" altLang="en-US" dirty="0"/>
              <a:t>）因用人单位被责令关闭而终止劳动合同的；（</a:t>
            </a:r>
            <a:r>
              <a:rPr lang="en-US" altLang="zh-CN" dirty="0"/>
              <a:t>13</a:t>
            </a:r>
            <a:r>
              <a:rPr lang="zh-CN" altLang="en-US" dirty="0"/>
              <a:t>）因用人单位被撤销而终止劳动合同的；（</a:t>
            </a:r>
            <a:r>
              <a:rPr lang="en-US" altLang="zh-CN" dirty="0"/>
              <a:t>14</a:t>
            </a:r>
            <a:r>
              <a:rPr lang="zh-CN" altLang="en-US" dirty="0"/>
              <a:t>）因用人单位决定提前解散而终止劳动合同的；（</a:t>
            </a:r>
            <a:r>
              <a:rPr lang="en-US" altLang="zh-CN" dirty="0"/>
              <a:t>15</a:t>
            </a:r>
            <a:r>
              <a:rPr lang="zh-CN" altLang="en-US" dirty="0"/>
              <a:t>）以完成一定工作任务为期限的劳动合同因任务完成而终止劳动合同的。</a:t>
            </a:r>
            <a:endParaRPr lang="zh-CN" altLang="en-US" dirty="0"/>
          </a:p>
        </p:txBody>
      </p:sp>
      <p:pic>
        <p:nvPicPr>
          <p:cNvPr id="3" name="图片 2" descr="微信截图_20240702163310"/>
          <p:cNvPicPr>
            <a:picLocks noChangeAspect="1"/>
          </p:cNvPicPr>
          <p:nvPr/>
        </p:nvPicPr>
        <p:blipFill>
          <a:blip r:embed="rId2"/>
          <a:stretch>
            <a:fillRect/>
          </a:stretch>
        </p:blipFill>
        <p:spPr>
          <a:xfrm>
            <a:off x="9827895" y="260985"/>
            <a:ext cx="2364105" cy="3841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816429" y="220436"/>
            <a:ext cx="6294664" cy="726609"/>
          </a:xfrm>
          <a:prstGeom prst="rect">
            <a:avLst/>
          </a:prstGeom>
          <a:noFill/>
        </p:spPr>
        <p:txBody>
          <a:bodyPr wrap="square" rtlCol="0" anchor="ctr">
            <a:spAutoFit/>
          </a:bodyPr>
          <a:lstStyle/>
          <a:p>
            <a:pPr>
              <a:lnSpc>
                <a:spcPct val="120000"/>
              </a:lnSpc>
            </a:pPr>
            <a:r>
              <a:rPr lang="zh-CN" altLang="en-US" b="1" dirty="0"/>
              <a:t>经济补偿金</a:t>
            </a:r>
            <a:r>
              <a:rPr lang="en-US" altLang="zh-CN" b="1" dirty="0"/>
              <a:t>=N+1         《</a:t>
            </a:r>
            <a:r>
              <a:rPr lang="zh-CN" altLang="en-US" b="1" dirty="0"/>
              <a:t>劳动合同法</a:t>
            </a:r>
            <a:r>
              <a:rPr lang="en-US" altLang="zh-CN" b="1" dirty="0"/>
              <a:t>》</a:t>
            </a:r>
            <a:r>
              <a:rPr lang="zh-CN" altLang="en-US" b="1" dirty="0"/>
              <a:t>第</a:t>
            </a:r>
            <a:r>
              <a:rPr lang="en-US" altLang="zh-CN" b="1" dirty="0"/>
              <a:t>40</a:t>
            </a:r>
            <a:r>
              <a:rPr lang="zh-CN" altLang="en-US" b="1" dirty="0"/>
              <a:t>条</a:t>
            </a:r>
            <a:endParaRPr lang="zh-CN" altLang="en-US" b="1" dirty="0"/>
          </a:p>
          <a:p>
            <a:pPr>
              <a:lnSpc>
                <a:spcPct val="120000"/>
              </a:lnSpc>
            </a:pPr>
            <a:endParaRPr lang="zh-CN" altLang="en-US" dirty="0">
              <a:solidFill>
                <a:schemeClr val="tx1">
                  <a:lumMod val="75000"/>
                  <a:lumOff val="25000"/>
                </a:schemeClr>
              </a:solidFill>
            </a:endParaRPr>
          </a:p>
        </p:txBody>
      </p:sp>
      <p:sp>
        <p:nvSpPr>
          <p:cNvPr id="7" name="TextBox 6"/>
          <p:cNvSpPr txBox="1"/>
          <p:nvPr/>
        </p:nvSpPr>
        <p:spPr>
          <a:xfrm>
            <a:off x="1298121" y="1567543"/>
            <a:ext cx="9544050" cy="3015184"/>
          </a:xfrm>
          <a:prstGeom prst="rect">
            <a:avLst/>
          </a:prstGeom>
          <a:noFill/>
        </p:spPr>
        <p:txBody>
          <a:bodyPr wrap="square" rtlCol="0" anchor="ctr">
            <a:spAutoFit/>
          </a:bodyPr>
          <a:lstStyle/>
          <a:p>
            <a:pPr indent="457200">
              <a:lnSpc>
                <a:spcPct val="120000"/>
              </a:lnSpc>
            </a:pPr>
            <a:r>
              <a:rPr lang="en-US" altLang="zh-CN" sz="2000" dirty="0"/>
              <a:t>1. </a:t>
            </a:r>
            <a:r>
              <a:rPr lang="zh-CN" altLang="en-US" sz="2000" dirty="0"/>
              <a:t>劳动者患病或者非因工负伤，在规定的医疗期满后不能从事原工作，也不能从事由用人单位另行安排的工作，用人单位未提前三十日以书面形式通知劳动者本人解除劳动合同的；</a:t>
            </a:r>
            <a:endParaRPr lang="en-US" altLang="zh-CN" sz="2000" dirty="0"/>
          </a:p>
          <a:p>
            <a:pPr indent="457200">
              <a:lnSpc>
                <a:spcPct val="120000"/>
              </a:lnSpc>
            </a:pPr>
            <a:r>
              <a:rPr lang="en-US" altLang="zh-CN" sz="2000" dirty="0"/>
              <a:t>2. </a:t>
            </a:r>
            <a:r>
              <a:rPr lang="zh-CN" altLang="en-US" sz="2000" dirty="0"/>
              <a:t>劳动者不能胜任工作，经过培训或者调整工作岗位，仍不能胜任工作，用人单位未提前三十日以书面形式通知劳动者本人解除劳动合同的；</a:t>
            </a:r>
            <a:endParaRPr lang="en-US" altLang="zh-CN" sz="2000" dirty="0"/>
          </a:p>
          <a:p>
            <a:pPr indent="457200">
              <a:lnSpc>
                <a:spcPct val="120000"/>
              </a:lnSpc>
            </a:pPr>
            <a:r>
              <a:rPr lang="en-US" altLang="zh-CN" sz="2000" dirty="0"/>
              <a:t>3. </a:t>
            </a:r>
            <a:r>
              <a:rPr lang="zh-CN" altLang="en-US" sz="2000" dirty="0"/>
              <a:t>劳动合同订立时所依据的客观情况发生重大变化，致使劳动合同无法履行，经用人单位与劳动者协商，未能就变更劳动合同内容达成协议，用人单位未提前三十日以书面形式通知劳动者本人解除劳动合同的。</a:t>
            </a:r>
            <a:endParaRPr lang="zh-CN" altLang="en-US" sz="2000" dirty="0"/>
          </a:p>
        </p:txBody>
      </p:sp>
      <p:pic>
        <p:nvPicPr>
          <p:cNvPr id="3" name="图片 2" descr="微信截图_20240702163310"/>
          <p:cNvPicPr>
            <a:picLocks noChangeAspect="1"/>
          </p:cNvPicPr>
          <p:nvPr/>
        </p:nvPicPr>
        <p:blipFill>
          <a:blip r:embed="rId2"/>
          <a:stretch>
            <a:fillRect/>
          </a:stretch>
        </p:blipFill>
        <p:spPr>
          <a:xfrm>
            <a:off x="6096000" y="-60960"/>
            <a:ext cx="5290185" cy="859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7" name="TextBox 6"/>
          <p:cNvSpPr txBox="1"/>
          <p:nvPr/>
        </p:nvSpPr>
        <p:spPr>
          <a:xfrm>
            <a:off x="734786" y="236764"/>
            <a:ext cx="2996293" cy="429861"/>
          </a:xfrm>
          <a:prstGeom prst="rect">
            <a:avLst/>
          </a:prstGeom>
          <a:noFill/>
        </p:spPr>
        <p:txBody>
          <a:bodyPr wrap="square" rtlCol="0" anchor="ctr">
            <a:spAutoFit/>
          </a:bodyPr>
          <a:lstStyle/>
          <a:p>
            <a:pPr>
              <a:lnSpc>
                <a:spcPct val="120000"/>
              </a:lnSpc>
            </a:pPr>
            <a:r>
              <a:rPr lang="zh-CN" altLang="en-US" sz="2000" b="1" dirty="0"/>
              <a:t>经济补偿金的计算标准</a:t>
            </a:r>
            <a:endParaRPr lang="zh-CN" altLang="en-US" sz="2000" b="1" dirty="0"/>
          </a:p>
        </p:txBody>
      </p:sp>
      <p:pic>
        <p:nvPicPr>
          <p:cNvPr id="3" name="图片 2" descr="微信截图_20240702163310"/>
          <p:cNvPicPr>
            <a:picLocks noChangeAspect="1"/>
          </p:cNvPicPr>
          <p:nvPr/>
        </p:nvPicPr>
        <p:blipFill>
          <a:blip r:embed="rId2"/>
          <a:stretch>
            <a:fillRect/>
          </a:stretch>
        </p:blipFill>
        <p:spPr>
          <a:xfrm>
            <a:off x="4213860" y="-85090"/>
            <a:ext cx="6223000" cy="1010920"/>
          </a:xfrm>
          <a:prstGeom prst="rect">
            <a:avLst/>
          </a:prstGeom>
        </p:spPr>
      </p:pic>
      <p:sp>
        <p:nvSpPr>
          <p:cNvPr id="94" name="任意多边形 93"/>
          <p:cNvSpPr/>
          <p:nvPr>
            <p:custDataLst>
              <p:tags r:id="rId3"/>
            </p:custDataLst>
          </p:nvPr>
        </p:nvSpPr>
        <p:spPr>
          <a:xfrm>
            <a:off x="4427904" y="1697517"/>
            <a:ext cx="3499111" cy="4224911"/>
          </a:xfrm>
          <a:custGeom>
            <a:avLst/>
            <a:gdLst>
              <a:gd name="adj1" fmla="val 0"/>
              <a:gd name="adj2" fmla="val 24165"/>
              <a:gd name="a1" fmla="pin 0 adj1 50000"/>
              <a:gd name="a2" fmla="pin 0 adj2 50000"/>
              <a:gd name="lx1" fmla="*/ ss a1 100000"/>
              <a:gd name="lx2" fmla="+- r 0 lx1"/>
              <a:gd name="ly1" fmla="+- b 0 lx1"/>
              <a:gd name="rx1" fmla="*/ ss a2 100000"/>
              <a:gd name="rx2" fmla="+- r 0 rx1"/>
              <a:gd name="ry1" fmla="+- b 0 rx1"/>
              <a:gd name="d" fmla="+- lx1 0 rx1"/>
              <a:gd name="dx" fmla="?: d lx1 rx1"/>
              <a:gd name="il" fmla="*/ dx 1 2"/>
              <a:gd name="ir" fmla="+- r 0 il"/>
              <a:gd name="ib" fmla="+- b 0 il"/>
            </a:gdLst>
            <a:ahLst/>
            <a:cxnLst>
              <a:cxn ang="0">
                <a:pos x="r" y="vc"/>
              </a:cxn>
              <a:cxn ang="cd4">
                <a:pos x="hc" y="b"/>
              </a:cxn>
              <a:cxn ang="cd2">
                <a:pos x="l" y="vc"/>
              </a:cxn>
              <a:cxn ang="3">
                <a:pos x="hc" y="t"/>
              </a:cxn>
            </a:cxnLst>
            <a:rect l="l" t="t" r="r" b="b"/>
            <a:pathLst>
              <a:path w="5226" h="6310">
                <a:moveTo>
                  <a:pt x="245" y="0"/>
                </a:moveTo>
                <a:lnTo>
                  <a:pt x="1024" y="0"/>
                </a:lnTo>
                <a:lnTo>
                  <a:pt x="1024" y="321"/>
                </a:lnTo>
                <a:lnTo>
                  <a:pt x="1255" y="553"/>
                </a:lnTo>
                <a:lnTo>
                  <a:pt x="4203" y="553"/>
                </a:lnTo>
                <a:lnTo>
                  <a:pt x="4203" y="0"/>
                </a:lnTo>
                <a:lnTo>
                  <a:pt x="4970" y="0"/>
                </a:lnTo>
                <a:lnTo>
                  <a:pt x="5226" y="256"/>
                </a:lnTo>
                <a:lnTo>
                  <a:pt x="5226" y="1941"/>
                </a:lnTo>
                <a:lnTo>
                  <a:pt x="5226" y="1942"/>
                </a:lnTo>
                <a:lnTo>
                  <a:pt x="5226" y="2684"/>
                </a:lnTo>
                <a:lnTo>
                  <a:pt x="5096" y="2716"/>
                </a:lnTo>
                <a:lnTo>
                  <a:pt x="5096" y="3855"/>
                </a:lnTo>
                <a:lnTo>
                  <a:pt x="5226" y="3887"/>
                </a:lnTo>
                <a:lnTo>
                  <a:pt x="5226" y="6025"/>
                </a:lnTo>
                <a:lnTo>
                  <a:pt x="4941" y="6310"/>
                </a:lnTo>
                <a:lnTo>
                  <a:pt x="777" y="6310"/>
                </a:lnTo>
                <a:lnTo>
                  <a:pt x="597" y="5972"/>
                </a:lnTo>
                <a:lnTo>
                  <a:pt x="1" y="5972"/>
                </a:lnTo>
                <a:lnTo>
                  <a:pt x="1" y="3891"/>
                </a:lnTo>
                <a:lnTo>
                  <a:pt x="144" y="3855"/>
                </a:lnTo>
                <a:lnTo>
                  <a:pt x="144" y="2716"/>
                </a:lnTo>
                <a:lnTo>
                  <a:pt x="1" y="2680"/>
                </a:lnTo>
                <a:lnTo>
                  <a:pt x="1" y="1931"/>
                </a:lnTo>
                <a:lnTo>
                  <a:pt x="0" y="1930"/>
                </a:lnTo>
                <a:lnTo>
                  <a:pt x="0" y="245"/>
                </a:lnTo>
                <a:lnTo>
                  <a:pt x="245" y="0"/>
                </a:lnTo>
                <a:close/>
              </a:path>
            </a:pathLst>
          </a:custGeom>
          <a:gradFill>
            <a:gsLst>
              <a:gs pos="52000">
                <a:schemeClr val="accent1">
                  <a:alpha val="0"/>
                </a:schemeClr>
              </a:gs>
              <a:gs pos="0">
                <a:schemeClr val="accent1">
                  <a:alpha val="20000"/>
                </a:schemeClr>
              </a:gs>
              <a:gs pos="100000">
                <a:schemeClr val="accent1">
                  <a:alpha val="20000"/>
                </a:schemeClr>
              </a:gs>
            </a:gsLst>
            <a:lin ang="2700000" scaled="0"/>
          </a:gradFill>
          <a:ln w="9525">
            <a:gradFill>
              <a:gsLst>
                <a:gs pos="24000">
                  <a:schemeClr val="accent1">
                    <a:alpha val="0"/>
                  </a:schemeClr>
                </a:gs>
                <a:gs pos="94000">
                  <a:schemeClr val="accent1">
                    <a:alpha val="70000"/>
                  </a:schemeClr>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lvl="0" indent="0" algn="just" fontAlgn="auto">
              <a:lnSpc>
                <a:spcPct val="100000"/>
              </a:lnSpc>
              <a:spcBef>
                <a:spcPts val="0"/>
              </a:spcBef>
              <a:spcAft>
                <a:spcPts val="0"/>
              </a:spcAft>
              <a:buClrTx/>
              <a:buSzTx/>
              <a:buFontTx/>
            </a:pPr>
            <a:r>
              <a:rPr lang="zh-CN" altLang="en-US" sz="1600" dirty="0">
                <a:solidFill>
                  <a:schemeClr val="tx1"/>
                </a:solidFill>
                <a:sym typeface="+mn-ea"/>
              </a:rPr>
              <a:t>根据</a:t>
            </a:r>
            <a:r>
              <a:rPr lang="en-US" altLang="zh-CN" sz="1600" dirty="0">
                <a:solidFill>
                  <a:schemeClr val="tx1"/>
                </a:solidFill>
                <a:sym typeface="+mn-ea"/>
              </a:rPr>
              <a:t>《</a:t>
            </a:r>
            <a:r>
              <a:rPr lang="zh-CN" altLang="en-US" sz="1600" dirty="0">
                <a:solidFill>
                  <a:schemeClr val="tx1"/>
                </a:solidFill>
                <a:sym typeface="+mn-ea"/>
              </a:rPr>
              <a:t>劳动合同法</a:t>
            </a:r>
            <a:r>
              <a:rPr lang="en-US" altLang="zh-CN" sz="1600" dirty="0">
                <a:solidFill>
                  <a:schemeClr val="tx1"/>
                </a:solidFill>
                <a:sym typeface="+mn-ea"/>
              </a:rPr>
              <a:t>》</a:t>
            </a:r>
            <a:r>
              <a:rPr lang="zh-CN" altLang="en-US" sz="1600" dirty="0">
                <a:solidFill>
                  <a:schemeClr val="tx1"/>
                </a:solidFill>
                <a:sym typeface="+mn-ea"/>
              </a:rPr>
              <a:t>第</a:t>
            </a:r>
            <a:r>
              <a:rPr lang="en-US" altLang="zh-CN" sz="1600" dirty="0">
                <a:solidFill>
                  <a:schemeClr val="tx1"/>
                </a:solidFill>
                <a:sym typeface="+mn-ea"/>
              </a:rPr>
              <a:t>47</a:t>
            </a:r>
            <a:r>
              <a:rPr lang="zh-CN" altLang="en-US" sz="1600" dirty="0">
                <a:solidFill>
                  <a:schemeClr val="tx1"/>
                </a:solidFill>
                <a:sym typeface="+mn-ea"/>
              </a:rPr>
              <a:t>条第</a:t>
            </a:r>
            <a:r>
              <a:rPr lang="en-US" altLang="zh-CN" sz="1600" dirty="0">
                <a:solidFill>
                  <a:schemeClr val="tx1"/>
                </a:solidFill>
                <a:sym typeface="+mn-ea"/>
              </a:rPr>
              <a:t>2</a:t>
            </a:r>
            <a:r>
              <a:rPr lang="zh-CN" altLang="en-US" sz="1600" dirty="0">
                <a:solidFill>
                  <a:schemeClr val="tx1"/>
                </a:solidFill>
                <a:sym typeface="+mn-ea"/>
              </a:rPr>
              <a:t>款规定，劳动者月工资高于用人单位所在直辖市、设区的市级人民政府公布的本地区上年度职工月平均工资三倍的，向其支付经济补偿的标准按职工月平均工资三倍的数额支付，向其支付经济补偿的年限最高不超过十二年。根据</a:t>
            </a:r>
            <a:r>
              <a:rPr lang="en-US" altLang="zh-CN" sz="1600" dirty="0">
                <a:solidFill>
                  <a:schemeClr val="tx1"/>
                </a:solidFill>
                <a:sym typeface="+mn-ea"/>
              </a:rPr>
              <a:t>《</a:t>
            </a:r>
            <a:r>
              <a:rPr lang="zh-CN" altLang="en-US" sz="1600" dirty="0">
                <a:solidFill>
                  <a:schemeClr val="tx1"/>
                </a:solidFill>
                <a:sym typeface="+mn-ea"/>
              </a:rPr>
              <a:t>劳动合同法</a:t>
            </a:r>
            <a:r>
              <a:rPr lang="en-US" altLang="zh-CN" sz="1600" dirty="0">
                <a:solidFill>
                  <a:schemeClr val="tx1"/>
                </a:solidFill>
                <a:sym typeface="+mn-ea"/>
              </a:rPr>
              <a:t>》</a:t>
            </a:r>
            <a:r>
              <a:rPr lang="zh-CN" altLang="en-US" sz="1600" dirty="0">
                <a:solidFill>
                  <a:schemeClr val="tx1"/>
                </a:solidFill>
                <a:sym typeface="+mn-ea"/>
              </a:rPr>
              <a:t>第</a:t>
            </a:r>
            <a:r>
              <a:rPr lang="en-US" altLang="zh-CN" sz="1600" dirty="0">
                <a:solidFill>
                  <a:schemeClr val="tx1"/>
                </a:solidFill>
                <a:sym typeface="+mn-ea"/>
              </a:rPr>
              <a:t>47</a:t>
            </a:r>
            <a:r>
              <a:rPr lang="zh-CN" altLang="en-US" sz="1600" dirty="0">
                <a:solidFill>
                  <a:schemeClr val="tx1"/>
                </a:solidFill>
                <a:sym typeface="+mn-ea"/>
              </a:rPr>
              <a:t>条第</a:t>
            </a:r>
            <a:r>
              <a:rPr lang="en-US" altLang="zh-CN" sz="1600" dirty="0">
                <a:solidFill>
                  <a:schemeClr val="tx1"/>
                </a:solidFill>
                <a:sym typeface="+mn-ea"/>
              </a:rPr>
              <a:t>3</a:t>
            </a:r>
            <a:r>
              <a:rPr lang="zh-CN" altLang="en-US" sz="1600" dirty="0">
                <a:solidFill>
                  <a:schemeClr val="tx1"/>
                </a:solidFill>
                <a:sym typeface="+mn-ea"/>
              </a:rPr>
              <a:t>款规定，本条所称月工资是指劳动者在劳动合同解除或者终止前十二个月的平均工资。</a:t>
            </a:r>
            <a:endParaRPr lang="zh-CN" altLang="en-US" sz="1600" dirty="0">
              <a:ln>
                <a:noFill/>
              </a:ln>
              <a:solidFill>
                <a:schemeClr val="tx1"/>
              </a:solidFill>
              <a:effectLst/>
              <a:latin typeface="+mn-ea"/>
              <a:cs typeface="MiSans Normal" panose="00000500000000000000" charset="-122"/>
              <a:sym typeface="+mn-ea"/>
            </a:endParaRPr>
          </a:p>
        </p:txBody>
      </p:sp>
      <p:sp>
        <p:nvSpPr>
          <p:cNvPr id="52" name="直角三角形 51"/>
          <p:cNvSpPr/>
          <p:nvPr>
            <p:custDataLst>
              <p:tags r:id="rId4"/>
            </p:custDataLst>
          </p:nvPr>
        </p:nvSpPr>
        <p:spPr>
          <a:xfrm rot="16200000">
            <a:off x="7773686" y="5767761"/>
            <a:ext cx="159355" cy="159355"/>
          </a:xfrm>
          <a:prstGeom prst="rtTriangle">
            <a:avLst/>
          </a:prstGeom>
          <a:no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53" name="梯形 52"/>
          <p:cNvSpPr/>
          <p:nvPr>
            <p:custDataLst>
              <p:tags r:id="rId5"/>
            </p:custDataLst>
          </p:nvPr>
        </p:nvSpPr>
        <p:spPr>
          <a:xfrm rot="5400000">
            <a:off x="4117899" y="3876929"/>
            <a:ext cx="665541"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56" name="梯形 55"/>
          <p:cNvSpPr/>
          <p:nvPr>
            <p:custDataLst>
              <p:tags r:id="rId6"/>
            </p:custDataLst>
          </p:nvPr>
        </p:nvSpPr>
        <p:spPr>
          <a:xfrm rot="16200000" flipH="1">
            <a:off x="7579514" y="3876929"/>
            <a:ext cx="665541"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58" name="任意多边形 57"/>
          <p:cNvSpPr/>
          <p:nvPr>
            <p:custDataLst>
              <p:tags r:id="rId7"/>
            </p:custDataLst>
          </p:nvPr>
        </p:nvSpPr>
        <p:spPr>
          <a:xfrm flipV="1">
            <a:off x="4428574" y="5786509"/>
            <a:ext cx="459317" cy="137929"/>
          </a:xfrm>
          <a:custGeom>
            <a:avLst/>
            <a:gdLst>
              <a:gd name="adj" fmla="val 5696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686" h="206">
                <a:moveTo>
                  <a:pt x="455" y="206"/>
                </a:moveTo>
                <a:lnTo>
                  <a:pt x="572" y="0"/>
                </a:lnTo>
                <a:lnTo>
                  <a:pt x="686" y="0"/>
                </a:lnTo>
                <a:lnTo>
                  <a:pt x="569" y="206"/>
                </a:lnTo>
                <a:lnTo>
                  <a:pt x="455" y="206"/>
                </a:lnTo>
                <a:close/>
                <a:moveTo>
                  <a:pt x="228" y="206"/>
                </a:moveTo>
                <a:lnTo>
                  <a:pt x="345" y="0"/>
                </a:lnTo>
                <a:lnTo>
                  <a:pt x="459" y="0"/>
                </a:lnTo>
                <a:lnTo>
                  <a:pt x="342" y="206"/>
                </a:lnTo>
                <a:lnTo>
                  <a:pt x="228" y="206"/>
                </a:lnTo>
                <a:close/>
                <a:moveTo>
                  <a:pt x="0" y="206"/>
                </a:moveTo>
                <a:lnTo>
                  <a:pt x="117" y="0"/>
                </a:lnTo>
                <a:lnTo>
                  <a:pt x="231" y="0"/>
                </a:lnTo>
                <a:lnTo>
                  <a:pt x="114" y="206"/>
                </a:lnTo>
                <a:lnTo>
                  <a:pt x="0" y="206"/>
                </a:lnTo>
                <a:close/>
              </a:path>
            </a:pathLst>
          </a:custGeom>
          <a:gradFill>
            <a:gsLst>
              <a:gs pos="0">
                <a:schemeClr val="accent1"/>
              </a:gs>
              <a:gs pos="100000">
                <a:schemeClr val="accent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lumMod val="100000"/>
                </a:schemeClr>
              </a:solidFill>
              <a:latin typeface="MiSans Normal" panose="00000500000000000000" charset="-122"/>
              <a:ea typeface="MiSans Normal" panose="00000500000000000000" charset="-122"/>
              <a:sym typeface="MiSans Normal" panose="00000500000000000000" charset="-122"/>
            </a:endParaRPr>
          </a:p>
        </p:txBody>
      </p:sp>
      <p:sp>
        <p:nvSpPr>
          <p:cNvPr id="59" name="任意多边形: 形状 367"/>
          <p:cNvSpPr/>
          <p:nvPr>
            <p:custDataLst>
              <p:tags r:id="rId8"/>
            </p:custDataLst>
          </p:nvPr>
        </p:nvSpPr>
        <p:spPr>
          <a:xfrm>
            <a:off x="4528338" y="5422269"/>
            <a:ext cx="3314982" cy="403074"/>
          </a:xfrm>
          <a:custGeom>
            <a:avLst/>
            <a:gdLst>
              <a:gd name="connsiteX0" fmla="*/ 0 w 2382520"/>
              <a:gd name="connsiteY0" fmla="*/ 106680 h 289560"/>
              <a:gd name="connsiteX1" fmla="*/ 254000 w 2382520"/>
              <a:gd name="connsiteY1" fmla="*/ 106680 h 289560"/>
              <a:gd name="connsiteX2" fmla="*/ 350520 w 2382520"/>
              <a:gd name="connsiteY2" fmla="*/ 289560 h 289560"/>
              <a:gd name="connsiteX3" fmla="*/ 2255520 w 2382520"/>
              <a:gd name="connsiteY3" fmla="*/ 289560 h 289560"/>
              <a:gd name="connsiteX4" fmla="*/ 2382520 w 2382520"/>
              <a:gd name="connsiteY4" fmla="*/ 167640 h 289560"/>
              <a:gd name="connsiteX5" fmla="*/ 2382520 w 2382520"/>
              <a:gd name="connsiteY5" fmla="*/ 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2520" h="289560">
                <a:moveTo>
                  <a:pt x="0" y="106680"/>
                </a:moveTo>
                <a:lnTo>
                  <a:pt x="254000" y="106680"/>
                </a:lnTo>
                <a:lnTo>
                  <a:pt x="350520" y="289560"/>
                </a:lnTo>
                <a:lnTo>
                  <a:pt x="2255520" y="289560"/>
                </a:lnTo>
                <a:lnTo>
                  <a:pt x="2382520" y="167640"/>
                </a:lnTo>
                <a:lnTo>
                  <a:pt x="2382520" y="0"/>
                </a:lnTo>
              </a:path>
            </a:pathLst>
          </a:custGeom>
          <a:noFill/>
          <a:ln w="6350">
            <a:solidFill>
              <a:schemeClr val="accent1">
                <a:alpha val="80000"/>
              </a:schemeClr>
            </a:solidFill>
          </a:ln>
          <a:effectLst>
            <a:glow rad="254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pic>
        <p:nvPicPr>
          <p:cNvPr id="73" name="图片 72"/>
          <p:cNvPicPr>
            <a:picLocks noChangeAspect="1"/>
          </p:cNvPicPr>
          <p:nvPr>
            <p:custDataLst>
              <p:tags r:id="rId9"/>
            </p:custDataLst>
          </p:nvPr>
        </p:nvPicPr>
        <p:blipFill>
          <a:blip r:embed="rId10">
            <a:alphaModFix amt="25000"/>
            <a:duotone>
              <a:schemeClr val="accent1">
                <a:shade val="45000"/>
                <a:satMod val="135000"/>
              </a:schemeClr>
              <a:prstClr val="white"/>
            </a:duotone>
          </a:blip>
          <a:stretch>
            <a:fillRect/>
          </a:stretch>
        </p:blipFill>
        <p:spPr>
          <a:xfrm>
            <a:off x="5032515" y="5803917"/>
            <a:ext cx="2319349" cy="244389"/>
          </a:xfrm>
          <a:prstGeom prst="rect">
            <a:avLst/>
          </a:prstGeom>
        </p:spPr>
      </p:pic>
      <p:pic>
        <p:nvPicPr>
          <p:cNvPr id="74" name="图片 73"/>
          <p:cNvPicPr>
            <a:picLocks noChangeAspect="1"/>
          </p:cNvPicPr>
          <p:nvPr>
            <p:custDataLst>
              <p:tags r:id="rId11"/>
            </p:custDataLst>
          </p:nvPr>
        </p:nvPicPr>
        <p:blipFill>
          <a:blip r:embed="rId10">
            <a:duotone>
              <a:schemeClr val="accent1">
                <a:shade val="45000"/>
                <a:satMod val="135000"/>
              </a:schemeClr>
              <a:prstClr val="white"/>
            </a:duotone>
          </a:blip>
          <a:stretch>
            <a:fillRect/>
          </a:stretch>
        </p:blipFill>
        <p:spPr>
          <a:xfrm>
            <a:off x="5568831" y="5888282"/>
            <a:ext cx="1246717" cy="75660"/>
          </a:xfrm>
          <a:prstGeom prst="rect">
            <a:avLst/>
          </a:prstGeom>
        </p:spPr>
      </p:pic>
      <p:sp>
        <p:nvSpPr>
          <p:cNvPr id="75" name="菱形 74"/>
          <p:cNvSpPr/>
          <p:nvPr>
            <p:custDataLst>
              <p:tags r:id="rId12"/>
            </p:custDataLst>
          </p:nvPr>
        </p:nvSpPr>
        <p:spPr>
          <a:xfrm flipV="1">
            <a:off x="4978281" y="5916403"/>
            <a:ext cx="2427818" cy="18748"/>
          </a:xfrm>
          <a:prstGeom prst="diamond">
            <a:avLst/>
          </a:prstGeom>
          <a:gradFill>
            <a:gsLst>
              <a:gs pos="0">
                <a:schemeClr val="accent1">
                  <a:alpha val="10000"/>
                </a:schemeClr>
              </a:gs>
              <a:gs pos="100000">
                <a:schemeClr val="accent1">
                  <a:alpha val="10000"/>
                </a:schemeClr>
              </a:gs>
              <a:gs pos="50000">
                <a:srgbClr val="FFFFFF"/>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86" name="剪去对角的矩形 85"/>
          <p:cNvSpPr/>
          <p:nvPr>
            <p:custDataLst>
              <p:tags r:id="rId13"/>
            </p:custDataLst>
          </p:nvPr>
        </p:nvSpPr>
        <p:spPr>
          <a:xfrm>
            <a:off x="5113531" y="1430364"/>
            <a:ext cx="2128525" cy="637419"/>
          </a:xfrm>
          <a:prstGeom prst="snip2DiagRect">
            <a:avLst>
              <a:gd name="adj1" fmla="val 0"/>
              <a:gd name="adj2" fmla="val 24165"/>
            </a:avLst>
          </a:prstGeom>
          <a:gradFill>
            <a:gsLst>
              <a:gs pos="52000">
                <a:schemeClr val="accent1">
                  <a:alpha val="0"/>
                </a:schemeClr>
              </a:gs>
              <a:gs pos="0">
                <a:schemeClr val="accent1">
                  <a:alpha val="20000"/>
                </a:schemeClr>
              </a:gs>
              <a:gs pos="100000">
                <a:schemeClr val="accent1">
                  <a:alpha val="20000"/>
                </a:schemeClr>
              </a:gs>
            </a:gsLst>
            <a:lin ang="2700000" scaled="0"/>
          </a:gradFill>
          <a:ln w="9525">
            <a:solidFill>
              <a:schemeClr val="accent1">
                <a:alpha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400" dirty="0">
                <a:solidFill>
                  <a:schemeClr val="tx1"/>
                </a:solidFill>
                <a:sym typeface="+mn-ea"/>
              </a:rPr>
              <a:t>计算标准</a:t>
            </a:r>
            <a:endParaRPr lang="zh-CN" altLang="en-US" sz="2400" b="1" dirty="0">
              <a:solidFill>
                <a:schemeClr val="tx1"/>
              </a:solidFill>
              <a:uFillTx/>
              <a:latin typeface="+mn-ea"/>
              <a:cs typeface="MiSans Normal" panose="00000500000000000000" charset="-122"/>
              <a:sym typeface="+mn-ea"/>
            </a:endParaRPr>
          </a:p>
        </p:txBody>
      </p:sp>
      <p:sp>
        <p:nvSpPr>
          <p:cNvPr id="103" name="任意多边形: 形状 155"/>
          <p:cNvSpPr/>
          <p:nvPr>
            <p:custDataLst>
              <p:tags r:id="rId14"/>
            </p:custDataLst>
          </p:nvPr>
        </p:nvSpPr>
        <p:spPr>
          <a:xfrm>
            <a:off x="5097462" y="1398225"/>
            <a:ext cx="301971" cy="208902"/>
          </a:xfrm>
          <a:custGeom>
            <a:avLst/>
            <a:gdLst>
              <a:gd name="connsiteX0" fmla="*/ 41529 w 614933"/>
              <a:gd name="connsiteY0" fmla="*/ 385477 h 385476"/>
              <a:gd name="connsiteX1" fmla="*/ 0 w 614933"/>
              <a:gd name="connsiteY1" fmla="*/ 343853 h 385476"/>
              <a:gd name="connsiteX2" fmla="*/ 0 w 614933"/>
              <a:gd name="connsiteY2" fmla="*/ 32099 h 385476"/>
              <a:gd name="connsiteX3" fmla="*/ 237935 w 614933"/>
              <a:gd name="connsiteY3" fmla="*/ 32099 h 385476"/>
              <a:gd name="connsiteX4" fmla="*/ 270034 w 614933"/>
              <a:gd name="connsiteY4" fmla="*/ 0 h 385476"/>
              <a:gd name="connsiteX5" fmla="*/ 538258 w 614933"/>
              <a:gd name="connsiteY5" fmla="*/ 0 h 385476"/>
              <a:gd name="connsiteX6" fmla="*/ 614934 w 614933"/>
              <a:gd name="connsiteY6" fmla="*/ 76676 h 385476"/>
              <a:gd name="connsiteX7" fmla="*/ 41529 w 614933"/>
              <a:gd name="connsiteY7" fmla="*/ 76676 h 385476"/>
              <a:gd name="connsiteX8" fmla="*/ 41529 w 614933"/>
              <a:gd name="connsiteY8" fmla="*/ 385477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933" h="385476">
                <a:moveTo>
                  <a:pt x="41529" y="385477"/>
                </a:moveTo>
                <a:lnTo>
                  <a:pt x="0" y="343853"/>
                </a:lnTo>
                <a:lnTo>
                  <a:pt x="0" y="32099"/>
                </a:lnTo>
                <a:lnTo>
                  <a:pt x="237935" y="32099"/>
                </a:lnTo>
                <a:lnTo>
                  <a:pt x="270034" y="0"/>
                </a:lnTo>
                <a:lnTo>
                  <a:pt x="538258" y="0"/>
                </a:lnTo>
                <a:lnTo>
                  <a:pt x="614934" y="76676"/>
                </a:lnTo>
                <a:lnTo>
                  <a:pt x="41529" y="76676"/>
                </a:lnTo>
                <a:lnTo>
                  <a:pt x="41529" y="385477"/>
                </a:ln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iSans Normal" panose="00000500000000000000" charset="-122"/>
              <a:ea typeface="MiSans Normal" panose="00000500000000000000" charset="-122"/>
              <a:sym typeface="MiSans Normal" panose="00000500000000000000" charset="-122"/>
            </a:endParaRPr>
          </a:p>
        </p:txBody>
      </p:sp>
      <p:cxnSp>
        <p:nvCxnSpPr>
          <p:cNvPr id="104" name="直接连接符 103"/>
          <p:cNvCxnSpPr/>
          <p:nvPr>
            <p:custDataLst>
              <p:tags r:id="rId15"/>
            </p:custDataLst>
          </p:nvPr>
        </p:nvCxnSpPr>
        <p:spPr>
          <a:xfrm flipV="1">
            <a:off x="7238039" y="1855533"/>
            <a:ext cx="0" cy="1519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7" name="任意多边形 96"/>
          <p:cNvSpPr/>
          <p:nvPr>
            <p:custDataLst>
              <p:tags r:id="rId16"/>
            </p:custDataLst>
          </p:nvPr>
        </p:nvSpPr>
        <p:spPr>
          <a:xfrm>
            <a:off x="502285" y="1698857"/>
            <a:ext cx="3499111" cy="4224911"/>
          </a:xfrm>
          <a:custGeom>
            <a:avLst/>
            <a:gdLst>
              <a:gd name="adj1" fmla="val 0"/>
              <a:gd name="adj2" fmla="val 24165"/>
              <a:gd name="a1" fmla="pin 0 adj1 50000"/>
              <a:gd name="a2" fmla="pin 0 adj2 50000"/>
              <a:gd name="lx1" fmla="*/ ss a1 100000"/>
              <a:gd name="lx2" fmla="+- r 0 lx1"/>
              <a:gd name="ly1" fmla="+- b 0 lx1"/>
              <a:gd name="rx1" fmla="*/ ss a2 100000"/>
              <a:gd name="rx2" fmla="+- r 0 rx1"/>
              <a:gd name="ry1" fmla="+- b 0 rx1"/>
              <a:gd name="d" fmla="+- lx1 0 rx1"/>
              <a:gd name="dx" fmla="?: d lx1 rx1"/>
              <a:gd name="il" fmla="*/ dx 1 2"/>
              <a:gd name="ir" fmla="+- r 0 il"/>
              <a:gd name="ib" fmla="+- b 0 il"/>
            </a:gdLst>
            <a:ahLst/>
            <a:cxnLst>
              <a:cxn ang="0">
                <a:pos x="r" y="vc"/>
              </a:cxn>
              <a:cxn ang="cd4">
                <a:pos x="hc" y="b"/>
              </a:cxn>
              <a:cxn ang="cd2">
                <a:pos x="l" y="vc"/>
              </a:cxn>
              <a:cxn ang="3">
                <a:pos x="hc" y="t"/>
              </a:cxn>
            </a:cxnLst>
            <a:rect l="l" t="t" r="r" b="b"/>
            <a:pathLst>
              <a:path w="5226" h="6310">
                <a:moveTo>
                  <a:pt x="245" y="0"/>
                </a:moveTo>
                <a:lnTo>
                  <a:pt x="1024" y="0"/>
                </a:lnTo>
                <a:lnTo>
                  <a:pt x="1024" y="321"/>
                </a:lnTo>
                <a:lnTo>
                  <a:pt x="1255" y="553"/>
                </a:lnTo>
                <a:lnTo>
                  <a:pt x="4203" y="553"/>
                </a:lnTo>
                <a:lnTo>
                  <a:pt x="4203" y="0"/>
                </a:lnTo>
                <a:lnTo>
                  <a:pt x="4970" y="0"/>
                </a:lnTo>
                <a:lnTo>
                  <a:pt x="5226" y="256"/>
                </a:lnTo>
                <a:lnTo>
                  <a:pt x="5226" y="1941"/>
                </a:lnTo>
                <a:lnTo>
                  <a:pt x="5226" y="1942"/>
                </a:lnTo>
                <a:lnTo>
                  <a:pt x="5226" y="2684"/>
                </a:lnTo>
                <a:lnTo>
                  <a:pt x="5096" y="2716"/>
                </a:lnTo>
                <a:lnTo>
                  <a:pt x="5096" y="3855"/>
                </a:lnTo>
                <a:lnTo>
                  <a:pt x="5226" y="3887"/>
                </a:lnTo>
                <a:lnTo>
                  <a:pt x="5226" y="6025"/>
                </a:lnTo>
                <a:lnTo>
                  <a:pt x="4941" y="6310"/>
                </a:lnTo>
                <a:lnTo>
                  <a:pt x="777" y="6310"/>
                </a:lnTo>
                <a:lnTo>
                  <a:pt x="597" y="5972"/>
                </a:lnTo>
                <a:lnTo>
                  <a:pt x="1" y="5972"/>
                </a:lnTo>
                <a:lnTo>
                  <a:pt x="1" y="3891"/>
                </a:lnTo>
                <a:lnTo>
                  <a:pt x="144" y="3855"/>
                </a:lnTo>
                <a:lnTo>
                  <a:pt x="144" y="2716"/>
                </a:lnTo>
                <a:lnTo>
                  <a:pt x="1" y="2680"/>
                </a:lnTo>
                <a:lnTo>
                  <a:pt x="1" y="1931"/>
                </a:lnTo>
                <a:lnTo>
                  <a:pt x="0" y="1930"/>
                </a:lnTo>
                <a:lnTo>
                  <a:pt x="0" y="245"/>
                </a:lnTo>
                <a:lnTo>
                  <a:pt x="245" y="0"/>
                </a:lnTo>
                <a:close/>
              </a:path>
            </a:pathLst>
          </a:custGeom>
          <a:gradFill>
            <a:gsLst>
              <a:gs pos="52000">
                <a:schemeClr val="accent1">
                  <a:alpha val="0"/>
                </a:schemeClr>
              </a:gs>
              <a:gs pos="0">
                <a:schemeClr val="accent1">
                  <a:alpha val="20000"/>
                </a:schemeClr>
              </a:gs>
              <a:gs pos="100000">
                <a:schemeClr val="accent1">
                  <a:alpha val="20000"/>
                </a:schemeClr>
              </a:gs>
            </a:gsLst>
            <a:lin ang="2700000" scaled="0"/>
          </a:gradFill>
          <a:ln w="9525">
            <a:gradFill>
              <a:gsLst>
                <a:gs pos="24000">
                  <a:schemeClr val="accent1">
                    <a:alpha val="0"/>
                  </a:schemeClr>
                </a:gs>
                <a:gs pos="94000">
                  <a:schemeClr val="accent1">
                    <a:alpha val="70000"/>
                  </a:schemeClr>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lvl="0" algn="just">
              <a:lnSpc>
                <a:spcPct val="150000"/>
              </a:lnSpc>
              <a:spcBef>
                <a:spcPts val="0"/>
              </a:spcBef>
              <a:spcAft>
                <a:spcPts val="0"/>
              </a:spcAft>
              <a:buClrTx/>
              <a:buSzTx/>
              <a:buFontTx/>
            </a:pPr>
            <a:r>
              <a:rPr lang="zh-CN" altLang="en-US" sz="1600" dirty="0">
                <a:solidFill>
                  <a:schemeClr val="tx1"/>
                </a:solidFill>
                <a:sym typeface="+mn-ea"/>
              </a:rPr>
              <a:t>根据</a:t>
            </a:r>
            <a:r>
              <a:rPr lang="en-US" altLang="zh-CN" sz="1600" dirty="0">
                <a:solidFill>
                  <a:schemeClr val="tx1"/>
                </a:solidFill>
                <a:sym typeface="+mn-ea"/>
              </a:rPr>
              <a:t>《</a:t>
            </a:r>
            <a:r>
              <a:rPr lang="zh-CN" altLang="en-US" sz="1600" dirty="0">
                <a:solidFill>
                  <a:schemeClr val="tx1"/>
                </a:solidFill>
                <a:sym typeface="+mn-ea"/>
              </a:rPr>
              <a:t>劳动合同法</a:t>
            </a:r>
            <a:r>
              <a:rPr lang="en-US" altLang="zh-CN" sz="1600" dirty="0">
                <a:solidFill>
                  <a:schemeClr val="tx1"/>
                </a:solidFill>
                <a:sym typeface="+mn-ea"/>
              </a:rPr>
              <a:t>》</a:t>
            </a:r>
            <a:r>
              <a:rPr lang="zh-CN" altLang="en-US" sz="1600" dirty="0">
                <a:solidFill>
                  <a:schemeClr val="tx1"/>
                </a:solidFill>
                <a:sym typeface="+mn-ea"/>
              </a:rPr>
              <a:t>第</a:t>
            </a:r>
            <a:r>
              <a:rPr lang="en-US" altLang="zh-CN" sz="1600" dirty="0">
                <a:solidFill>
                  <a:schemeClr val="tx1"/>
                </a:solidFill>
                <a:sym typeface="+mn-ea"/>
              </a:rPr>
              <a:t>47</a:t>
            </a:r>
            <a:r>
              <a:rPr lang="zh-CN" altLang="en-US" sz="1600" dirty="0">
                <a:solidFill>
                  <a:schemeClr val="tx1"/>
                </a:solidFill>
                <a:sym typeface="+mn-ea"/>
              </a:rPr>
              <a:t>条第</a:t>
            </a:r>
            <a:r>
              <a:rPr lang="en-US" altLang="zh-CN" sz="1600" dirty="0">
                <a:solidFill>
                  <a:schemeClr val="tx1"/>
                </a:solidFill>
                <a:sym typeface="+mn-ea"/>
              </a:rPr>
              <a:t>1</a:t>
            </a:r>
            <a:r>
              <a:rPr lang="zh-CN" altLang="en-US" sz="1600" dirty="0">
                <a:solidFill>
                  <a:schemeClr val="tx1"/>
                </a:solidFill>
                <a:sym typeface="+mn-ea"/>
              </a:rPr>
              <a:t>款规定，经济补偿按劳动者在本单位工作的年限，每满一年支付一个月工资的标准向劳动者支付。六个月以上不满一年的，按一年计算；不满六个月的，向劳动者支付半个月工资的经济补偿。</a:t>
            </a:r>
            <a:endParaRPr lang="en-US" altLang="zh-CN" sz="1600" dirty="0">
              <a:solidFill>
                <a:schemeClr val="tx1"/>
              </a:solidFill>
            </a:endParaRPr>
          </a:p>
          <a:p>
            <a:pPr lvl="0" algn="just">
              <a:lnSpc>
                <a:spcPct val="150000"/>
              </a:lnSpc>
              <a:spcBef>
                <a:spcPts val="0"/>
              </a:spcBef>
              <a:spcAft>
                <a:spcPts val="0"/>
              </a:spcAft>
              <a:buClrTx/>
              <a:buSzTx/>
              <a:buFontTx/>
            </a:pPr>
            <a:endParaRPr lang="en-US" altLang="zh-CN" sz="1600" dirty="0">
              <a:ln>
                <a:noFill/>
              </a:ln>
              <a:solidFill>
                <a:schemeClr val="tx1"/>
              </a:solidFill>
              <a:effectLst/>
              <a:latin typeface="+mn-ea"/>
              <a:cs typeface="MiSans Normal" panose="00000500000000000000" charset="-122"/>
              <a:sym typeface="MiSans Normal" panose="00000500000000000000" charset="-122"/>
            </a:endParaRPr>
          </a:p>
        </p:txBody>
      </p:sp>
      <p:sp>
        <p:nvSpPr>
          <p:cNvPr id="348" name="直角三角形 347"/>
          <p:cNvSpPr/>
          <p:nvPr>
            <p:custDataLst>
              <p:tags r:id="rId17"/>
            </p:custDataLst>
          </p:nvPr>
        </p:nvSpPr>
        <p:spPr>
          <a:xfrm rot="16200000">
            <a:off x="3848736" y="5769100"/>
            <a:ext cx="159355" cy="159355"/>
          </a:xfrm>
          <a:prstGeom prst="rtTriangle">
            <a:avLst/>
          </a:prstGeom>
          <a:no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349" name="梯形 348"/>
          <p:cNvSpPr/>
          <p:nvPr>
            <p:custDataLst>
              <p:tags r:id="rId18"/>
            </p:custDataLst>
          </p:nvPr>
        </p:nvSpPr>
        <p:spPr>
          <a:xfrm rot="5400000">
            <a:off x="202323" y="3878268"/>
            <a:ext cx="665541"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350" name="梯形 349"/>
          <p:cNvSpPr/>
          <p:nvPr>
            <p:custDataLst>
              <p:tags r:id="rId19"/>
            </p:custDataLst>
          </p:nvPr>
        </p:nvSpPr>
        <p:spPr>
          <a:xfrm rot="16200000" flipH="1">
            <a:off x="3645860" y="3869564"/>
            <a:ext cx="682949"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352" name="任意多边形 351"/>
          <p:cNvSpPr/>
          <p:nvPr>
            <p:custDataLst>
              <p:tags r:id="rId20"/>
            </p:custDataLst>
          </p:nvPr>
        </p:nvSpPr>
        <p:spPr>
          <a:xfrm flipV="1">
            <a:off x="503624" y="5787848"/>
            <a:ext cx="459317" cy="137929"/>
          </a:xfrm>
          <a:custGeom>
            <a:avLst/>
            <a:gdLst>
              <a:gd name="adj" fmla="val 5696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686" h="206">
                <a:moveTo>
                  <a:pt x="455" y="206"/>
                </a:moveTo>
                <a:lnTo>
                  <a:pt x="572" y="0"/>
                </a:lnTo>
                <a:lnTo>
                  <a:pt x="686" y="0"/>
                </a:lnTo>
                <a:lnTo>
                  <a:pt x="569" y="206"/>
                </a:lnTo>
                <a:lnTo>
                  <a:pt x="455" y="206"/>
                </a:lnTo>
                <a:close/>
                <a:moveTo>
                  <a:pt x="228" y="206"/>
                </a:moveTo>
                <a:lnTo>
                  <a:pt x="345" y="0"/>
                </a:lnTo>
                <a:lnTo>
                  <a:pt x="459" y="0"/>
                </a:lnTo>
                <a:lnTo>
                  <a:pt x="342" y="206"/>
                </a:lnTo>
                <a:lnTo>
                  <a:pt x="228" y="206"/>
                </a:lnTo>
                <a:close/>
                <a:moveTo>
                  <a:pt x="0" y="206"/>
                </a:moveTo>
                <a:lnTo>
                  <a:pt x="117" y="0"/>
                </a:lnTo>
                <a:lnTo>
                  <a:pt x="231" y="0"/>
                </a:lnTo>
                <a:lnTo>
                  <a:pt x="114" y="206"/>
                </a:lnTo>
                <a:lnTo>
                  <a:pt x="0" y="206"/>
                </a:lnTo>
                <a:close/>
              </a:path>
            </a:pathLst>
          </a:custGeom>
          <a:gradFill>
            <a:gsLst>
              <a:gs pos="0">
                <a:schemeClr val="accent1"/>
              </a:gs>
              <a:gs pos="100000">
                <a:schemeClr val="accent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lumMod val="100000"/>
                </a:schemeClr>
              </a:solidFill>
              <a:latin typeface="MiSans Normal" panose="00000500000000000000" charset="-122"/>
              <a:ea typeface="MiSans Normal" panose="00000500000000000000" charset="-122"/>
              <a:sym typeface="MiSans Normal" panose="00000500000000000000" charset="-122"/>
            </a:endParaRPr>
          </a:p>
        </p:txBody>
      </p:sp>
      <p:sp>
        <p:nvSpPr>
          <p:cNvPr id="368" name="任意多边形: 形状 367"/>
          <p:cNvSpPr/>
          <p:nvPr>
            <p:custDataLst>
              <p:tags r:id="rId21"/>
            </p:custDataLst>
          </p:nvPr>
        </p:nvSpPr>
        <p:spPr>
          <a:xfrm>
            <a:off x="603388" y="5423608"/>
            <a:ext cx="3314982" cy="403074"/>
          </a:xfrm>
          <a:custGeom>
            <a:avLst/>
            <a:gdLst>
              <a:gd name="connsiteX0" fmla="*/ 0 w 2382520"/>
              <a:gd name="connsiteY0" fmla="*/ 106680 h 289560"/>
              <a:gd name="connsiteX1" fmla="*/ 254000 w 2382520"/>
              <a:gd name="connsiteY1" fmla="*/ 106680 h 289560"/>
              <a:gd name="connsiteX2" fmla="*/ 350520 w 2382520"/>
              <a:gd name="connsiteY2" fmla="*/ 289560 h 289560"/>
              <a:gd name="connsiteX3" fmla="*/ 2255520 w 2382520"/>
              <a:gd name="connsiteY3" fmla="*/ 289560 h 289560"/>
              <a:gd name="connsiteX4" fmla="*/ 2382520 w 2382520"/>
              <a:gd name="connsiteY4" fmla="*/ 167640 h 289560"/>
              <a:gd name="connsiteX5" fmla="*/ 2382520 w 2382520"/>
              <a:gd name="connsiteY5" fmla="*/ 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2520" h="289560">
                <a:moveTo>
                  <a:pt x="0" y="106680"/>
                </a:moveTo>
                <a:lnTo>
                  <a:pt x="254000" y="106680"/>
                </a:lnTo>
                <a:lnTo>
                  <a:pt x="350520" y="289560"/>
                </a:lnTo>
                <a:lnTo>
                  <a:pt x="2255520" y="289560"/>
                </a:lnTo>
                <a:lnTo>
                  <a:pt x="2382520" y="167640"/>
                </a:lnTo>
                <a:lnTo>
                  <a:pt x="2382520" y="0"/>
                </a:lnTo>
              </a:path>
            </a:pathLst>
          </a:custGeom>
          <a:noFill/>
          <a:ln w="6350">
            <a:solidFill>
              <a:schemeClr val="accent1">
                <a:alpha val="80000"/>
              </a:schemeClr>
            </a:solidFill>
          </a:ln>
          <a:effectLst>
            <a:glow rad="254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pic>
        <p:nvPicPr>
          <p:cNvPr id="69" name="图片 68"/>
          <p:cNvPicPr>
            <a:picLocks noChangeAspect="1"/>
          </p:cNvPicPr>
          <p:nvPr>
            <p:custDataLst>
              <p:tags r:id="rId22"/>
            </p:custDataLst>
          </p:nvPr>
        </p:nvPicPr>
        <p:blipFill>
          <a:blip r:embed="rId10">
            <a:alphaModFix amt="25000"/>
            <a:duotone>
              <a:schemeClr val="accent1">
                <a:shade val="45000"/>
                <a:satMod val="135000"/>
              </a:schemeClr>
              <a:prstClr val="white"/>
            </a:duotone>
          </a:blip>
          <a:stretch>
            <a:fillRect/>
          </a:stretch>
        </p:blipFill>
        <p:spPr>
          <a:xfrm>
            <a:off x="1107566" y="5805256"/>
            <a:ext cx="2319349" cy="244389"/>
          </a:xfrm>
          <a:prstGeom prst="rect">
            <a:avLst/>
          </a:prstGeom>
        </p:spPr>
      </p:pic>
      <p:pic>
        <p:nvPicPr>
          <p:cNvPr id="70" name="图片 69"/>
          <p:cNvPicPr>
            <a:picLocks noChangeAspect="1"/>
          </p:cNvPicPr>
          <p:nvPr>
            <p:custDataLst>
              <p:tags r:id="rId23"/>
            </p:custDataLst>
          </p:nvPr>
        </p:nvPicPr>
        <p:blipFill>
          <a:blip r:embed="rId10">
            <a:duotone>
              <a:schemeClr val="accent1">
                <a:shade val="45000"/>
                <a:satMod val="135000"/>
              </a:schemeClr>
              <a:prstClr val="white"/>
            </a:duotone>
          </a:blip>
          <a:stretch>
            <a:fillRect/>
          </a:stretch>
        </p:blipFill>
        <p:spPr>
          <a:xfrm>
            <a:off x="1643882" y="5889621"/>
            <a:ext cx="1246717" cy="75660"/>
          </a:xfrm>
          <a:prstGeom prst="rect">
            <a:avLst/>
          </a:prstGeom>
        </p:spPr>
      </p:pic>
      <p:sp>
        <p:nvSpPr>
          <p:cNvPr id="71" name="菱形 70"/>
          <p:cNvSpPr/>
          <p:nvPr>
            <p:custDataLst>
              <p:tags r:id="rId24"/>
            </p:custDataLst>
          </p:nvPr>
        </p:nvSpPr>
        <p:spPr>
          <a:xfrm flipV="1">
            <a:off x="1053331" y="5917742"/>
            <a:ext cx="2427818" cy="18748"/>
          </a:xfrm>
          <a:prstGeom prst="diamond">
            <a:avLst/>
          </a:prstGeom>
          <a:gradFill>
            <a:gsLst>
              <a:gs pos="0">
                <a:schemeClr val="accent1">
                  <a:alpha val="10000"/>
                </a:schemeClr>
              </a:gs>
              <a:gs pos="100000">
                <a:schemeClr val="accent1">
                  <a:alpha val="10000"/>
                </a:schemeClr>
              </a:gs>
              <a:gs pos="50000">
                <a:srgbClr val="FFFFFF"/>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99" name="剪去对角的矩形 98"/>
          <p:cNvSpPr/>
          <p:nvPr>
            <p:custDataLst>
              <p:tags r:id="rId25"/>
            </p:custDataLst>
          </p:nvPr>
        </p:nvSpPr>
        <p:spPr>
          <a:xfrm>
            <a:off x="1187912" y="1429025"/>
            <a:ext cx="2128525" cy="637419"/>
          </a:xfrm>
          <a:prstGeom prst="snip2DiagRect">
            <a:avLst>
              <a:gd name="adj1" fmla="val 0"/>
              <a:gd name="adj2" fmla="val 24165"/>
            </a:avLst>
          </a:prstGeom>
          <a:gradFill>
            <a:gsLst>
              <a:gs pos="52000">
                <a:schemeClr val="accent1">
                  <a:alpha val="0"/>
                </a:schemeClr>
              </a:gs>
              <a:gs pos="0">
                <a:schemeClr val="accent1">
                  <a:alpha val="20000"/>
                </a:schemeClr>
              </a:gs>
              <a:gs pos="100000">
                <a:schemeClr val="accent1">
                  <a:alpha val="20000"/>
                </a:schemeClr>
              </a:gs>
            </a:gsLst>
            <a:lin ang="2700000" scaled="0"/>
          </a:gradFill>
          <a:ln w="9525">
            <a:solidFill>
              <a:schemeClr val="accent1">
                <a:alpha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400" dirty="0">
                <a:solidFill>
                  <a:schemeClr val="tx1"/>
                </a:solidFill>
                <a:effectLst>
                  <a:outerShdw blurRad="38100" dist="25400" dir="5400000" algn="ctr" rotWithShape="0">
                    <a:srgbClr val="6E747A">
                      <a:alpha val="43000"/>
                    </a:srgbClr>
                  </a:outerShdw>
                </a:effectLst>
                <a:sym typeface="+mn-ea"/>
              </a:rPr>
              <a:t>计算年限</a:t>
            </a:r>
            <a:endParaRPr lang="zh-CN" altLang="en-US" sz="2400" b="1" dirty="0">
              <a:solidFill>
                <a:schemeClr val="tx1"/>
              </a:solidFill>
              <a:effectLst>
                <a:outerShdw blurRad="38100" dist="25400" dir="5400000" algn="ctr" rotWithShape="0">
                  <a:srgbClr val="6E747A">
                    <a:alpha val="43000"/>
                  </a:srgbClr>
                </a:outerShdw>
              </a:effectLst>
              <a:uFillTx/>
              <a:latin typeface="+mn-ea"/>
              <a:cs typeface="MiSans Normal" panose="00000500000000000000" charset="-122"/>
              <a:sym typeface="+mn-ea"/>
            </a:endParaRPr>
          </a:p>
        </p:txBody>
      </p:sp>
      <p:sp>
        <p:nvSpPr>
          <p:cNvPr id="101" name="任意多边形: 形状 155"/>
          <p:cNvSpPr/>
          <p:nvPr>
            <p:custDataLst>
              <p:tags r:id="rId26"/>
            </p:custDataLst>
          </p:nvPr>
        </p:nvSpPr>
        <p:spPr>
          <a:xfrm>
            <a:off x="1171843" y="1396886"/>
            <a:ext cx="301971" cy="208902"/>
          </a:xfrm>
          <a:custGeom>
            <a:avLst/>
            <a:gdLst>
              <a:gd name="connsiteX0" fmla="*/ 41529 w 614933"/>
              <a:gd name="connsiteY0" fmla="*/ 385477 h 385476"/>
              <a:gd name="connsiteX1" fmla="*/ 0 w 614933"/>
              <a:gd name="connsiteY1" fmla="*/ 343853 h 385476"/>
              <a:gd name="connsiteX2" fmla="*/ 0 w 614933"/>
              <a:gd name="connsiteY2" fmla="*/ 32099 h 385476"/>
              <a:gd name="connsiteX3" fmla="*/ 237935 w 614933"/>
              <a:gd name="connsiteY3" fmla="*/ 32099 h 385476"/>
              <a:gd name="connsiteX4" fmla="*/ 270034 w 614933"/>
              <a:gd name="connsiteY4" fmla="*/ 0 h 385476"/>
              <a:gd name="connsiteX5" fmla="*/ 538258 w 614933"/>
              <a:gd name="connsiteY5" fmla="*/ 0 h 385476"/>
              <a:gd name="connsiteX6" fmla="*/ 614934 w 614933"/>
              <a:gd name="connsiteY6" fmla="*/ 76676 h 385476"/>
              <a:gd name="connsiteX7" fmla="*/ 41529 w 614933"/>
              <a:gd name="connsiteY7" fmla="*/ 76676 h 385476"/>
              <a:gd name="connsiteX8" fmla="*/ 41529 w 614933"/>
              <a:gd name="connsiteY8" fmla="*/ 385477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933" h="385476">
                <a:moveTo>
                  <a:pt x="41529" y="385477"/>
                </a:moveTo>
                <a:lnTo>
                  <a:pt x="0" y="343853"/>
                </a:lnTo>
                <a:lnTo>
                  <a:pt x="0" y="32099"/>
                </a:lnTo>
                <a:lnTo>
                  <a:pt x="237935" y="32099"/>
                </a:lnTo>
                <a:lnTo>
                  <a:pt x="270034" y="0"/>
                </a:lnTo>
                <a:lnTo>
                  <a:pt x="538258" y="0"/>
                </a:lnTo>
                <a:lnTo>
                  <a:pt x="614934" y="76676"/>
                </a:lnTo>
                <a:lnTo>
                  <a:pt x="41529" y="76676"/>
                </a:lnTo>
                <a:lnTo>
                  <a:pt x="41529" y="385477"/>
                </a:ln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iSans Normal" panose="00000500000000000000" charset="-122"/>
              <a:ea typeface="MiSans Normal" panose="00000500000000000000" charset="-122"/>
              <a:sym typeface="MiSans Normal" panose="00000500000000000000" charset="-122"/>
            </a:endParaRPr>
          </a:p>
        </p:txBody>
      </p:sp>
      <p:cxnSp>
        <p:nvCxnSpPr>
          <p:cNvPr id="102" name="直接连接符 101"/>
          <p:cNvCxnSpPr/>
          <p:nvPr>
            <p:custDataLst>
              <p:tags r:id="rId27"/>
            </p:custDataLst>
          </p:nvPr>
        </p:nvCxnSpPr>
        <p:spPr>
          <a:xfrm flipV="1">
            <a:off x="3312420" y="1854194"/>
            <a:ext cx="0" cy="1519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任意多边形 107"/>
          <p:cNvSpPr/>
          <p:nvPr>
            <p:custDataLst>
              <p:tags r:id="rId28"/>
            </p:custDataLst>
          </p:nvPr>
        </p:nvSpPr>
        <p:spPr>
          <a:xfrm>
            <a:off x="8352853" y="1694839"/>
            <a:ext cx="3499111" cy="4224911"/>
          </a:xfrm>
          <a:custGeom>
            <a:avLst/>
            <a:gdLst>
              <a:gd name="adj1" fmla="val 0"/>
              <a:gd name="adj2" fmla="val 24165"/>
              <a:gd name="a1" fmla="pin 0 adj1 50000"/>
              <a:gd name="a2" fmla="pin 0 adj2 50000"/>
              <a:gd name="lx1" fmla="*/ ss a1 100000"/>
              <a:gd name="lx2" fmla="+- r 0 lx1"/>
              <a:gd name="ly1" fmla="+- b 0 lx1"/>
              <a:gd name="rx1" fmla="*/ ss a2 100000"/>
              <a:gd name="rx2" fmla="+- r 0 rx1"/>
              <a:gd name="ry1" fmla="+- b 0 rx1"/>
              <a:gd name="d" fmla="+- lx1 0 rx1"/>
              <a:gd name="dx" fmla="?: d lx1 rx1"/>
              <a:gd name="il" fmla="*/ dx 1 2"/>
              <a:gd name="ir" fmla="+- r 0 il"/>
              <a:gd name="ib" fmla="+- b 0 il"/>
            </a:gdLst>
            <a:ahLst/>
            <a:cxnLst>
              <a:cxn ang="0">
                <a:pos x="r" y="vc"/>
              </a:cxn>
              <a:cxn ang="cd4">
                <a:pos x="hc" y="b"/>
              </a:cxn>
              <a:cxn ang="cd2">
                <a:pos x="l" y="vc"/>
              </a:cxn>
              <a:cxn ang="3">
                <a:pos x="hc" y="t"/>
              </a:cxn>
            </a:cxnLst>
            <a:rect l="l" t="t" r="r" b="b"/>
            <a:pathLst>
              <a:path w="5226" h="6310">
                <a:moveTo>
                  <a:pt x="245" y="0"/>
                </a:moveTo>
                <a:lnTo>
                  <a:pt x="1024" y="0"/>
                </a:lnTo>
                <a:lnTo>
                  <a:pt x="1024" y="321"/>
                </a:lnTo>
                <a:lnTo>
                  <a:pt x="1255" y="553"/>
                </a:lnTo>
                <a:lnTo>
                  <a:pt x="4203" y="553"/>
                </a:lnTo>
                <a:lnTo>
                  <a:pt x="4203" y="0"/>
                </a:lnTo>
                <a:lnTo>
                  <a:pt x="4970" y="0"/>
                </a:lnTo>
                <a:lnTo>
                  <a:pt x="5226" y="256"/>
                </a:lnTo>
                <a:lnTo>
                  <a:pt x="5226" y="1941"/>
                </a:lnTo>
                <a:lnTo>
                  <a:pt x="5226" y="1942"/>
                </a:lnTo>
                <a:lnTo>
                  <a:pt x="5226" y="2684"/>
                </a:lnTo>
                <a:lnTo>
                  <a:pt x="5096" y="2716"/>
                </a:lnTo>
                <a:lnTo>
                  <a:pt x="5096" y="3855"/>
                </a:lnTo>
                <a:lnTo>
                  <a:pt x="5226" y="3887"/>
                </a:lnTo>
                <a:lnTo>
                  <a:pt x="5226" y="6025"/>
                </a:lnTo>
                <a:lnTo>
                  <a:pt x="4941" y="6310"/>
                </a:lnTo>
                <a:lnTo>
                  <a:pt x="777" y="6310"/>
                </a:lnTo>
                <a:lnTo>
                  <a:pt x="597" y="5972"/>
                </a:lnTo>
                <a:lnTo>
                  <a:pt x="1" y="5972"/>
                </a:lnTo>
                <a:lnTo>
                  <a:pt x="1" y="3891"/>
                </a:lnTo>
                <a:lnTo>
                  <a:pt x="144" y="3855"/>
                </a:lnTo>
                <a:lnTo>
                  <a:pt x="144" y="2716"/>
                </a:lnTo>
                <a:lnTo>
                  <a:pt x="1" y="2680"/>
                </a:lnTo>
                <a:lnTo>
                  <a:pt x="1" y="1931"/>
                </a:lnTo>
                <a:lnTo>
                  <a:pt x="0" y="1930"/>
                </a:lnTo>
                <a:lnTo>
                  <a:pt x="0" y="245"/>
                </a:lnTo>
                <a:lnTo>
                  <a:pt x="245" y="0"/>
                </a:lnTo>
                <a:close/>
              </a:path>
            </a:pathLst>
          </a:custGeom>
          <a:gradFill>
            <a:gsLst>
              <a:gs pos="52000">
                <a:schemeClr val="accent1">
                  <a:alpha val="0"/>
                </a:schemeClr>
              </a:gs>
              <a:gs pos="0">
                <a:schemeClr val="accent1">
                  <a:alpha val="20000"/>
                </a:schemeClr>
              </a:gs>
              <a:gs pos="100000">
                <a:schemeClr val="accent1">
                  <a:alpha val="20000"/>
                </a:schemeClr>
              </a:gs>
            </a:gsLst>
            <a:lin ang="2700000" scaled="0"/>
          </a:gradFill>
          <a:ln w="9525">
            <a:gradFill>
              <a:gsLst>
                <a:gs pos="24000">
                  <a:schemeClr val="accent1">
                    <a:alpha val="0"/>
                  </a:schemeClr>
                </a:gs>
                <a:gs pos="94000">
                  <a:schemeClr val="accent1">
                    <a:alpha val="70000"/>
                  </a:schemeClr>
                </a:gs>
              </a:gsLst>
              <a:path path="circle">
                <a:fillToRect l="50000" t="50000" r="50000" b="50000"/>
              </a:path>
              <a:tileRect/>
            </a:gra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532422" tIns="701253" rIns="532422" bIns="455676" numCol="1" spcCol="0" rtlCol="0" fromWordArt="0" anchor="ctr" anchorCtr="0" forceAA="0" compatLnSpc="1">
            <a:noAutofit/>
          </a:bodyPr>
          <a:lstStyle/>
          <a:p>
            <a:pPr lvl="0" indent="0" algn="just" fontAlgn="auto">
              <a:lnSpc>
                <a:spcPct val="100000"/>
              </a:lnSpc>
              <a:spcBef>
                <a:spcPts val="0"/>
              </a:spcBef>
              <a:spcAft>
                <a:spcPts val="0"/>
              </a:spcAft>
              <a:buClrTx/>
              <a:buSzTx/>
              <a:buFontTx/>
            </a:pPr>
            <a:r>
              <a:rPr lang="zh-CN" altLang="en-US" sz="1600" dirty="0">
                <a:solidFill>
                  <a:schemeClr val="tx1"/>
                </a:solidFill>
                <a:sym typeface="+mn-ea"/>
              </a:rPr>
              <a:t>根据</a:t>
            </a:r>
            <a:r>
              <a:rPr lang="en-US" altLang="zh-CN" sz="1600" dirty="0">
                <a:solidFill>
                  <a:schemeClr val="tx1"/>
                </a:solidFill>
                <a:sym typeface="+mn-ea"/>
              </a:rPr>
              <a:t>《</a:t>
            </a:r>
            <a:r>
              <a:rPr lang="zh-CN" altLang="en-US" sz="1600" dirty="0">
                <a:solidFill>
                  <a:schemeClr val="tx1"/>
                </a:solidFill>
                <a:sym typeface="+mn-ea"/>
              </a:rPr>
              <a:t>劳动合同法实施条例</a:t>
            </a:r>
            <a:r>
              <a:rPr lang="en-US" altLang="zh-CN" sz="1600" dirty="0">
                <a:solidFill>
                  <a:schemeClr val="tx1"/>
                </a:solidFill>
                <a:sym typeface="+mn-ea"/>
              </a:rPr>
              <a:t>》</a:t>
            </a:r>
            <a:r>
              <a:rPr lang="zh-CN" altLang="en-US" sz="1600" dirty="0">
                <a:solidFill>
                  <a:schemeClr val="tx1"/>
                </a:solidFill>
                <a:sym typeface="+mn-ea"/>
              </a:rPr>
              <a:t>第</a:t>
            </a:r>
            <a:r>
              <a:rPr lang="en-US" altLang="zh-CN" sz="1600" dirty="0">
                <a:solidFill>
                  <a:schemeClr val="tx1"/>
                </a:solidFill>
                <a:sym typeface="+mn-ea"/>
              </a:rPr>
              <a:t>27</a:t>
            </a:r>
            <a:r>
              <a:rPr lang="zh-CN" altLang="en-US" sz="1600" dirty="0">
                <a:solidFill>
                  <a:schemeClr val="tx1"/>
                </a:solidFill>
                <a:sym typeface="+mn-ea"/>
              </a:rPr>
              <a:t>条规定，劳动合同法第</a:t>
            </a:r>
            <a:r>
              <a:rPr lang="en-US" altLang="zh-CN" sz="1600" dirty="0">
                <a:solidFill>
                  <a:schemeClr val="tx1"/>
                </a:solidFill>
                <a:sym typeface="+mn-ea"/>
              </a:rPr>
              <a:t>47</a:t>
            </a:r>
            <a:r>
              <a:rPr lang="zh-CN" altLang="en-US" sz="1600" dirty="0">
                <a:solidFill>
                  <a:schemeClr val="tx1"/>
                </a:solidFill>
                <a:sym typeface="+mn-ea"/>
              </a:rPr>
              <a:t>条规定的经济补偿的月工资按照劳动者应得工资计算，包括计时工资或者计件工资以及奖金、津贴和补贴等货币性收入。劳动者在劳动合同解除或者终止前</a:t>
            </a:r>
            <a:r>
              <a:rPr lang="en-US" altLang="zh-CN" sz="1600" dirty="0">
                <a:solidFill>
                  <a:schemeClr val="tx1"/>
                </a:solidFill>
                <a:sym typeface="+mn-ea"/>
              </a:rPr>
              <a:t>12</a:t>
            </a:r>
            <a:r>
              <a:rPr lang="zh-CN" altLang="en-US" sz="1600" dirty="0">
                <a:solidFill>
                  <a:schemeClr val="tx1"/>
                </a:solidFill>
                <a:sym typeface="+mn-ea"/>
              </a:rPr>
              <a:t>个月的平均工资低于当地最低工资标准的，按照当地最低工资标准计算。劳动者工作不满</a:t>
            </a:r>
            <a:r>
              <a:rPr lang="en-US" altLang="zh-CN" sz="1600" dirty="0">
                <a:solidFill>
                  <a:schemeClr val="tx1"/>
                </a:solidFill>
                <a:sym typeface="+mn-ea"/>
              </a:rPr>
              <a:t>12</a:t>
            </a:r>
            <a:r>
              <a:rPr lang="zh-CN" altLang="en-US" sz="1600" dirty="0">
                <a:solidFill>
                  <a:schemeClr val="tx1"/>
                </a:solidFill>
                <a:sym typeface="+mn-ea"/>
              </a:rPr>
              <a:t>个月的，按照实际工作的月数计算平均工资。</a:t>
            </a:r>
            <a:endParaRPr lang="zh-CN" altLang="en-US" sz="1600" dirty="0">
              <a:ln>
                <a:noFill/>
              </a:ln>
              <a:solidFill>
                <a:schemeClr val="tx1"/>
              </a:solidFill>
              <a:effectLst/>
              <a:latin typeface="+mn-ea"/>
              <a:cs typeface="MiSans Normal" panose="00000500000000000000" charset="-122"/>
              <a:sym typeface="+mn-ea"/>
            </a:endParaRPr>
          </a:p>
        </p:txBody>
      </p:sp>
      <p:sp>
        <p:nvSpPr>
          <p:cNvPr id="62" name="直角三角形 61"/>
          <p:cNvSpPr/>
          <p:nvPr>
            <p:custDataLst>
              <p:tags r:id="rId29"/>
            </p:custDataLst>
          </p:nvPr>
        </p:nvSpPr>
        <p:spPr>
          <a:xfrm rot="16200000">
            <a:off x="11698635" y="5765083"/>
            <a:ext cx="159355" cy="159355"/>
          </a:xfrm>
          <a:prstGeom prst="rtTriangle">
            <a:avLst/>
          </a:prstGeom>
          <a:noFill/>
          <a:ln w="6350">
            <a:solidFill>
              <a:schemeClr val="accent1">
                <a:alpha val="7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63" name="梯形 62"/>
          <p:cNvSpPr/>
          <p:nvPr>
            <p:custDataLst>
              <p:tags r:id="rId30"/>
            </p:custDataLst>
          </p:nvPr>
        </p:nvSpPr>
        <p:spPr>
          <a:xfrm rot="5400000">
            <a:off x="8042848" y="3874251"/>
            <a:ext cx="665541"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64" name="梯形 63"/>
          <p:cNvSpPr/>
          <p:nvPr>
            <p:custDataLst>
              <p:tags r:id="rId31"/>
            </p:custDataLst>
          </p:nvPr>
        </p:nvSpPr>
        <p:spPr>
          <a:xfrm rot="16200000" flipH="1">
            <a:off x="11504463" y="3874251"/>
            <a:ext cx="665541" cy="38165"/>
          </a:xfrm>
          <a:prstGeom prst="trapezoid">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MiSans Normal" panose="00000500000000000000" charset="-122"/>
              <a:ea typeface="MiSans Normal" panose="00000500000000000000" charset="-122"/>
              <a:sym typeface="MiSans Normal" panose="00000500000000000000" charset="-122"/>
            </a:endParaRPr>
          </a:p>
        </p:txBody>
      </p:sp>
      <p:sp>
        <p:nvSpPr>
          <p:cNvPr id="66" name="任意多边形 65"/>
          <p:cNvSpPr/>
          <p:nvPr>
            <p:custDataLst>
              <p:tags r:id="rId32"/>
            </p:custDataLst>
          </p:nvPr>
        </p:nvSpPr>
        <p:spPr>
          <a:xfrm flipV="1">
            <a:off x="8353523" y="5783830"/>
            <a:ext cx="459317" cy="137929"/>
          </a:xfrm>
          <a:custGeom>
            <a:avLst/>
            <a:gdLst>
              <a:gd name="adj" fmla="val 56966"/>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686" h="206">
                <a:moveTo>
                  <a:pt x="455" y="206"/>
                </a:moveTo>
                <a:lnTo>
                  <a:pt x="572" y="0"/>
                </a:lnTo>
                <a:lnTo>
                  <a:pt x="686" y="0"/>
                </a:lnTo>
                <a:lnTo>
                  <a:pt x="569" y="206"/>
                </a:lnTo>
                <a:lnTo>
                  <a:pt x="455" y="206"/>
                </a:lnTo>
                <a:close/>
                <a:moveTo>
                  <a:pt x="228" y="206"/>
                </a:moveTo>
                <a:lnTo>
                  <a:pt x="345" y="0"/>
                </a:lnTo>
                <a:lnTo>
                  <a:pt x="459" y="0"/>
                </a:lnTo>
                <a:lnTo>
                  <a:pt x="342" y="206"/>
                </a:lnTo>
                <a:lnTo>
                  <a:pt x="228" y="206"/>
                </a:lnTo>
                <a:close/>
                <a:moveTo>
                  <a:pt x="0" y="206"/>
                </a:moveTo>
                <a:lnTo>
                  <a:pt x="117" y="0"/>
                </a:lnTo>
                <a:lnTo>
                  <a:pt x="231" y="0"/>
                </a:lnTo>
                <a:lnTo>
                  <a:pt x="114" y="206"/>
                </a:lnTo>
                <a:lnTo>
                  <a:pt x="0" y="206"/>
                </a:lnTo>
                <a:close/>
              </a:path>
            </a:pathLst>
          </a:custGeom>
          <a:gradFill>
            <a:gsLst>
              <a:gs pos="0">
                <a:schemeClr val="accent1"/>
              </a:gs>
              <a:gs pos="100000">
                <a:schemeClr val="accent1">
                  <a:alpha val="0"/>
                </a:schemeClr>
              </a:gs>
            </a:gsLst>
            <a:lin ang="10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lt1">
                  <a:lumMod val="100000"/>
                </a:schemeClr>
              </a:solidFill>
              <a:latin typeface="MiSans Normal" panose="00000500000000000000" charset="-122"/>
              <a:ea typeface="MiSans Normal" panose="00000500000000000000" charset="-122"/>
              <a:sym typeface="MiSans Normal" panose="00000500000000000000" charset="-122"/>
            </a:endParaRPr>
          </a:p>
        </p:txBody>
      </p:sp>
      <p:sp>
        <p:nvSpPr>
          <p:cNvPr id="67" name="任意多边形: 形状 367"/>
          <p:cNvSpPr/>
          <p:nvPr>
            <p:custDataLst>
              <p:tags r:id="rId33"/>
            </p:custDataLst>
          </p:nvPr>
        </p:nvSpPr>
        <p:spPr>
          <a:xfrm>
            <a:off x="8453287" y="5419591"/>
            <a:ext cx="3314982" cy="403074"/>
          </a:xfrm>
          <a:custGeom>
            <a:avLst/>
            <a:gdLst>
              <a:gd name="connsiteX0" fmla="*/ 0 w 2382520"/>
              <a:gd name="connsiteY0" fmla="*/ 106680 h 289560"/>
              <a:gd name="connsiteX1" fmla="*/ 254000 w 2382520"/>
              <a:gd name="connsiteY1" fmla="*/ 106680 h 289560"/>
              <a:gd name="connsiteX2" fmla="*/ 350520 w 2382520"/>
              <a:gd name="connsiteY2" fmla="*/ 289560 h 289560"/>
              <a:gd name="connsiteX3" fmla="*/ 2255520 w 2382520"/>
              <a:gd name="connsiteY3" fmla="*/ 289560 h 289560"/>
              <a:gd name="connsiteX4" fmla="*/ 2382520 w 2382520"/>
              <a:gd name="connsiteY4" fmla="*/ 167640 h 289560"/>
              <a:gd name="connsiteX5" fmla="*/ 2382520 w 2382520"/>
              <a:gd name="connsiteY5" fmla="*/ 0 h 28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2520" h="289560">
                <a:moveTo>
                  <a:pt x="0" y="106680"/>
                </a:moveTo>
                <a:lnTo>
                  <a:pt x="254000" y="106680"/>
                </a:lnTo>
                <a:lnTo>
                  <a:pt x="350520" y="289560"/>
                </a:lnTo>
                <a:lnTo>
                  <a:pt x="2255520" y="289560"/>
                </a:lnTo>
                <a:lnTo>
                  <a:pt x="2382520" y="167640"/>
                </a:lnTo>
                <a:lnTo>
                  <a:pt x="2382520" y="0"/>
                </a:lnTo>
              </a:path>
            </a:pathLst>
          </a:custGeom>
          <a:noFill/>
          <a:ln w="6350">
            <a:solidFill>
              <a:schemeClr val="accent1">
                <a:alpha val="80000"/>
              </a:schemeClr>
            </a:solidFill>
          </a:ln>
          <a:effectLst>
            <a:glow rad="254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pic>
        <p:nvPicPr>
          <p:cNvPr id="77" name="图片 76"/>
          <p:cNvPicPr>
            <a:picLocks noChangeAspect="1"/>
          </p:cNvPicPr>
          <p:nvPr>
            <p:custDataLst>
              <p:tags r:id="rId34"/>
            </p:custDataLst>
          </p:nvPr>
        </p:nvPicPr>
        <p:blipFill>
          <a:blip r:embed="rId10">
            <a:alphaModFix amt="25000"/>
            <a:duotone>
              <a:schemeClr val="accent1">
                <a:shade val="45000"/>
                <a:satMod val="135000"/>
              </a:schemeClr>
              <a:prstClr val="white"/>
            </a:duotone>
          </a:blip>
          <a:stretch>
            <a:fillRect/>
          </a:stretch>
        </p:blipFill>
        <p:spPr>
          <a:xfrm>
            <a:off x="8957464" y="5801239"/>
            <a:ext cx="2319349" cy="244389"/>
          </a:xfrm>
          <a:prstGeom prst="rect">
            <a:avLst/>
          </a:prstGeom>
        </p:spPr>
      </p:pic>
      <p:pic>
        <p:nvPicPr>
          <p:cNvPr id="78" name="图片 77"/>
          <p:cNvPicPr>
            <a:picLocks noChangeAspect="1"/>
          </p:cNvPicPr>
          <p:nvPr>
            <p:custDataLst>
              <p:tags r:id="rId35"/>
            </p:custDataLst>
          </p:nvPr>
        </p:nvPicPr>
        <p:blipFill>
          <a:blip r:embed="rId10">
            <a:duotone>
              <a:schemeClr val="accent1">
                <a:shade val="45000"/>
                <a:satMod val="135000"/>
              </a:schemeClr>
              <a:prstClr val="white"/>
            </a:duotone>
          </a:blip>
          <a:stretch>
            <a:fillRect/>
          </a:stretch>
        </p:blipFill>
        <p:spPr>
          <a:xfrm>
            <a:off x="9493780" y="5885603"/>
            <a:ext cx="1246717" cy="75660"/>
          </a:xfrm>
          <a:prstGeom prst="rect">
            <a:avLst/>
          </a:prstGeom>
        </p:spPr>
      </p:pic>
      <p:sp>
        <p:nvSpPr>
          <p:cNvPr id="79" name="菱形 78"/>
          <p:cNvSpPr/>
          <p:nvPr>
            <p:custDataLst>
              <p:tags r:id="rId36"/>
            </p:custDataLst>
          </p:nvPr>
        </p:nvSpPr>
        <p:spPr>
          <a:xfrm flipV="1">
            <a:off x="8903230" y="5913725"/>
            <a:ext cx="2427818" cy="18748"/>
          </a:xfrm>
          <a:prstGeom prst="diamond">
            <a:avLst/>
          </a:prstGeom>
          <a:gradFill>
            <a:gsLst>
              <a:gs pos="0">
                <a:schemeClr val="accent1">
                  <a:alpha val="10000"/>
                </a:schemeClr>
              </a:gs>
              <a:gs pos="100000">
                <a:schemeClr val="accent1">
                  <a:alpha val="10000"/>
                </a:schemeClr>
              </a:gs>
              <a:gs pos="50000">
                <a:srgbClr val="FFFFFF"/>
              </a:gs>
            </a:gsLst>
            <a:lin ang="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latin typeface="MiSans Normal" panose="00000500000000000000" charset="-122"/>
              <a:ea typeface="MiSans Normal" panose="00000500000000000000" charset="-122"/>
              <a:sym typeface="MiSans Normal" panose="00000500000000000000" charset="-122"/>
            </a:endParaRPr>
          </a:p>
        </p:txBody>
      </p:sp>
      <p:sp>
        <p:nvSpPr>
          <p:cNvPr id="110" name="剪去对角的矩形 109"/>
          <p:cNvSpPr/>
          <p:nvPr>
            <p:custDataLst>
              <p:tags r:id="rId37"/>
            </p:custDataLst>
          </p:nvPr>
        </p:nvSpPr>
        <p:spPr>
          <a:xfrm>
            <a:off x="9038481" y="1433042"/>
            <a:ext cx="2128525" cy="637419"/>
          </a:xfrm>
          <a:prstGeom prst="snip2DiagRect">
            <a:avLst>
              <a:gd name="adj1" fmla="val 0"/>
              <a:gd name="adj2" fmla="val 24165"/>
            </a:avLst>
          </a:prstGeom>
          <a:gradFill>
            <a:gsLst>
              <a:gs pos="52000">
                <a:schemeClr val="accent1">
                  <a:alpha val="0"/>
                </a:schemeClr>
              </a:gs>
              <a:gs pos="0">
                <a:schemeClr val="accent1">
                  <a:alpha val="20000"/>
                </a:schemeClr>
              </a:gs>
              <a:gs pos="100000">
                <a:schemeClr val="accent1">
                  <a:alpha val="20000"/>
                </a:schemeClr>
              </a:gs>
            </a:gsLst>
            <a:lin ang="2700000" scaled="0"/>
          </a:gradFill>
          <a:ln w="9525">
            <a:solidFill>
              <a:schemeClr val="accent1">
                <a:alpha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0" tIns="0" rIns="0" bIns="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zh-CN" altLang="en-US" sz="2400" dirty="0">
                <a:solidFill>
                  <a:schemeClr val="tx1"/>
                </a:solidFill>
                <a:sym typeface="+mn-ea"/>
              </a:rPr>
              <a:t>计算基数</a:t>
            </a:r>
            <a:endParaRPr lang="zh-CN" altLang="en-US" sz="2400" b="1" dirty="0">
              <a:solidFill>
                <a:schemeClr val="tx1"/>
              </a:solidFill>
              <a:uFillTx/>
              <a:latin typeface="+mn-ea"/>
              <a:cs typeface="MiSans Normal" panose="00000500000000000000" charset="-122"/>
              <a:sym typeface="+mn-ea"/>
            </a:endParaRPr>
          </a:p>
        </p:txBody>
      </p:sp>
      <p:sp>
        <p:nvSpPr>
          <p:cNvPr id="111" name="任意多边形: 形状 155"/>
          <p:cNvSpPr/>
          <p:nvPr>
            <p:custDataLst>
              <p:tags r:id="rId38"/>
            </p:custDataLst>
          </p:nvPr>
        </p:nvSpPr>
        <p:spPr>
          <a:xfrm>
            <a:off x="9022412" y="1400903"/>
            <a:ext cx="301971" cy="208902"/>
          </a:xfrm>
          <a:custGeom>
            <a:avLst/>
            <a:gdLst>
              <a:gd name="connsiteX0" fmla="*/ 41529 w 614933"/>
              <a:gd name="connsiteY0" fmla="*/ 385477 h 385476"/>
              <a:gd name="connsiteX1" fmla="*/ 0 w 614933"/>
              <a:gd name="connsiteY1" fmla="*/ 343853 h 385476"/>
              <a:gd name="connsiteX2" fmla="*/ 0 w 614933"/>
              <a:gd name="connsiteY2" fmla="*/ 32099 h 385476"/>
              <a:gd name="connsiteX3" fmla="*/ 237935 w 614933"/>
              <a:gd name="connsiteY3" fmla="*/ 32099 h 385476"/>
              <a:gd name="connsiteX4" fmla="*/ 270034 w 614933"/>
              <a:gd name="connsiteY4" fmla="*/ 0 h 385476"/>
              <a:gd name="connsiteX5" fmla="*/ 538258 w 614933"/>
              <a:gd name="connsiteY5" fmla="*/ 0 h 385476"/>
              <a:gd name="connsiteX6" fmla="*/ 614934 w 614933"/>
              <a:gd name="connsiteY6" fmla="*/ 76676 h 385476"/>
              <a:gd name="connsiteX7" fmla="*/ 41529 w 614933"/>
              <a:gd name="connsiteY7" fmla="*/ 76676 h 385476"/>
              <a:gd name="connsiteX8" fmla="*/ 41529 w 614933"/>
              <a:gd name="connsiteY8" fmla="*/ 385477 h 38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4933" h="385476">
                <a:moveTo>
                  <a:pt x="41529" y="385477"/>
                </a:moveTo>
                <a:lnTo>
                  <a:pt x="0" y="343853"/>
                </a:lnTo>
                <a:lnTo>
                  <a:pt x="0" y="32099"/>
                </a:lnTo>
                <a:lnTo>
                  <a:pt x="237935" y="32099"/>
                </a:lnTo>
                <a:lnTo>
                  <a:pt x="270034" y="0"/>
                </a:lnTo>
                <a:lnTo>
                  <a:pt x="538258" y="0"/>
                </a:lnTo>
                <a:lnTo>
                  <a:pt x="614934" y="76676"/>
                </a:lnTo>
                <a:lnTo>
                  <a:pt x="41529" y="76676"/>
                </a:lnTo>
                <a:lnTo>
                  <a:pt x="41529" y="385477"/>
                </a:lnTo>
                <a:close/>
              </a:path>
            </a:pathLst>
          </a:custGeom>
          <a:solidFill>
            <a:schemeClr val="accent1"/>
          </a:soli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MiSans Normal" panose="00000500000000000000" charset="-122"/>
              <a:ea typeface="MiSans Normal" panose="00000500000000000000" charset="-122"/>
              <a:sym typeface="MiSans Normal" panose="00000500000000000000" charset="-122"/>
            </a:endParaRPr>
          </a:p>
        </p:txBody>
      </p:sp>
      <p:cxnSp>
        <p:nvCxnSpPr>
          <p:cNvPr id="112" name="直接连接符 111"/>
          <p:cNvCxnSpPr/>
          <p:nvPr>
            <p:custDataLst>
              <p:tags r:id="rId39"/>
            </p:custDataLst>
          </p:nvPr>
        </p:nvCxnSpPr>
        <p:spPr>
          <a:xfrm flipV="1">
            <a:off x="11162989" y="1858211"/>
            <a:ext cx="0" cy="15199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353210"/>
            <a:chOff x="100784" y="216164"/>
            <a:chExt cx="12221965" cy="135321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52365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971550" y="1595227"/>
            <a:ext cx="10197193" cy="4661535"/>
          </a:xfrm>
          <a:prstGeom prst="rect">
            <a:avLst/>
          </a:prstGeom>
          <a:noFill/>
        </p:spPr>
        <p:txBody>
          <a:bodyPr wrap="square" rtlCol="0" anchor="ctr">
            <a:spAutoFit/>
          </a:bodyPr>
          <a:lstStyle/>
          <a:p>
            <a:pPr>
              <a:lnSpc>
                <a:spcPct val="150000"/>
              </a:lnSpc>
            </a:pPr>
            <a:r>
              <a:rPr lang="zh-CN" altLang="en-US" b="1" dirty="0"/>
              <a:t>违法解除劳动关系的法律后果</a:t>
            </a:r>
            <a:endParaRPr lang="en-US" altLang="zh-CN" b="1" dirty="0"/>
          </a:p>
          <a:p>
            <a:pPr indent="457200">
              <a:lnSpc>
                <a:spcPct val="150000"/>
              </a:lnSpc>
            </a:pPr>
            <a:endParaRPr lang="en-US" altLang="zh-CN" sz="2000" dirty="0"/>
          </a:p>
          <a:p>
            <a:pPr indent="457200">
              <a:lnSpc>
                <a:spcPct val="150000"/>
              </a:lnSpc>
            </a:pPr>
            <a:r>
              <a:rPr lang="en-US" altLang="zh-CN" sz="2000" dirty="0"/>
              <a:t>《</a:t>
            </a:r>
            <a:r>
              <a:rPr lang="zh-CN" altLang="en-US" sz="2000" dirty="0"/>
              <a:t>劳动合同法</a:t>
            </a:r>
            <a:r>
              <a:rPr lang="en-US" altLang="zh-CN" sz="2000" dirty="0"/>
              <a:t>》</a:t>
            </a:r>
            <a:r>
              <a:rPr lang="zh-CN" altLang="en-US" sz="2000" dirty="0"/>
              <a:t>第四十八条　用人单位违反本法规定解除或者终止劳动合同，劳动者要求继续履行劳动合同的，用人单位应当继续履行；劳动者不要求继续履行劳动合同或者劳动合同已经不能继续履行的，用人单位应当依照本法第八十七条规定支付赔偿金。</a:t>
            </a:r>
            <a:endParaRPr lang="en-US" altLang="zh-CN" sz="2000" dirty="0"/>
          </a:p>
          <a:p>
            <a:pPr indent="457200">
              <a:lnSpc>
                <a:spcPct val="150000"/>
              </a:lnSpc>
            </a:pPr>
            <a:endParaRPr lang="en-US" altLang="zh-CN" sz="2000" dirty="0"/>
          </a:p>
          <a:p>
            <a:pPr indent="457200">
              <a:lnSpc>
                <a:spcPct val="150000"/>
              </a:lnSpc>
            </a:pPr>
            <a:r>
              <a:rPr lang="zh-CN" altLang="en-US" sz="2000" dirty="0"/>
              <a:t>经济赔偿金标准：经济补偿金的二倍</a:t>
            </a:r>
            <a:endParaRPr lang="en-US" altLang="zh-CN" sz="2000" dirty="0"/>
          </a:p>
          <a:p>
            <a:pPr indent="457200">
              <a:lnSpc>
                <a:spcPct val="150000"/>
              </a:lnSpc>
            </a:pPr>
            <a:endParaRPr lang="en-US" altLang="zh-CN" sz="2000" dirty="0"/>
          </a:p>
          <a:p>
            <a:pPr indent="457200">
              <a:lnSpc>
                <a:spcPct val="150000"/>
              </a:lnSpc>
            </a:pPr>
            <a:r>
              <a:rPr lang="zh-CN" altLang="en-US" sz="2000" dirty="0"/>
              <a:t>问题：</a:t>
            </a:r>
            <a:r>
              <a:rPr lang="en-US" altLang="zh-CN" sz="2000" dirty="0"/>
              <a:t>1</a:t>
            </a:r>
            <a:r>
              <a:rPr lang="zh-CN" altLang="en-US" sz="2000" dirty="0"/>
              <a:t>、试用期的违法解除</a:t>
            </a:r>
            <a:endParaRPr lang="en-US" altLang="zh-CN" sz="2000" dirty="0"/>
          </a:p>
          <a:p>
            <a:pPr indent="457200">
              <a:lnSpc>
                <a:spcPct val="150000"/>
              </a:lnSpc>
            </a:pPr>
            <a:r>
              <a:rPr lang="en-US" altLang="zh-CN" sz="2000" dirty="0"/>
              <a:t>          </a:t>
            </a:r>
            <a:endParaRPr lang="zh-CN" altLang="en-US" dirty="0"/>
          </a:p>
        </p:txBody>
      </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669471" y="893290"/>
            <a:ext cx="10433957" cy="5964710"/>
          </a:xfrm>
          <a:prstGeom prst="rect">
            <a:avLst/>
          </a:prstGeom>
          <a:noFill/>
        </p:spPr>
        <p:txBody>
          <a:bodyPr wrap="square" rtlCol="0" anchor="ctr">
            <a:spAutoFit/>
          </a:bodyPr>
          <a:lstStyle/>
          <a:p>
            <a:pPr indent="457200"/>
            <a:r>
              <a:rPr lang="en-US" altLang="zh-CN" dirty="0"/>
              <a:t>1</a:t>
            </a:r>
            <a:r>
              <a:rPr lang="zh-CN" altLang="en-US" dirty="0"/>
              <a:t>、实践中，一般不存在“自动离职”或“自动解除”的认定，当员工出现长期脱岗的情形，用人单位应当积极行使管理权。</a:t>
            </a:r>
            <a:endParaRPr lang="en-US" altLang="zh-CN" dirty="0"/>
          </a:p>
          <a:p>
            <a:pPr indent="457200"/>
            <a:endParaRPr lang="en-US" altLang="zh-CN" dirty="0"/>
          </a:p>
          <a:p>
            <a:pPr indent="457200"/>
            <a:r>
              <a:rPr lang="en-US" altLang="zh-CN" dirty="0"/>
              <a:t>2</a:t>
            </a:r>
            <a:r>
              <a:rPr lang="zh-CN" altLang="en-US" dirty="0"/>
              <a:t>、劳动合同的期限会因法定情形顺延，应及时标注与更新特殊员工，如“三期（孕期、产期、哺乳期）”女员工、罹患职业病或疑似职业病员工、医疗期内员工等，做好台账管理。</a:t>
            </a:r>
            <a:endParaRPr lang="en-US" altLang="zh-CN" dirty="0"/>
          </a:p>
          <a:p>
            <a:pPr indent="457200"/>
            <a:endParaRPr lang="en-US" altLang="zh-CN" dirty="0"/>
          </a:p>
          <a:p>
            <a:pPr indent="457200"/>
            <a:r>
              <a:rPr lang="en-US" altLang="zh-CN" dirty="0"/>
              <a:t>3</a:t>
            </a:r>
            <a:r>
              <a:rPr lang="zh-CN" altLang="en-US" dirty="0"/>
              <a:t>、当发生终止情形或作出解除行为时，用人单位宜留存相关凭证或固定原因证据，并根据规定支付相关经济补偿或其他待遇。</a:t>
            </a:r>
            <a:endParaRPr lang="en-US" altLang="zh-CN" dirty="0"/>
          </a:p>
          <a:p>
            <a:pPr indent="457200"/>
            <a:endParaRPr lang="en-US" altLang="zh-CN" dirty="0"/>
          </a:p>
          <a:p>
            <a:pPr indent="457200"/>
            <a:r>
              <a:rPr lang="en-US" altLang="zh-CN" dirty="0"/>
              <a:t>4</a:t>
            </a:r>
            <a:r>
              <a:rPr lang="zh-CN" altLang="en-US" dirty="0"/>
              <a:t>、除存在服务期约定外，劳动者提前</a:t>
            </a:r>
            <a:r>
              <a:rPr lang="en-US" dirty="0"/>
              <a:t>30</a:t>
            </a:r>
            <a:r>
              <a:rPr lang="zh-CN" altLang="en-US" dirty="0"/>
              <a:t>天提出辞职（试用期为提前</a:t>
            </a:r>
            <a:r>
              <a:rPr lang="en-US" dirty="0"/>
              <a:t>3</a:t>
            </a:r>
            <a:r>
              <a:rPr lang="zh-CN" altLang="en-US" dirty="0"/>
              <a:t>天）即依法发生解除效力。用人单位需甄别劳动者作出的意思表示系辞职还是辞职申请，并固定解除原因，以消弭日后争议。</a:t>
            </a:r>
            <a:endParaRPr lang="en-US" altLang="zh-CN" dirty="0"/>
          </a:p>
          <a:p>
            <a:pPr indent="457200"/>
            <a:endParaRPr lang="en-US" altLang="zh-CN" dirty="0"/>
          </a:p>
          <a:p>
            <a:pPr indent="457200"/>
            <a:r>
              <a:rPr lang="en-US" altLang="zh-CN" dirty="0"/>
              <a:t>5</a:t>
            </a:r>
            <a:r>
              <a:rPr lang="zh-CN" altLang="en-US" dirty="0"/>
              <a:t>、违纪解除应对照规章制度严格使用，并履行</a:t>
            </a:r>
            <a:r>
              <a:rPr lang="zh-CN" altLang="en-US" b="1" dirty="0"/>
              <a:t>通知</a:t>
            </a:r>
            <a:r>
              <a:rPr lang="zh-CN" altLang="en-US" dirty="0"/>
              <a:t>程序。对涉及劳动者重大权利义务的规章制度，用人单位应按照法定民主程序予以制定并履行公示告知程序。规章制度的条款内容不应相互冲突，宜明确具体、层次得当，建议通过归纳与列举等方式固定常见规则。</a:t>
            </a:r>
            <a:endParaRPr lang="en-US" altLang="zh-CN" dirty="0"/>
          </a:p>
          <a:p>
            <a:pPr indent="457200"/>
            <a:endParaRPr lang="zh-CN" altLang="en-US" dirty="0"/>
          </a:p>
          <a:p>
            <a:pPr indent="457200"/>
            <a:r>
              <a:rPr lang="en-US" altLang="zh-CN" dirty="0"/>
              <a:t>6</a:t>
            </a:r>
            <a:r>
              <a:rPr lang="zh-CN" altLang="en-US" dirty="0"/>
              <a:t>、无过错解除一般均有协商或调岗（培训）的前置程序，宜作为最后手段，仅在用人单位善意履行前置程序后，仍难以维系双方劳动关系方可行使。未经法定前置程序而径直作出，一般须承担违法解除的不利后果。</a:t>
            </a:r>
            <a:endParaRPr lang="zh-CN" altLang="en-US" dirty="0"/>
          </a:p>
          <a:p>
            <a:endParaRPr lang="zh-CN" altLang="en-US" dirty="0"/>
          </a:p>
          <a:p>
            <a:pPr>
              <a:lnSpc>
                <a:spcPct val="120000"/>
              </a:lnSpc>
            </a:pPr>
            <a:endParaRPr lang="zh-CN" altLang="en-US" dirty="0">
              <a:solidFill>
                <a:schemeClr val="tx1">
                  <a:lumMod val="75000"/>
                  <a:lumOff val="25000"/>
                </a:schemeClr>
              </a:solidFill>
            </a:endParaRPr>
          </a:p>
        </p:txBody>
      </p:sp>
      <p:sp>
        <p:nvSpPr>
          <p:cNvPr id="7" name="TextBox 6"/>
          <p:cNvSpPr txBox="1"/>
          <p:nvPr/>
        </p:nvSpPr>
        <p:spPr>
          <a:xfrm>
            <a:off x="571500" y="277586"/>
            <a:ext cx="4980214" cy="461665"/>
          </a:xfrm>
          <a:prstGeom prst="rect">
            <a:avLst/>
          </a:prstGeom>
          <a:noFill/>
        </p:spPr>
        <p:txBody>
          <a:bodyPr wrap="square" rtlCol="0" anchor="ctr">
            <a:spAutoFit/>
          </a:bodyPr>
          <a:lstStyle/>
          <a:p>
            <a:pPr>
              <a:lnSpc>
                <a:spcPct val="120000"/>
              </a:lnSpc>
            </a:pPr>
            <a:r>
              <a:rPr lang="zh-CN" altLang="en-US" sz="2000" b="1" dirty="0"/>
              <a:t>劳动关系解除时的注意事项</a:t>
            </a:r>
            <a:endParaRPr lang="zh-CN" altLang="en-US" sz="2000" b="1" dirty="0"/>
          </a:p>
        </p:txBody>
      </p:sp>
      <p:pic>
        <p:nvPicPr>
          <p:cNvPr id="3" name="图片 2" descr="微信截图_20240702163310"/>
          <p:cNvPicPr>
            <a:picLocks noChangeAspect="1"/>
          </p:cNvPicPr>
          <p:nvPr/>
        </p:nvPicPr>
        <p:blipFill>
          <a:blip r:embed="rId2"/>
          <a:stretch>
            <a:fillRect/>
          </a:stretch>
        </p:blipFill>
        <p:spPr>
          <a:xfrm>
            <a:off x="5551805" y="-83185"/>
            <a:ext cx="5060315" cy="822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0" y="92171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algn="ctr"/>
              <a:r>
                <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53200"/>
            <a:ext cx="12192000" cy="304800"/>
          </a:xfrm>
          <a:prstGeom prst="rect">
            <a:avLst/>
          </a:prstGeom>
          <a:effectLst>
            <a:glow rad="127000">
              <a:schemeClr val="accent1">
                <a:alpha val="0"/>
              </a:schemeClr>
            </a:glow>
          </a:effectLst>
        </p:spPr>
      </p:pic>
      <p:sp>
        <p:nvSpPr>
          <p:cNvPr id="16" name="TextBox 15"/>
          <p:cNvSpPr txBox="1"/>
          <p:nvPr/>
        </p:nvSpPr>
        <p:spPr>
          <a:xfrm>
            <a:off x="661307" y="1115506"/>
            <a:ext cx="3665764" cy="423545"/>
          </a:xfrm>
          <a:prstGeom prst="rect">
            <a:avLst/>
          </a:prstGeom>
          <a:noFill/>
        </p:spPr>
        <p:txBody>
          <a:bodyPr wrap="square" rtlCol="0" anchor="ctr">
            <a:spAutoFit/>
          </a:bodyPr>
          <a:lstStyle/>
          <a:p>
            <a:pPr>
              <a:lnSpc>
                <a:spcPct val="120000"/>
              </a:lnSpc>
            </a:pPr>
            <a:r>
              <a:rPr lang="en-US" altLang="zh-CN" b="1" dirty="0"/>
              <a:t>1</a:t>
            </a:r>
            <a:r>
              <a:rPr lang="zh-CN" altLang="en-US" b="1" dirty="0"/>
              <a:t>、劳动争议的数量居高不下</a:t>
            </a:r>
            <a:endParaRPr lang="zh-CN" altLang="en-US" b="1" dirty="0"/>
          </a:p>
        </p:txBody>
      </p:sp>
      <p:pic>
        <p:nvPicPr>
          <p:cNvPr id="3" name="图片 2" descr="微信截图_20240702163310"/>
          <p:cNvPicPr>
            <a:picLocks noChangeAspect="1"/>
          </p:cNvPicPr>
          <p:nvPr/>
        </p:nvPicPr>
        <p:blipFill>
          <a:blip r:embed="rId2"/>
          <a:stretch>
            <a:fillRect/>
          </a:stretch>
        </p:blipFill>
        <p:spPr>
          <a:xfrm>
            <a:off x="1143000" y="-357505"/>
            <a:ext cx="9312910" cy="1513205"/>
          </a:xfrm>
          <a:prstGeom prst="rect">
            <a:avLst/>
          </a:prstGeom>
        </p:spPr>
      </p:pic>
      <p:sp>
        <p:nvSpPr>
          <p:cNvPr id="11" name="矩形 10"/>
          <p:cNvSpPr/>
          <p:nvPr>
            <p:custDataLst>
              <p:tags r:id="rId3"/>
            </p:custDataLst>
          </p:nvPr>
        </p:nvSpPr>
        <p:spPr>
          <a:xfrm>
            <a:off x="2642235" y="1915160"/>
            <a:ext cx="2801620" cy="50165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500" b="1">
                <a:solidFill>
                  <a:schemeClr val="accent1"/>
                </a:solidFill>
                <a:latin typeface="+mn-ea"/>
                <a:cs typeface="+mn-ea"/>
                <a:sym typeface="+mn-ea"/>
              </a:rPr>
              <a:t>2014年</a:t>
            </a:r>
            <a:r>
              <a:rPr lang="zh-CN" altLang="en-US" sz="1200" dirty="0">
                <a:sym typeface="+mn-ea"/>
              </a:rPr>
              <a:t>共</a:t>
            </a:r>
            <a:r>
              <a:rPr lang="en-US" altLang="zh-CN" sz="1200" dirty="0">
                <a:sym typeface="+mn-ea"/>
              </a:rPr>
              <a:t>155.9</a:t>
            </a:r>
            <a:r>
              <a:rPr lang="zh-CN" altLang="en-US" sz="1200" dirty="0">
                <a:sym typeface="+mn-ea"/>
              </a:rPr>
              <a:t>万件</a:t>
            </a:r>
            <a:endParaRPr lang="zh-CN" altLang="en-US" sz="1200" dirty="0">
              <a:sym typeface="+mn-ea"/>
            </a:endParaRPr>
          </a:p>
          <a:p>
            <a:pPr algn="r">
              <a:lnSpc>
                <a:spcPct val="130000"/>
              </a:lnSpc>
              <a:spcBef>
                <a:spcPct val="0"/>
              </a:spcBef>
              <a:spcAft>
                <a:spcPct val="0"/>
              </a:spcAft>
            </a:pPr>
            <a:r>
              <a:rPr lang="zh-CN" altLang="en-US" sz="1500" b="1">
                <a:solidFill>
                  <a:schemeClr val="accent1"/>
                </a:solidFill>
                <a:latin typeface="+mn-ea"/>
                <a:cs typeface="+mn-ea"/>
                <a:sym typeface="+mn-ea"/>
              </a:rPr>
              <a:t>2015年</a:t>
            </a:r>
            <a:r>
              <a:rPr lang="zh-CN" altLang="en-US" sz="1200" dirty="0">
                <a:sym typeface="+mn-ea"/>
              </a:rPr>
              <a:t>共</a:t>
            </a:r>
            <a:r>
              <a:rPr lang="en-US" altLang="zh-CN" sz="1200" dirty="0">
                <a:sym typeface="+mn-ea"/>
              </a:rPr>
              <a:t>172.1</a:t>
            </a:r>
            <a:r>
              <a:rPr lang="zh-CN" altLang="en-US" sz="1200" dirty="0">
                <a:sym typeface="+mn-ea"/>
              </a:rPr>
              <a:t>万件</a:t>
            </a:r>
            <a:endParaRPr lang="zh-CN" altLang="en-US" sz="1200">
              <a:solidFill>
                <a:schemeClr val="tx1">
                  <a:lumMod val="85000"/>
                  <a:lumOff val="15000"/>
                </a:schemeClr>
              </a:solidFill>
              <a:latin typeface="+mn-ea"/>
              <a:cs typeface="+mn-ea"/>
              <a:sym typeface="+mn-ea"/>
            </a:endParaRPr>
          </a:p>
        </p:txBody>
      </p:sp>
      <p:sp>
        <p:nvSpPr>
          <p:cNvPr id="12" name="矩形 11"/>
          <p:cNvSpPr/>
          <p:nvPr>
            <p:custDataLst>
              <p:tags r:id="rId4"/>
            </p:custDataLst>
          </p:nvPr>
        </p:nvSpPr>
        <p:spPr>
          <a:xfrm>
            <a:off x="1939925" y="3415665"/>
            <a:ext cx="2801620" cy="50165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500" b="1">
                <a:solidFill>
                  <a:schemeClr val="accent3"/>
                </a:solidFill>
                <a:latin typeface="+mn-ea"/>
                <a:cs typeface="+mn-ea"/>
                <a:sym typeface="+mn-ea"/>
              </a:rPr>
              <a:t>2018年</a:t>
            </a:r>
            <a:r>
              <a:rPr lang="zh-CN" altLang="en-US" sz="1200" dirty="0">
                <a:sym typeface="+mn-ea"/>
              </a:rPr>
              <a:t>共</a:t>
            </a:r>
            <a:r>
              <a:rPr lang="en-US" altLang="zh-CN" sz="1200" dirty="0">
                <a:sym typeface="+mn-ea"/>
              </a:rPr>
              <a:t>182.6</a:t>
            </a:r>
            <a:r>
              <a:rPr lang="zh-CN" altLang="en-US" sz="1200" dirty="0">
                <a:sym typeface="+mn-ea"/>
              </a:rPr>
              <a:t>万件</a:t>
            </a:r>
            <a:endParaRPr lang="en-US" altLang="zh-CN" sz="1200" dirty="0"/>
          </a:p>
          <a:p>
            <a:pPr algn="r">
              <a:lnSpc>
                <a:spcPct val="130000"/>
              </a:lnSpc>
              <a:spcBef>
                <a:spcPct val="0"/>
              </a:spcBef>
              <a:spcAft>
                <a:spcPct val="0"/>
              </a:spcAft>
            </a:pPr>
            <a:r>
              <a:rPr lang="zh-CN" altLang="en-US" sz="1500" b="1">
                <a:solidFill>
                  <a:schemeClr val="accent3"/>
                </a:solidFill>
                <a:latin typeface="+mn-ea"/>
                <a:cs typeface="+mn-ea"/>
                <a:sym typeface="+mn-ea"/>
              </a:rPr>
              <a:t>2019年</a:t>
            </a:r>
            <a:r>
              <a:rPr lang="zh-CN" altLang="en-US" sz="1200" dirty="0">
                <a:sym typeface="+mn-ea"/>
              </a:rPr>
              <a:t>共</a:t>
            </a:r>
            <a:r>
              <a:rPr lang="en-US" altLang="zh-CN" sz="1200" dirty="0">
                <a:sym typeface="+mn-ea"/>
              </a:rPr>
              <a:t>211.9</a:t>
            </a:r>
            <a:r>
              <a:rPr lang="zh-CN" altLang="en-US" sz="1200" dirty="0">
                <a:sym typeface="+mn-ea"/>
              </a:rPr>
              <a:t>万件</a:t>
            </a:r>
            <a:endParaRPr lang="zh-CN" altLang="en-US" sz="1200">
              <a:solidFill>
                <a:schemeClr val="tx1">
                  <a:lumMod val="85000"/>
                  <a:lumOff val="15000"/>
                </a:schemeClr>
              </a:solidFill>
              <a:latin typeface="+mn-ea"/>
              <a:cs typeface="+mn-ea"/>
              <a:sym typeface="+mn-ea"/>
            </a:endParaRPr>
          </a:p>
        </p:txBody>
      </p:sp>
      <p:sp>
        <p:nvSpPr>
          <p:cNvPr id="15" name="矩形 14"/>
          <p:cNvSpPr/>
          <p:nvPr>
            <p:custDataLst>
              <p:tags r:id="rId5"/>
            </p:custDataLst>
          </p:nvPr>
        </p:nvSpPr>
        <p:spPr>
          <a:xfrm>
            <a:off x="942975" y="4976495"/>
            <a:ext cx="2801620" cy="50165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500" b="1">
                <a:solidFill>
                  <a:schemeClr val="accent5"/>
                </a:solidFill>
                <a:latin typeface="+mn-ea"/>
                <a:cs typeface="+mn-ea"/>
                <a:sym typeface="+mn-ea"/>
              </a:rPr>
              <a:t>2022年</a:t>
            </a:r>
            <a:r>
              <a:rPr lang="zh-CN" altLang="en-US" sz="1200" dirty="0">
                <a:sym typeface="+mn-ea"/>
              </a:rPr>
              <a:t>共</a:t>
            </a:r>
            <a:r>
              <a:rPr lang="en-US" altLang="zh-CN" sz="1200" dirty="0">
                <a:sym typeface="+mn-ea"/>
              </a:rPr>
              <a:t>316.2</a:t>
            </a:r>
            <a:r>
              <a:rPr lang="zh-CN" altLang="en-US" sz="1200" dirty="0">
                <a:sym typeface="+mn-ea"/>
              </a:rPr>
              <a:t>万件</a:t>
            </a:r>
            <a:endParaRPr lang="en-US" altLang="zh-CN" sz="1200" dirty="0"/>
          </a:p>
          <a:p>
            <a:pPr algn="r">
              <a:lnSpc>
                <a:spcPct val="130000"/>
              </a:lnSpc>
              <a:spcBef>
                <a:spcPct val="0"/>
              </a:spcBef>
              <a:spcAft>
                <a:spcPct val="0"/>
              </a:spcAft>
            </a:pPr>
            <a:r>
              <a:rPr lang="zh-CN" altLang="en-US" sz="1500" b="1">
                <a:solidFill>
                  <a:schemeClr val="accent5"/>
                </a:solidFill>
                <a:latin typeface="+mn-ea"/>
                <a:cs typeface="+mn-ea"/>
                <a:sym typeface="+mn-ea"/>
              </a:rPr>
              <a:t>2023年</a:t>
            </a:r>
            <a:r>
              <a:rPr lang="zh-CN" altLang="en-US" sz="1200" dirty="0">
                <a:sym typeface="+mn-ea"/>
              </a:rPr>
              <a:t>共</a:t>
            </a:r>
            <a:r>
              <a:rPr lang="en-US" altLang="zh-CN" sz="1200" dirty="0">
                <a:sym typeface="+mn-ea"/>
              </a:rPr>
              <a:t>385.1</a:t>
            </a:r>
            <a:r>
              <a:rPr lang="zh-CN" altLang="en-US" sz="1200" dirty="0">
                <a:sym typeface="+mn-ea"/>
              </a:rPr>
              <a:t>万件</a:t>
            </a:r>
            <a:endParaRPr lang="zh-CN" altLang="en-US" sz="1200">
              <a:solidFill>
                <a:schemeClr val="tx1">
                  <a:lumMod val="85000"/>
                  <a:lumOff val="15000"/>
                </a:schemeClr>
              </a:solidFill>
              <a:latin typeface="+mn-ea"/>
              <a:cs typeface="+mn-ea"/>
              <a:sym typeface="+mn-ea"/>
            </a:endParaRPr>
          </a:p>
        </p:txBody>
      </p:sp>
      <p:sp>
        <p:nvSpPr>
          <p:cNvPr id="14" name="矩形 13"/>
          <p:cNvSpPr/>
          <p:nvPr>
            <p:custDataLst>
              <p:tags r:id="rId6"/>
            </p:custDataLst>
          </p:nvPr>
        </p:nvSpPr>
        <p:spPr>
          <a:xfrm>
            <a:off x="7954645" y="4194175"/>
            <a:ext cx="2404110" cy="50165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500" b="1">
                <a:solidFill>
                  <a:schemeClr val="accent4"/>
                </a:solidFill>
                <a:latin typeface="+mn-ea"/>
                <a:cs typeface="+mn-ea"/>
                <a:sym typeface="+mn-ea"/>
              </a:rPr>
              <a:t>2020年</a:t>
            </a:r>
            <a:r>
              <a:rPr lang="zh-CN" altLang="en-US" sz="1200" dirty="0">
                <a:sym typeface="+mn-ea"/>
              </a:rPr>
              <a:t>共</a:t>
            </a:r>
            <a:r>
              <a:rPr lang="en-US" altLang="zh-CN" sz="1200" dirty="0">
                <a:sym typeface="+mn-ea"/>
              </a:rPr>
              <a:t>221.8</a:t>
            </a:r>
            <a:r>
              <a:rPr lang="zh-CN" altLang="en-US" sz="1200" dirty="0">
                <a:sym typeface="+mn-ea"/>
              </a:rPr>
              <a:t>万件</a:t>
            </a:r>
            <a:endParaRPr lang="en-US" altLang="zh-CN" sz="1200" dirty="0"/>
          </a:p>
          <a:p>
            <a:pPr>
              <a:lnSpc>
                <a:spcPct val="130000"/>
              </a:lnSpc>
              <a:spcBef>
                <a:spcPct val="0"/>
              </a:spcBef>
              <a:spcAft>
                <a:spcPct val="0"/>
              </a:spcAft>
            </a:pPr>
            <a:r>
              <a:rPr lang="zh-CN" altLang="en-US" sz="1500" b="1">
                <a:solidFill>
                  <a:schemeClr val="accent4"/>
                </a:solidFill>
                <a:latin typeface="+mn-ea"/>
                <a:cs typeface="+mn-ea"/>
                <a:sym typeface="+mn-ea"/>
              </a:rPr>
              <a:t>2021年</a:t>
            </a:r>
            <a:r>
              <a:rPr lang="zh-CN" altLang="en-US" sz="1200" dirty="0">
                <a:sym typeface="+mn-ea"/>
              </a:rPr>
              <a:t>共</a:t>
            </a:r>
            <a:r>
              <a:rPr lang="en-US" altLang="zh-CN" sz="1200" dirty="0">
                <a:sym typeface="+mn-ea"/>
              </a:rPr>
              <a:t>263.1</a:t>
            </a:r>
            <a:r>
              <a:rPr lang="zh-CN" altLang="en-US" sz="1200" dirty="0">
                <a:sym typeface="+mn-ea"/>
              </a:rPr>
              <a:t>万件</a:t>
            </a:r>
            <a:endParaRPr lang="zh-CN" altLang="en-US" sz="1200">
              <a:solidFill>
                <a:schemeClr val="tx1">
                  <a:lumMod val="85000"/>
                  <a:lumOff val="15000"/>
                </a:schemeClr>
              </a:solidFill>
              <a:latin typeface="+mn-ea"/>
              <a:cs typeface="+mn-ea"/>
              <a:sym typeface="+mn-ea"/>
            </a:endParaRPr>
          </a:p>
        </p:txBody>
      </p:sp>
      <p:sp>
        <p:nvSpPr>
          <p:cNvPr id="28" name="矩形 27"/>
          <p:cNvSpPr/>
          <p:nvPr>
            <p:custDataLst>
              <p:tags r:id="rId7"/>
            </p:custDataLst>
          </p:nvPr>
        </p:nvSpPr>
        <p:spPr>
          <a:xfrm>
            <a:off x="6980555" y="2630170"/>
            <a:ext cx="2404110" cy="501650"/>
          </a:xfrm>
          <a:prstGeom prst="rect">
            <a:avLst/>
          </a:prstGeom>
          <a:noFill/>
        </p:spPr>
        <p:txBody>
          <a:bodyPr wrap="square" lIns="0" tIns="0" rIns="0" bIns="0" rtlCol="0" anchor="t" anchorCtr="0">
            <a:noAutofit/>
          </a:bodyPr>
          <a:lstStyle/>
          <a:p>
            <a:pPr>
              <a:lnSpc>
                <a:spcPct val="130000"/>
              </a:lnSpc>
              <a:spcBef>
                <a:spcPct val="0"/>
              </a:spcBef>
              <a:spcAft>
                <a:spcPct val="0"/>
              </a:spcAft>
            </a:pPr>
            <a:r>
              <a:rPr lang="zh-CN" altLang="en-US" sz="1500" b="1">
                <a:solidFill>
                  <a:schemeClr val="accent2"/>
                </a:solidFill>
                <a:latin typeface="+mn-ea"/>
                <a:cs typeface="+mn-ea"/>
                <a:sym typeface="+mn-ea"/>
              </a:rPr>
              <a:t>2016年</a:t>
            </a:r>
            <a:r>
              <a:rPr lang="zh-CN" altLang="en-US" sz="1200" dirty="0">
                <a:sym typeface="+mn-ea"/>
              </a:rPr>
              <a:t>共</a:t>
            </a:r>
            <a:r>
              <a:rPr lang="en-US" altLang="zh-CN" sz="1200" dirty="0">
                <a:sym typeface="+mn-ea"/>
              </a:rPr>
              <a:t>177.1</a:t>
            </a:r>
            <a:r>
              <a:rPr lang="zh-CN" altLang="en-US" sz="1200" dirty="0">
                <a:sym typeface="+mn-ea"/>
              </a:rPr>
              <a:t>万件</a:t>
            </a:r>
            <a:endParaRPr lang="en-US" altLang="zh-CN" sz="1200" dirty="0"/>
          </a:p>
          <a:p>
            <a:pPr>
              <a:lnSpc>
                <a:spcPct val="130000"/>
              </a:lnSpc>
              <a:spcBef>
                <a:spcPct val="0"/>
              </a:spcBef>
              <a:spcAft>
                <a:spcPct val="0"/>
              </a:spcAft>
            </a:pPr>
            <a:r>
              <a:rPr lang="zh-CN" altLang="en-US" sz="1500" b="1">
                <a:solidFill>
                  <a:schemeClr val="accent2"/>
                </a:solidFill>
                <a:latin typeface="+mn-ea"/>
                <a:cs typeface="+mn-ea"/>
                <a:sym typeface="+mn-ea"/>
              </a:rPr>
              <a:t>2017年</a:t>
            </a:r>
            <a:r>
              <a:rPr lang="zh-CN" altLang="en-US" sz="1200" dirty="0">
                <a:sym typeface="+mn-ea"/>
              </a:rPr>
              <a:t>共</a:t>
            </a:r>
            <a:r>
              <a:rPr lang="en-US" altLang="zh-CN" sz="1200" dirty="0">
                <a:sym typeface="+mn-ea"/>
              </a:rPr>
              <a:t>166.5</a:t>
            </a:r>
            <a:r>
              <a:rPr lang="zh-CN" altLang="en-US" sz="1200" dirty="0">
                <a:sym typeface="+mn-ea"/>
              </a:rPr>
              <a:t>万件</a:t>
            </a:r>
            <a:endParaRPr lang="zh-CN" altLang="en-US" sz="1200">
              <a:solidFill>
                <a:schemeClr val="tx1">
                  <a:lumMod val="85000"/>
                  <a:lumOff val="15000"/>
                </a:schemeClr>
              </a:solidFill>
              <a:latin typeface="+mn-ea"/>
              <a:cs typeface="+mn-ea"/>
              <a:sym typeface="+mn-ea"/>
            </a:endParaRPr>
          </a:p>
        </p:txBody>
      </p:sp>
      <p:sp>
        <p:nvSpPr>
          <p:cNvPr id="32" name="矩形 31"/>
          <p:cNvSpPr/>
          <p:nvPr>
            <p:custDataLst>
              <p:tags r:id="rId8"/>
            </p:custDataLst>
          </p:nvPr>
        </p:nvSpPr>
        <p:spPr>
          <a:xfrm>
            <a:off x="942975" y="5962650"/>
            <a:ext cx="2404110" cy="501650"/>
          </a:xfrm>
          <a:prstGeom prst="rect">
            <a:avLst/>
          </a:prstGeom>
          <a:noFill/>
        </p:spPr>
        <p:txBody>
          <a:bodyPr wrap="square" lIns="0" tIns="0" rIns="0" bIns="0" rtlCol="0" anchor="t" anchorCtr="0">
            <a:noAutofit/>
          </a:bodyPr>
          <a:lstStyle/>
          <a:p>
            <a:pPr algn="r">
              <a:lnSpc>
                <a:spcPct val="130000"/>
              </a:lnSpc>
              <a:spcBef>
                <a:spcPct val="0"/>
              </a:spcBef>
              <a:spcAft>
                <a:spcPct val="0"/>
              </a:spcAft>
            </a:pPr>
            <a:r>
              <a:rPr lang="zh-CN" altLang="en-US" sz="1500" b="1">
                <a:solidFill>
                  <a:schemeClr val="accent6"/>
                </a:solidFill>
                <a:latin typeface="+mn-ea"/>
                <a:cs typeface="+mn-ea"/>
                <a:sym typeface="+mn-ea"/>
              </a:rPr>
              <a:t>2024年</a:t>
            </a:r>
            <a:r>
              <a:rPr lang="zh-CN" altLang="en-US" sz="1200" dirty="0">
                <a:sym typeface="+mn-ea"/>
              </a:rPr>
              <a:t>共</a:t>
            </a:r>
            <a:r>
              <a:rPr lang="en-US" altLang="zh-CN" sz="1200" dirty="0">
                <a:sym typeface="+mn-ea"/>
              </a:rPr>
              <a:t>425.7</a:t>
            </a:r>
            <a:r>
              <a:rPr lang="zh-CN" altLang="en-US" sz="1200" dirty="0">
                <a:sym typeface="+mn-ea"/>
              </a:rPr>
              <a:t>万件，</a:t>
            </a:r>
            <a:endParaRPr lang="zh-CN" altLang="en-US" sz="1200" dirty="0">
              <a:sym typeface="+mn-ea"/>
            </a:endParaRPr>
          </a:p>
          <a:p>
            <a:pPr algn="r">
              <a:lnSpc>
                <a:spcPct val="130000"/>
              </a:lnSpc>
              <a:spcBef>
                <a:spcPct val="0"/>
              </a:spcBef>
              <a:spcAft>
                <a:spcPct val="0"/>
              </a:spcAft>
            </a:pPr>
            <a:r>
              <a:rPr lang="zh-CN" altLang="en-US" sz="1200" dirty="0">
                <a:sym typeface="+mn-ea"/>
              </a:rPr>
              <a:t>每</a:t>
            </a:r>
            <a:r>
              <a:rPr lang="en-US" altLang="zh-CN" sz="1200" dirty="0">
                <a:sym typeface="+mn-ea"/>
              </a:rPr>
              <a:t>7.41</a:t>
            </a:r>
            <a:r>
              <a:rPr lang="zh-CN" altLang="en-US" sz="1200" dirty="0">
                <a:sym typeface="+mn-ea"/>
              </a:rPr>
              <a:t>秒就</a:t>
            </a:r>
            <a:r>
              <a:rPr lang="en-US" altLang="zh-CN" sz="1200" dirty="0">
                <a:sym typeface="+mn-ea"/>
              </a:rPr>
              <a:t>1</a:t>
            </a:r>
            <a:r>
              <a:rPr lang="zh-CN" altLang="en-US" sz="1200" dirty="0">
                <a:sym typeface="+mn-ea"/>
              </a:rPr>
              <a:t>起</a:t>
            </a:r>
            <a:endParaRPr lang="zh-CN" altLang="en-US" sz="1200">
              <a:solidFill>
                <a:schemeClr val="tx1">
                  <a:lumMod val="85000"/>
                  <a:lumOff val="15000"/>
                </a:schemeClr>
              </a:solidFill>
              <a:latin typeface="+mn-ea"/>
              <a:cs typeface="+mn-ea"/>
              <a:sym typeface="+mn-ea"/>
            </a:endParaRPr>
          </a:p>
        </p:txBody>
      </p:sp>
      <p:sp>
        <p:nvSpPr>
          <p:cNvPr id="30" name="任意多边形: 形状 229"/>
          <p:cNvSpPr/>
          <p:nvPr>
            <p:custDataLst>
              <p:tags r:id="rId9"/>
            </p:custDataLst>
          </p:nvPr>
        </p:nvSpPr>
        <p:spPr>
          <a:xfrm>
            <a:off x="3476625" y="5757545"/>
            <a:ext cx="5297170" cy="706755"/>
          </a:xfrm>
          <a:custGeom>
            <a:avLst/>
            <a:gdLst>
              <a:gd name="connsiteX0" fmla="*/ 3200401 w 3200400"/>
              <a:gd name="connsiteY0" fmla="*/ 426720 h 426720"/>
              <a:gd name="connsiteX1" fmla="*/ 0 w 3200400"/>
              <a:gd name="connsiteY1" fmla="*/ 426720 h 426720"/>
              <a:gd name="connsiteX2" fmla="*/ 210312 w 3200400"/>
              <a:gd name="connsiteY2" fmla="*/ 60198 h 426720"/>
              <a:gd name="connsiteX3" fmla="*/ 314249 w 3200400"/>
              <a:gd name="connsiteY3" fmla="*/ 0 h 426720"/>
              <a:gd name="connsiteX4" fmla="*/ 2886152 w 3200400"/>
              <a:gd name="connsiteY4" fmla="*/ 0 h 426720"/>
              <a:gd name="connsiteX5" fmla="*/ 2990164 w 3200400"/>
              <a:gd name="connsiteY5" fmla="*/ 60198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400" h="426720">
                <a:moveTo>
                  <a:pt x="3200401" y="426720"/>
                </a:moveTo>
                <a:lnTo>
                  <a:pt x="0" y="426720"/>
                </a:lnTo>
                <a:lnTo>
                  <a:pt x="210312" y="60198"/>
                </a:lnTo>
                <a:cubicBezTo>
                  <a:pt x="231671" y="22959"/>
                  <a:pt x="271318" y="-7"/>
                  <a:pt x="314249" y="0"/>
                </a:cubicBezTo>
                <a:lnTo>
                  <a:pt x="2886152" y="0"/>
                </a:lnTo>
                <a:cubicBezTo>
                  <a:pt x="2929128" y="-23"/>
                  <a:pt x="2968752" y="22944"/>
                  <a:pt x="2990164" y="60198"/>
                </a:cubicBezTo>
                <a:close/>
              </a:path>
            </a:pathLst>
          </a:custGeom>
          <a:gradFill>
            <a:gsLst>
              <a:gs pos="0">
                <a:schemeClr val="accent6">
                  <a:lumMod val="60000"/>
                  <a:lumOff val="40000"/>
                  <a:alpha val="100000"/>
                </a:schemeClr>
              </a:gs>
              <a:gs pos="71000">
                <a:schemeClr val="accent6">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53975"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06</a:t>
            </a:r>
            <a:endParaRPr lang="en-US" altLang="zh-CN" sz="1600" b="1">
              <a:solidFill>
                <a:srgbClr val="FFFFFF"/>
              </a:solidFill>
              <a:latin typeface="+mn-ea"/>
              <a:cs typeface="+mn-ea"/>
              <a:sym typeface="+mn-ea"/>
            </a:endParaRPr>
          </a:p>
        </p:txBody>
      </p:sp>
      <p:sp>
        <p:nvSpPr>
          <p:cNvPr id="31" name="任意多边形: 形状 230"/>
          <p:cNvSpPr/>
          <p:nvPr>
            <p:custDataLst>
              <p:tags r:id="rId10"/>
            </p:custDataLst>
          </p:nvPr>
        </p:nvSpPr>
        <p:spPr>
          <a:xfrm>
            <a:off x="3925570" y="4976495"/>
            <a:ext cx="4400550" cy="706755"/>
          </a:xfrm>
          <a:custGeom>
            <a:avLst/>
            <a:gdLst>
              <a:gd name="connsiteX0" fmla="*/ 2658466 w 2658465"/>
              <a:gd name="connsiteY0" fmla="*/ 426720 h 426720"/>
              <a:gd name="connsiteX1" fmla="*/ 0 w 2658465"/>
              <a:gd name="connsiteY1" fmla="*/ 426720 h 426720"/>
              <a:gd name="connsiteX2" fmla="*/ 213360 w 2658465"/>
              <a:gd name="connsiteY2" fmla="*/ 54788 h 426720"/>
              <a:gd name="connsiteX3" fmla="*/ 307924 w 2658465"/>
              <a:gd name="connsiteY3" fmla="*/ 0 h 426720"/>
              <a:gd name="connsiteX4" fmla="*/ 2350085 w 2658465"/>
              <a:gd name="connsiteY4" fmla="*/ 0 h 426720"/>
              <a:gd name="connsiteX5" fmla="*/ 2444724 w 2658465"/>
              <a:gd name="connsiteY5" fmla="*/ 54788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58465" h="426720">
                <a:moveTo>
                  <a:pt x="2658466" y="426720"/>
                </a:moveTo>
                <a:lnTo>
                  <a:pt x="0" y="426720"/>
                </a:lnTo>
                <a:lnTo>
                  <a:pt x="213360" y="54788"/>
                </a:lnTo>
                <a:cubicBezTo>
                  <a:pt x="232791" y="20909"/>
                  <a:pt x="268834" y="7"/>
                  <a:pt x="307924" y="0"/>
                </a:cubicBezTo>
                <a:lnTo>
                  <a:pt x="2350085" y="0"/>
                </a:lnTo>
                <a:cubicBezTo>
                  <a:pt x="2389175" y="-23"/>
                  <a:pt x="2425294" y="20887"/>
                  <a:pt x="2444724" y="54788"/>
                </a:cubicBezTo>
                <a:close/>
              </a:path>
            </a:pathLst>
          </a:custGeom>
          <a:gradFill>
            <a:gsLst>
              <a:gs pos="0">
                <a:schemeClr val="accent5">
                  <a:lumMod val="60000"/>
                  <a:lumOff val="40000"/>
                  <a:alpha val="100000"/>
                </a:schemeClr>
              </a:gs>
              <a:gs pos="71000">
                <a:schemeClr val="accent5">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53975"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05</a:t>
            </a:r>
            <a:endParaRPr lang="en-US" altLang="zh-CN" sz="1600" b="1">
              <a:solidFill>
                <a:srgbClr val="FFFFFF"/>
              </a:solidFill>
              <a:latin typeface="+mn-ea"/>
              <a:cs typeface="+mn-ea"/>
              <a:sym typeface="+mn-ea"/>
            </a:endParaRPr>
          </a:p>
        </p:txBody>
      </p:sp>
      <p:sp>
        <p:nvSpPr>
          <p:cNvPr id="33" name="任意多边形: 形状 231"/>
          <p:cNvSpPr/>
          <p:nvPr>
            <p:custDataLst>
              <p:tags r:id="rId11"/>
            </p:custDataLst>
          </p:nvPr>
        </p:nvSpPr>
        <p:spPr>
          <a:xfrm>
            <a:off x="4374515" y="4193540"/>
            <a:ext cx="3501390" cy="706755"/>
          </a:xfrm>
          <a:custGeom>
            <a:avLst/>
            <a:gdLst>
              <a:gd name="connsiteX0" fmla="*/ 2116074 w 2116074"/>
              <a:gd name="connsiteY0" fmla="*/ 426720 h 426720"/>
              <a:gd name="connsiteX1" fmla="*/ 0 w 2116074"/>
              <a:gd name="connsiteY1" fmla="*/ 426720 h 426720"/>
              <a:gd name="connsiteX2" fmla="*/ 217398 w 2116074"/>
              <a:gd name="connsiteY2" fmla="*/ 47854 h 426720"/>
              <a:gd name="connsiteX3" fmla="*/ 300075 w 2116074"/>
              <a:gd name="connsiteY3" fmla="*/ 0 h 426720"/>
              <a:gd name="connsiteX4" fmla="*/ 1816455 w 2116074"/>
              <a:gd name="connsiteY4" fmla="*/ 0 h 426720"/>
              <a:gd name="connsiteX5" fmla="*/ 1899133 w 2116074"/>
              <a:gd name="connsiteY5" fmla="*/ 47854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074" h="426720">
                <a:moveTo>
                  <a:pt x="2116074" y="426720"/>
                </a:moveTo>
                <a:lnTo>
                  <a:pt x="0" y="426720"/>
                </a:lnTo>
                <a:lnTo>
                  <a:pt x="217398" y="47854"/>
                </a:lnTo>
                <a:cubicBezTo>
                  <a:pt x="234391" y="18257"/>
                  <a:pt x="265938" y="15"/>
                  <a:pt x="300075" y="0"/>
                </a:cubicBezTo>
                <a:lnTo>
                  <a:pt x="1816455" y="0"/>
                </a:lnTo>
                <a:cubicBezTo>
                  <a:pt x="1850594" y="7"/>
                  <a:pt x="1882140" y="18257"/>
                  <a:pt x="1899133" y="47854"/>
                </a:cubicBezTo>
                <a:close/>
              </a:path>
            </a:pathLst>
          </a:custGeom>
          <a:gradFill>
            <a:gsLst>
              <a:gs pos="0">
                <a:schemeClr val="accent4">
                  <a:lumMod val="60000"/>
                  <a:lumOff val="40000"/>
                  <a:alpha val="100000"/>
                </a:schemeClr>
              </a:gs>
              <a:gs pos="71000">
                <a:schemeClr val="accent4">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53975"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04</a:t>
            </a:r>
            <a:endParaRPr lang="en-US" altLang="zh-CN" sz="1600" b="1">
              <a:solidFill>
                <a:srgbClr val="FFFFFF"/>
              </a:solidFill>
              <a:latin typeface="+mn-ea"/>
              <a:cs typeface="+mn-ea"/>
              <a:sym typeface="+mn-ea"/>
            </a:endParaRPr>
          </a:p>
        </p:txBody>
      </p:sp>
      <p:sp>
        <p:nvSpPr>
          <p:cNvPr id="34" name="任意多边形: 形状 232"/>
          <p:cNvSpPr/>
          <p:nvPr>
            <p:custDataLst>
              <p:tags r:id="rId12"/>
            </p:custDataLst>
          </p:nvPr>
        </p:nvSpPr>
        <p:spPr>
          <a:xfrm>
            <a:off x="4822825" y="3411855"/>
            <a:ext cx="2606040" cy="706755"/>
          </a:xfrm>
          <a:custGeom>
            <a:avLst/>
            <a:gdLst>
              <a:gd name="connsiteX0" fmla="*/ 1573987 w 1573986"/>
              <a:gd name="connsiteY0" fmla="*/ 426720 h 426720"/>
              <a:gd name="connsiteX1" fmla="*/ 0 w 1573986"/>
              <a:gd name="connsiteY1" fmla="*/ 426720 h 426720"/>
              <a:gd name="connsiteX2" fmla="*/ 216712 w 1573986"/>
              <a:gd name="connsiteY2" fmla="*/ 48997 h 426720"/>
              <a:gd name="connsiteX3" fmla="*/ 301370 w 1573986"/>
              <a:gd name="connsiteY3" fmla="*/ 0 h 426720"/>
              <a:gd name="connsiteX4" fmla="*/ 1272616 w 1573986"/>
              <a:gd name="connsiteY4" fmla="*/ 0 h 426720"/>
              <a:gd name="connsiteX5" fmla="*/ 1357351 w 1573986"/>
              <a:gd name="connsiteY5" fmla="*/ 48997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3986" h="426720">
                <a:moveTo>
                  <a:pt x="1573987" y="426720"/>
                </a:moveTo>
                <a:lnTo>
                  <a:pt x="0" y="426720"/>
                </a:lnTo>
                <a:lnTo>
                  <a:pt x="216712" y="48997"/>
                </a:lnTo>
                <a:cubicBezTo>
                  <a:pt x="234086" y="18669"/>
                  <a:pt x="266395" y="-23"/>
                  <a:pt x="301370" y="0"/>
                </a:cubicBezTo>
                <a:lnTo>
                  <a:pt x="1272616" y="0"/>
                </a:lnTo>
                <a:cubicBezTo>
                  <a:pt x="1307592" y="0"/>
                  <a:pt x="1339901" y="18684"/>
                  <a:pt x="1357351" y="48997"/>
                </a:cubicBezTo>
                <a:close/>
              </a:path>
            </a:pathLst>
          </a:custGeom>
          <a:gradFill>
            <a:gsLst>
              <a:gs pos="0">
                <a:schemeClr val="accent3">
                  <a:lumMod val="60000"/>
                  <a:lumOff val="40000"/>
                  <a:alpha val="100000"/>
                </a:schemeClr>
              </a:gs>
              <a:gs pos="71000">
                <a:schemeClr val="accent3">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53975"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03</a:t>
            </a:r>
            <a:endParaRPr lang="en-US" altLang="zh-CN" sz="1600" b="1">
              <a:solidFill>
                <a:srgbClr val="FFFFFF"/>
              </a:solidFill>
              <a:latin typeface="+mn-ea"/>
              <a:cs typeface="+mn-ea"/>
              <a:sym typeface="+mn-ea"/>
            </a:endParaRPr>
          </a:p>
        </p:txBody>
      </p:sp>
      <p:sp>
        <p:nvSpPr>
          <p:cNvPr id="35" name="任意多边形: 形状 233"/>
          <p:cNvSpPr/>
          <p:nvPr>
            <p:custDataLst>
              <p:tags r:id="rId13"/>
            </p:custDataLst>
          </p:nvPr>
        </p:nvSpPr>
        <p:spPr>
          <a:xfrm>
            <a:off x="5272405" y="2630170"/>
            <a:ext cx="1708150" cy="706755"/>
          </a:xfrm>
          <a:custGeom>
            <a:avLst/>
            <a:gdLst>
              <a:gd name="connsiteX0" fmla="*/ 1031748 w 1031748"/>
              <a:gd name="connsiteY0" fmla="*/ 426720 h 426720"/>
              <a:gd name="connsiteX1" fmla="*/ 0 w 1031748"/>
              <a:gd name="connsiteY1" fmla="*/ 426720 h 426720"/>
              <a:gd name="connsiteX2" fmla="*/ 227381 w 1031748"/>
              <a:gd name="connsiteY2" fmla="*/ 30480 h 426720"/>
              <a:gd name="connsiteX3" fmla="*/ 279959 w 1031748"/>
              <a:gd name="connsiteY3" fmla="*/ 0 h 426720"/>
              <a:gd name="connsiteX4" fmla="*/ 751866 w 1031748"/>
              <a:gd name="connsiteY4" fmla="*/ 0 h 426720"/>
              <a:gd name="connsiteX5" fmla="*/ 804368 w 1031748"/>
              <a:gd name="connsiteY5" fmla="*/ 30480 h 42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1748" h="426720">
                <a:moveTo>
                  <a:pt x="1031748" y="426720"/>
                </a:moveTo>
                <a:lnTo>
                  <a:pt x="0" y="426720"/>
                </a:lnTo>
                <a:lnTo>
                  <a:pt x="227381" y="30480"/>
                </a:lnTo>
                <a:cubicBezTo>
                  <a:pt x="238201" y="11689"/>
                  <a:pt x="258242" y="76"/>
                  <a:pt x="279959" y="0"/>
                </a:cubicBezTo>
                <a:lnTo>
                  <a:pt x="751866" y="0"/>
                </a:lnTo>
                <a:cubicBezTo>
                  <a:pt x="773583" y="-8"/>
                  <a:pt x="793623" y="11628"/>
                  <a:pt x="804368" y="30480"/>
                </a:cubicBezTo>
                <a:close/>
              </a:path>
            </a:pathLst>
          </a:custGeom>
          <a:gradFill>
            <a:gsLst>
              <a:gs pos="0">
                <a:schemeClr val="accent2">
                  <a:lumMod val="60000"/>
                  <a:lumOff val="40000"/>
                  <a:alpha val="100000"/>
                </a:schemeClr>
              </a:gs>
              <a:gs pos="71000">
                <a:schemeClr val="accent2">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53975"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02</a:t>
            </a:r>
            <a:endParaRPr lang="en-US" altLang="zh-CN" sz="1600" b="1">
              <a:solidFill>
                <a:srgbClr val="FFFFFF"/>
              </a:solidFill>
              <a:latin typeface="+mn-ea"/>
              <a:cs typeface="+mn-ea"/>
              <a:sym typeface="+mn-ea"/>
            </a:endParaRPr>
          </a:p>
        </p:txBody>
      </p:sp>
      <p:sp>
        <p:nvSpPr>
          <p:cNvPr id="36" name="任意多边形: 形状 234"/>
          <p:cNvSpPr/>
          <p:nvPr>
            <p:custDataLst>
              <p:tags r:id="rId14"/>
            </p:custDataLst>
          </p:nvPr>
        </p:nvSpPr>
        <p:spPr>
          <a:xfrm>
            <a:off x="5720080" y="1915160"/>
            <a:ext cx="810260" cy="638810"/>
          </a:xfrm>
          <a:custGeom>
            <a:avLst/>
            <a:gdLst>
              <a:gd name="connsiteX0" fmla="*/ 489661 w 489661"/>
              <a:gd name="connsiteY0" fmla="*/ 386149 h 386148"/>
              <a:gd name="connsiteX1" fmla="*/ 0 w 489661"/>
              <a:gd name="connsiteY1" fmla="*/ 386149 h 386148"/>
              <a:gd name="connsiteX2" fmla="*/ 209702 w 489661"/>
              <a:gd name="connsiteY2" fmla="*/ 20389 h 386148"/>
              <a:gd name="connsiteX3" fmla="*/ 264947 w 489661"/>
              <a:gd name="connsiteY3" fmla="*/ 5339 h 386148"/>
              <a:gd name="connsiteX4" fmla="*/ 279959 w 489661"/>
              <a:gd name="connsiteY4" fmla="*/ 20389 h 38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661" h="386148">
                <a:moveTo>
                  <a:pt x="489661" y="386149"/>
                </a:moveTo>
                <a:lnTo>
                  <a:pt x="0" y="386149"/>
                </a:lnTo>
                <a:lnTo>
                  <a:pt x="209702" y="20389"/>
                </a:lnTo>
                <a:cubicBezTo>
                  <a:pt x="220827" y="988"/>
                  <a:pt x="245516" y="-5748"/>
                  <a:pt x="264947" y="5339"/>
                </a:cubicBezTo>
                <a:cubicBezTo>
                  <a:pt x="271196" y="8921"/>
                  <a:pt x="276377" y="14118"/>
                  <a:pt x="279959" y="20389"/>
                </a:cubicBezTo>
                <a:close/>
              </a:path>
            </a:pathLst>
          </a:custGeom>
          <a:gradFill>
            <a:gsLst>
              <a:gs pos="0">
                <a:schemeClr val="accent1">
                  <a:lumMod val="60000"/>
                  <a:lumOff val="40000"/>
                  <a:alpha val="100000"/>
                </a:schemeClr>
              </a:gs>
              <a:gs pos="71000">
                <a:schemeClr val="accent1">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215900" rIns="91440" bIns="36195"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r>
              <a:rPr lang="en-US" altLang="zh-CN" sz="1600" b="1">
                <a:solidFill>
                  <a:srgbClr val="FFFFFF"/>
                </a:solidFill>
                <a:latin typeface="+mn-ea"/>
                <a:cs typeface="+mn-ea"/>
                <a:sym typeface="+mn-ea"/>
              </a:rPr>
              <a:t>01</a:t>
            </a:r>
            <a:endParaRPr lang="en-US" altLang="zh-CN" sz="1600" b="1">
              <a:solidFill>
                <a:srgbClr val="FFFFFF"/>
              </a:solidFill>
              <a:latin typeface="+mn-ea"/>
              <a:cs typeface="+mn-ea"/>
              <a:sym typeface="+mn-ea"/>
            </a:endParaRPr>
          </a:p>
        </p:txBody>
      </p:sp>
      <p:sp>
        <p:nvSpPr>
          <p:cNvPr id="18" name="文本框 17"/>
          <p:cNvSpPr txBox="1"/>
          <p:nvPr/>
        </p:nvSpPr>
        <p:spPr>
          <a:xfrm>
            <a:off x="8669655" y="5857875"/>
            <a:ext cx="2852420" cy="506730"/>
          </a:xfrm>
          <a:prstGeom prst="rect">
            <a:avLst/>
          </a:prstGeom>
          <a:noFill/>
        </p:spPr>
        <p:txBody>
          <a:bodyPr wrap="square" rtlCol="0" anchor="t">
            <a:spAutoFit/>
          </a:bodyPr>
          <a:p>
            <a:r>
              <a:rPr lang="zh-CN" altLang="en-US" sz="1500" b="1">
                <a:solidFill>
                  <a:schemeClr val="accent6"/>
                </a:solidFill>
                <a:latin typeface="+mn-ea"/>
                <a:cs typeface="+mn-ea"/>
                <a:sym typeface="+mn-ea"/>
              </a:rPr>
              <a:t>2025年</a:t>
            </a:r>
            <a:r>
              <a:rPr lang="zh-CN" altLang="en-US" sz="1200" dirty="0">
                <a:sym typeface="+mn-ea"/>
              </a:rPr>
              <a:t>上半年受理劳动争议一审案件43.6万件，同比上升40.17%</a:t>
            </a:r>
            <a:endParaRPr lang="zh-CN" altLang="en-US" sz="1200" dirty="0">
              <a:sym typeface="+mn-ea"/>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791936" y="253093"/>
            <a:ext cx="3012621" cy="396134"/>
          </a:xfrm>
          <a:prstGeom prst="rect">
            <a:avLst/>
          </a:prstGeom>
          <a:noFill/>
        </p:spPr>
        <p:txBody>
          <a:bodyPr wrap="square" rtlCol="0" anchor="ctr">
            <a:spAutoFit/>
          </a:bodyPr>
          <a:lstStyle/>
          <a:p>
            <a:pPr>
              <a:lnSpc>
                <a:spcPct val="120000"/>
              </a:lnSpc>
            </a:pPr>
            <a:r>
              <a:rPr lang="zh-CN" altLang="en-US" b="1" dirty="0"/>
              <a:t>劳动关系解除后的义务</a:t>
            </a:r>
            <a:endParaRPr lang="zh-CN" altLang="en-US" dirty="0">
              <a:solidFill>
                <a:schemeClr val="tx1">
                  <a:lumMod val="75000"/>
                  <a:lumOff val="25000"/>
                </a:schemeClr>
              </a:solidFill>
            </a:endParaRPr>
          </a:p>
        </p:txBody>
      </p:sp>
      <p:sp>
        <p:nvSpPr>
          <p:cNvPr id="7" name="TextBox 6"/>
          <p:cNvSpPr txBox="1"/>
          <p:nvPr/>
        </p:nvSpPr>
        <p:spPr>
          <a:xfrm>
            <a:off x="1012371" y="1063383"/>
            <a:ext cx="10033908" cy="4732020"/>
          </a:xfrm>
          <a:prstGeom prst="rect">
            <a:avLst/>
          </a:prstGeom>
          <a:noFill/>
        </p:spPr>
        <p:txBody>
          <a:bodyPr wrap="square" rtlCol="0" anchor="ctr">
            <a:spAutoFit/>
          </a:bodyPr>
          <a:lstStyle/>
          <a:p>
            <a:pPr indent="457200"/>
            <a:r>
              <a:rPr lang="zh-CN" altLang="en-US" sz="2000" b="1" dirty="0"/>
              <a:t>离职手续</a:t>
            </a:r>
            <a:r>
              <a:rPr lang="zh-CN" altLang="en-US" sz="2000" dirty="0"/>
              <a:t>系用人单位依法应当履行的后合同义务，包括“手续类”“结算类”“身份类”“档案类”等，即便与员工存在相关争议，也应合规合理寻求救济，不得以此为由拒办手续、扣留证件等。</a:t>
            </a:r>
            <a:endParaRPr lang="en-US" altLang="zh-CN" sz="2000" dirty="0"/>
          </a:p>
          <a:p>
            <a:pPr indent="457200"/>
            <a:r>
              <a:rPr lang="zh-CN" altLang="en-US" sz="2000" dirty="0"/>
              <a:t>用人单位应当在解除或者终止劳动合同时出具</a:t>
            </a:r>
            <a:r>
              <a:rPr lang="zh-CN" altLang="en-US" sz="2000" b="1" dirty="0"/>
              <a:t>解除或者终止劳动合同的证明</a:t>
            </a:r>
            <a:r>
              <a:rPr lang="zh-CN" altLang="en-US" sz="2000" dirty="0"/>
              <a:t>，并在十五日内为劳动者办理档案和社会保险关系转移手续（党组织关系）。劳动者应当按照双方约定，办理工作交接。</a:t>
            </a:r>
            <a:endParaRPr lang="zh-CN" altLang="en-US" sz="2000" dirty="0"/>
          </a:p>
          <a:p>
            <a:pPr indent="457200"/>
            <a:r>
              <a:rPr lang="en-US" sz="2000" dirty="0"/>
              <a:t> </a:t>
            </a:r>
            <a:endParaRPr lang="zh-CN" altLang="en-US" sz="2000" dirty="0"/>
          </a:p>
          <a:p>
            <a:pPr indent="457200"/>
            <a:r>
              <a:rPr lang="zh-CN" altLang="en-US" sz="2000" dirty="0"/>
              <a:t>相关离职员工存在保守商业秘密的需要，用人单位可与其依法约定</a:t>
            </a:r>
            <a:r>
              <a:rPr lang="zh-CN" altLang="en-US" sz="2000" b="1" dirty="0"/>
              <a:t>离职竞业限制</a:t>
            </a:r>
            <a:r>
              <a:rPr lang="zh-CN" altLang="en-US" sz="2000" dirty="0"/>
              <a:t>，并按月支付经济补偿。</a:t>
            </a:r>
            <a:endParaRPr lang="zh-CN" altLang="en-US" sz="2000" dirty="0"/>
          </a:p>
          <a:p>
            <a:pPr indent="457200"/>
            <a:r>
              <a:rPr lang="zh-CN" altLang="en-US" sz="2000" dirty="0"/>
              <a:t>竞业限制有其适格主体，须有保守商业秘密的必要与需要，竞业人员或范围过大均有可能作否定性评价。（竞业限制的人员限于用人单位的高级管理人员、高级技术人员和其他负有保密义务的人员）</a:t>
            </a:r>
            <a:endParaRPr lang="en-US" altLang="zh-CN" sz="2000" dirty="0"/>
          </a:p>
          <a:p>
            <a:pPr indent="457200"/>
            <a:r>
              <a:rPr lang="zh-CN" altLang="en-US" sz="2000" dirty="0"/>
              <a:t>用人单位应依法按月支付经济补偿，如超过三个月未支付，劳动者可以此为由解除竞业限制协议。</a:t>
            </a:r>
            <a:endParaRPr lang="zh-CN" altLang="en-US" sz="2000"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5304790" y="-85090"/>
            <a:ext cx="5132070" cy="8337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4776"/>
            <a:ext cx="12221965" cy="1423060"/>
            <a:chOff x="130629" y="216164"/>
            <a:chExt cx="12221965" cy="142306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159350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pic>
        <p:nvPicPr>
          <p:cNvPr id="3" name="图片 2" descr="微信截图_20240702163310"/>
          <p:cNvPicPr>
            <a:picLocks noChangeAspect="1"/>
          </p:cNvPicPr>
          <p:nvPr/>
        </p:nvPicPr>
        <p:blipFill>
          <a:blip r:embed="rId2"/>
          <a:stretch>
            <a:fillRect/>
          </a:stretch>
        </p:blipFill>
        <p:spPr>
          <a:xfrm>
            <a:off x="1123950" y="-85090"/>
            <a:ext cx="9312910" cy="1513205"/>
          </a:xfrm>
          <a:prstGeom prst="rect">
            <a:avLst/>
          </a:prstGeom>
        </p:spPr>
      </p:pic>
      <p:sp>
        <p:nvSpPr>
          <p:cNvPr id="18" name="任意多边形: 形状 17"/>
          <p:cNvSpPr/>
          <p:nvPr>
            <p:custDataLst>
              <p:tags r:id="rId3"/>
            </p:custDataLst>
          </p:nvPr>
        </p:nvSpPr>
        <p:spPr>
          <a:xfrm>
            <a:off x="1145722" y="4595969"/>
            <a:ext cx="9848488" cy="2006368"/>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gradFill>
            <a:gsLst>
              <a:gs pos="0">
                <a:schemeClr val="accent1">
                  <a:alpha val="15000"/>
                </a:schemeClr>
              </a:gs>
              <a:gs pos="100000">
                <a:schemeClr val="accent1">
                  <a:alpha val="0"/>
                </a:schemeClr>
              </a:gs>
            </a:gsLst>
            <a:lin ang="5400000" scaled="1"/>
          </a:gradFill>
          <a:ln>
            <a:gradFill>
              <a:gsLst>
                <a:gs pos="0">
                  <a:schemeClr val="accent1"/>
                </a:gs>
                <a:gs pos="87000">
                  <a:schemeClr val="accent1">
                    <a:alpha val="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标题 16"/>
          <p:cNvSpPr>
            <a:spLocks noGrp="1"/>
          </p:cNvSpPr>
          <p:nvPr>
            <p:custDataLst>
              <p:tags r:id="rId4"/>
            </p:custDataLst>
          </p:nvPr>
        </p:nvSpPr>
        <p:spPr>
          <a:xfrm>
            <a:off x="471240" y="1557725"/>
            <a:ext cx="10969200" cy="705600"/>
          </a:xfrm>
          <a:prstGeom prst="rect">
            <a:avLst/>
          </a:prstGeom>
        </p:spPr>
        <p:txBody>
          <a:bodyPr vert="horz" lIns="90170" tIns="46990" rIns="90170" bIns="46990" rtlCol="0" anchor="ctr" anchorCtr="0">
            <a:normAutofit/>
          </a:bodyPr>
          <a:lstStyle>
            <a:lvl1pPr algn="ctr" defTabSz="914400" rtl="0" eaLnBrk="1" fontAlgn="auto" latinLnBrk="0" hangingPunct="1">
              <a:lnSpc>
                <a:spcPct val="100000"/>
              </a:lnSpc>
              <a:spcBef>
                <a:spcPct val="0"/>
              </a:spcBef>
              <a:buNone/>
              <a:defRPr sz="3200" b="1" u="none" strike="noStrike" kern="1200" cap="none" spc="300" normalizeH="0" baseline="0">
                <a:solidFill>
                  <a:srgbClr val="333333"/>
                </a:solidFill>
                <a:uFillTx/>
                <a:latin typeface="Arial" panose="020B0604020202020204" pitchFamily="34" charset="0"/>
                <a:ea typeface="微软雅黑" panose="020B0503020204020204" pitchFamily="34" charset="-122"/>
                <a:cs typeface="+mj-cs"/>
              </a:defRPr>
            </a:lvl1pPr>
          </a:lstStyle>
          <a:p>
            <a:r>
              <a:rPr lang="zh-CN" altLang="en-US" dirty="0">
                <a:sym typeface="+mn-ea"/>
              </a:rPr>
              <a:t>四、工伤保险待遇纠纷</a:t>
            </a:r>
            <a:endParaRPr lang="zh-CN" altLang="en-US">
              <a:solidFill>
                <a:schemeClr val="accent1"/>
              </a:solidFill>
              <a:latin typeface="+mj-ea"/>
              <a:ea typeface="+mj-ea"/>
            </a:endParaRPr>
          </a:p>
        </p:txBody>
      </p:sp>
      <p:sp>
        <p:nvSpPr>
          <p:cNvPr id="5" name="任意多边形: 形状 4"/>
          <p:cNvSpPr/>
          <p:nvPr>
            <p:custDataLst>
              <p:tags r:id="rId5"/>
            </p:custDataLst>
          </p:nvPr>
        </p:nvSpPr>
        <p:spPr>
          <a:xfrm>
            <a:off x="5690871" y="5900889"/>
            <a:ext cx="808347" cy="409216"/>
          </a:xfrm>
          <a:custGeom>
            <a:avLst/>
            <a:gdLst>
              <a:gd name="connsiteX0" fmla="*/ 1450658 w 1450657"/>
              <a:gd name="connsiteY0" fmla="*/ 523875 h 734377"/>
              <a:gd name="connsiteX1" fmla="*/ 161925 w 1450657"/>
              <a:gd name="connsiteY1" fmla="*/ 734377 h 734377"/>
              <a:gd name="connsiteX2" fmla="*/ 0 w 1450657"/>
              <a:gd name="connsiteY2" fmla="*/ 0 h 734377"/>
            </a:gdLst>
            <a:ahLst/>
            <a:cxnLst>
              <a:cxn ang="0">
                <a:pos x="connsiteX0" y="connsiteY0"/>
              </a:cxn>
              <a:cxn ang="0">
                <a:pos x="connsiteX1" y="connsiteY1"/>
              </a:cxn>
              <a:cxn ang="0">
                <a:pos x="connsiteX2" y="connsiteY2"/>
              </a:cxn>
            </a:cxnLst>
            <a:rect l="l" t="t" r="r" b="b"/>
            <a:pathLst>
              <a:path w="1450657" h="734377">
                <a:moveTo>
                  <a:pt x="1450658" y="523875"/>
                </a:moveTo>
                <a:lnTo>
                  <a:pt x="161925" y="734377"/>
                </a:lnTo>
                <a:lnTo>
                  <a:pt x="0" y="0"/>
                </a:lnTo>
                <a:close/>
              </a:path>
            </a:pathLst>
          </a:custGeom>
          <a:gradFill>
            <a:gsLst>
              <a:gs pos="1000">
                <a:schemeClr val="accent1">
                  <a:lumMod val="78000"/>
                  <a:lumOff val="22000"/>
                </a:schemeClr>
              </a:gs>
              <a:gs pos="78000">
                <a:schemeClr val="accent1">
                  <a:lumMod val="91000"/>
                </a:schemeClr>
              </a:gs>
            </a:gsLst>
            <a:lin ang="16200000" scaled="0"/>
          </a:gradFill>
          <a:ln w="483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6" name="任意多边形: 形状 5"/>
          <p:cNvSpPr/>
          <p:nvPr>
            <p:custDataLst>
              <p:tags r:id="rId6"/>
            </p:custDataLst>
          </p:nvPr>
        </p:nvSpPr>
        <p:spPr>
          <a:xfrm>
            <a:off x="5251402" y="5628609"/>
            <a:ext cx="529699" cy="681496"/>
          </a:xfrm>
          <a:custGeom>
            <a:avLst/>
            <a:gdLst>
              <a:gd name="connsiteX0" fmla="*/ 0 w 950595"/>
              <a:gd name="connsiteY0" fmla="*/ 0 h 1223009"/>
              <a:gd name="connsiteX1" fmla="*/ 788670 w 950595"/>
              <a:gd name="connsiteY1" fmla="*/ 488633 h 1223009"/>
              <a:gd name="connsiteX2" fmla="*/ 950595 w 950595"/>
              <a:gd name="connsiteY2" fmla="*/ 1223010 h 1223009"/>
            </a:gdLst>
            <a:ahLst/>
            <a:cxnLst>
              <a:cxn ang="0">
                <a:pos x="connsiteX0" y="connsiteY0"/>
              </a:cxn>
              <a:cxn ang="0">
                <a:pos x="connsiteX1" y="connsiteY1"/>
              </a:cxn>
              <a:cxn ang="0">
                <a:pos x="connsiteX2" y="connsiteY2"/>
              </a:cxn>
            </a:cxnLst>
            <a:rect l="l" t="t" r="r" b="b"/>
            <a:pathLst>
              <a:path w="950595" h="1223009">
                <a:moveTo>
                  <a:pt x="0" y="0"/>
                </a:moveTo>
                <a:lnTo>
                  <a:pt x="788670" y="488633"/>
                </a:lnTo>
                <a:lnTo>
                  <a:pt x="950595" y="1223010"/>
                </a:lnTo>
                <a:close/>
              </a:path>
            </a:pathLst>
          </a:custGeom>
          <a:gradFill>
            <a:gsLst>
              <a:gs pos="19000">
                <a:schemeClr val="accent1">
                  <a:lumMod val="60000"/>
                  <a:lumOff val="40000"/>
                </a:schemeClr>
              </a:gs>
              <a:gs pos="92000">
                <a:schemeClr val="accent1"/>
              </a:gs>
            </a:gsLst>
            <a:lin ang="0" scaled="0"/>
          </a:gradFill>
          <a:ln w="48331"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4" name="任意多边形: 形状 6"/>
          <p:cNvSpPr/>
          <p:nvPr>
            <p:custDataLst>
              <p:tags r:id="rId7"/>
            </p:custDataLst>
          </p:nvPr>
        </p:nvSpPr>
        <p:spPr>
          <a:xfrm>
            <a:off x="5251402" y="4997535"/>
            <a:ext cx="439469" cy="903353"/>
          </a:xfrm>
          <a:custGeom>
            <a:avLst/>
            <a:gdLst>
              <a:gd name="connsiteX0" fmla="*/ 0 w 788670"/>
              <a:gd name="connsiteY0" fmla="*/ 1132523 h 1621155"/>
              <a:gd name="connsiteX1" fmla="*/ 619125 w 788670"/>
              <a:gd name="connsiteY1" fmla="*/ 0 h 1621155"/>
              <a:gd name="connsiteX2" fmla="*/ 788670 w 788670"/>
              <a:gd name="connsiteY2" fmla="*/ 1621155 h 1621155"/>
            </a:gdLst>
            <a:ahLst/>
            <a:cxnLst>
              <a:cxn ang="0">
                <a:pos x="connsiteX0" y="connsiteY0"/>
              </a:cxn>
              <a:cxn ang="0">
                <a:pos x="connsiteX1" y="connsiteY1"/>
              </a:cxn>
              <a:cxn ang="0">
                <a:pos x="connsiteX2" y="connsiteY2"/>
              </a:cxn>
            </a:cxnLst>
            <a:rect l="l" t="t" r="r" b="b"/>
            <a:pathLst>
              <a:path w="788670" h="1621155">
                <a:moveTo>
                  <a:pt x="0" y="1132523"/>
                </a:moveTo>
                <a:lnTo>
                  <a:pt x="619125" y="0"/>
                </a:lnTo>
                <a:lnTo>
                  <a:pt x="788670" y="1621155"/>
                </a:lnTo>
                <a:close/>
              </a:path>
            </a:pathLst>
          </a:custGeom>
          <a:gradFill>
            <a:gsLst>
              <a:gs pos="0">
                <a:schemeClr val="accent1">
                  <a:lumMod val="50000"/>
                  <a:lumOff val="50000"/>
                </a:schemeClr>
              </a:gs>
              <a:gs pos="100000">
                <a:schemeClr val="accent1">
                  <a:lumMod val="86000"/>
                  <a:lumOff val="14000"/>
                </a:schemeClr>
              </a:gs>
            </a:gsLst>
            <a:lin ang="600000" scaled="0"/>
          </a:gradFill>
          <a:ln w="48331" cap="flat">
            <a:noFill/>
            <a:prstDash val="solid"/>
            <a:miter/>
          </a:ln>
        </p:spPr>
        <p:txBody>
          <a:bodyPr rtlCol="0" anchor="ctr"/>
          <a:lstStyle/>
          <a:p>
            <a:endParaRPr lang="zh-CN" altLang="en-US"/>
          </a:p>
        </p:txBody>
      </p:sp>
      <p:sp>
        <p:nvSpPr>
          <p:cNvPr id="8" name="任意多边形: 形状 7"/>
          <p:cNvSpPr/>
          <p:nvPr>
            <p:custDataLst>
              <p:tags r:id="rId8"/>
            </p:custDataLst>
          </p:nvPr>
        </p:nvSpPr>
        <p:spPr>
          <a:xfrm>
            <a:off x="5690871" y="5330322"/>
            <a:ext cx="808347" cy="862485"/>
          </a:xfrm>
          <a:custGeom>
            <a:avLst/>
            <a:gdLst>
              <a:gd name="connsiteX0" fmla="*/ 1385888 w 1450657"/>
              <a:gd name="connsiteY0" fmla="*/ 0 h 1547812"/>
              <a:gd name="connsiteX1" fmla="*/ 1450658 w 1450657"/>
              <a:gd name="connsiteY1" fmla="*/ 1547812 h 1547812"/>
              <a:gd name="connsiteX2" fmla="*/ 0 w 1450657"/>
              <a:gd name="connsiteY2" fmla="*/ 1023938 h 1547812"/>
            </a:gdLst>
            <a:ahLst/>
            <a:cxnLst>
              <a:cxn ang="0">
                <a:pos x="connsiteX0" y="connsiteY0"/>
              </a:cxn>
              <a:cxn ang="0">
                <a:pos x="connsiteX1" y="connsiteY1"/>
              </a:cxn>
              <a:cxn ang="0">
                <a:pos x="connsiteX2" y="connsiteY2"/>
              </a:cxn>
            </a:cxnLst>
            <a:rect l="l" t="t" r="r" b="b"/>
            <a:pathLst>
              <a:path w="1450657" h="1547812">
                <a:moveTo>
                  <a:pt x="1385888" y="0"/>
                </a:moveTo>
                <a:lnTo>
                  <a:pt x="1450658" y="1547812"/>
                </a:lnTo>
                <a:lnTo>
                  <a:pt x="0" y="1023938"/>
                </a:lnTo>
                <a:close/>
              </a:path>
            </a:pathLst>
          </a:custGeom>
          <a:gradFill flip="none" rotWithShape="1">
            <a:gsLst>
              <a:gs pos="36000">
                <a:schemeClr val="accent1">
                  <a:lumMod val="75000"/>
                </a:schemeClr>
              </a:gs>
              <a:gs pos="100000">
                <a:schemeClr val="accent1">
                  <a:lumMod val="70000"/>
                  <a:lumOff val="30000"/>
                </a:schemeClr>
              </a:gs>
            </a:gsLst>
            <a:lin ang="1800000" scaled="0"/>
            <a:tileRect/>
          </a:gradFill>
          <a:ln w="48331" cap="flat">
            <a:noFill/>
            <a:prstDash val="solid"/>
            <a:miter/>
          </a:ln>
        </p:spPr>
        <p:txBody>
          <a:bodyPr rtlCol="0" anchor="ctr"/>
          <a:lstStyle/>
          <a:p>
            <a:endParaRPr lang="zh-CN" altLang="en-US"/>
          </a:p>
        </p:txBody>
      </p:sp>
      <p:sp>
        <p:nvSpPr>
          <p:cNvPr id="10" name="任意多边形: 形状 9"/>
          <p:cNvSpPr/>
          <p:nvPr>
            <p:custDataLst>
              <p:tags r:id="rId9"/>
            </p:custDataLst>
          </p:nvPr>
        </p:nvSpPr>
        <p:spPr>
          <a:xfrm>
            <a:off x="6379797" y="4790008"/>
            <a:ext cx="513775" cy="702726"/>
          </a:xfrm>
          <a:custGeom>
            <a:avLst/>
            <a:gdLst>
              <a:gd name="connsiteX0" fmla="*/ 149542 w 922019"/>
              <a:gd name="connsiteY0" fmla="*/ 969645 h 1261109"/>
              <a:gd name="connsiteX1" fmla="*/ 0 w 922019"/>
              <a:gd name="connsiteY1" fmla="*/ 0 h 1261109"/>
              <a:gd name="connsiteX2" fmla="*/ 922020 w 922019"/>
              <a:gd name="connsiteY2" fmla="*/ 1261110 h 1261109"/>
            </a:gdLst>
            <a:ahLst/>
            <a:cxnLst>
              <a:cxn ang="0">
                <a:pos x="connsiteX0" y="connsiteY0"/>
              </a:cxn>
              <a:cxn ang="0">
                <a:pos x="connsiteX1" y="connsiteY1"/>
              </a:cxn>
              <a:cxn ang="0">
                <a:pos x="connsiteX2" y="connsiteY2"/>
              </a:cxn>
            </a:cxnLst>
            <a:rect l="l" t="t" r="r" b="b"/>
            <a:pathLst>
              <a:path w="922019" h="1261109">
                <a:moveTo>
                  <a:pt x="149542" y="969645"/>
                </a:moveTo>
                <a:lnTo>
                  <a:pt x="0" y="0"/>
                </a:lnTo>
                <a:lnTo>
                  <a:pt x="922020" y="1261110"/>
                </a:lnTo>
                <a:close/>
              </a:path>
            </a:pathLst>
          </a:custGeom>
          <a:gradFill>
            <a:gsLst>
              <a:gs pos="1000">
                <a:schemeClr val="accent1">
                  <a:lumMod val="60000"/>
                  <a:lumOff val="40000"/>
                </a:schemeClr>
              </a:gs>
              <a:gs pos="92000">
                <a:schemeClr val="accent1"/>
              </a:gs>
            </a:gsLst>
            <a:lin ang="9600000" scaled="0"/>
          </a:gradFill>
          <a:ln w="48331" cap="flat">
            <a:noFill/>
            <a:prstDash val="solid"/>
            <a:miter/>
          </a:ln>
        </p:spPr>
        <p:txBody>
          <a:bodyPr rtlCol="0" anchor="ctr"/>
          <a:lstStyle/>
          <a:p>
            <a:endParaRPr lang="zh-CN" altLang="en-US"/>
          </a:p>
        </p:txBody>
      </p:sp>
      <p:sp>
        <p:nvSpPr>
          <p:cNvPr id="11" name="任意多边形: 形状 10"/>
          <p:cNvSpPr/>
          <p:nvPr>
            <p:custDataLst>
              <p:tags r:id="rId10"/>
            </p:custDataLst>
          </p:nvPr>
        </p:nvSpPr>
        <p:spPr>
          <a:xfrm>
            <a:off x="6463126" y="5330322"/>
            <a:ext cx="430446" cy="862485"/>
          </a:xfrm>
          <a:custGeom>
            <a:avLst/>
            <a:gdLst>
              <a:gd name="connsiteX0" fmla="*/ 0 w 772477"/>
              <a:gd name="connsiteY0" fmla="*/ 0 h 1547812"/>
              <a:gd name="connsiteX1" fmla="*/ 772477 w 772477"/>
              <a:gd name="connsiteY1" fmla="*/ 291465 h 1547812"/>
              <a:gd name="connsiteX2" fmla="*/ 64770 w 772477"/>
              <a:gd name="connsiteY2" fmla="*/ 1547812 h 1547812"/>
            </a:gdLst>
            <a:ahLst/>
            <a:cxnLst>
              <a:cxn ang="0">
                <a:pos x="connsiteX0" y="connsiteY0"/>
              </a:cxn>
              <a:cxn ang="0">
                <a:pos x="connsiteX1" y="connsiteY1"/>
              </a:cxn>
              <a:cxn ang="0">
                <a:pos x="connsiteX2" y="connsiteY2"/>
              </a:cxn>
            </a:cxnLst>
            <a:rect l="l" t="t" r="r" b="b"/>
            <a:pathLst>
              <a:path w="772477" h="1547812">
                <a:moveTo>
                  <a:pt x="0" y="0"/>
                </a:moveTo>
                <a:lnTo>
                  <a:pt x="772477" y="291465"/>
                </a:lnTo>
                <a:lnTo>
                  <a:pt x="64770" y="1547812"/>
                </a:lnTo>
                <a:close/>
              </a:path>
            </a:pathLst>
          </a:custGeom>
          <a:gradFill>
            <a:gsLst>
              <a:gs pos="28000">
                <a:schemeClr val="accent1">
                  <a:lumMod val="75000"/>
                </a:schemeClr>
              </a:gs>
              <a:gs pos="100000">
                <a:schemeClr val="accent1">
                  <a:lumMod val="70000"/>
                  <a:lumOff val="30000"/>
                </a:schemeClr>
              </a:gs>
            </a:gsLst>
            <a:lin ang="21594000" scaled="0"/>
          </a:gradFill>
          <a:ln w="48331" cap="flat">
            <a:noFill/>
            <a:prstDash val="solid"/>
            <a:miter/>
          </a:ln>
        </p:spPr>
        <p:txBody>
          <a:bodyPr rtlCol="0" anchor="ctr"/>
          <a:lstStyle/>
          <a:p>
            <a:endParaRPr lang="zh-CN" altLang="en-US"/>
          </a:p>
        </p:txBody>
      </p:sp>
      <p:sp>
        <p:nvSpPr>
          <p:cNvPr id="12" name="任意多边形: 形状 11"/>
          <p:cNvSpPr/>
          <p:nvPr>
            <p:custDataLst>
              <p:tags r:id="rId11"/>
            </p:custDataLst>
          </p:nvPr>
        </p:nvSpPr>
        <p:spPr>
          <a:xfrm>
            <a:off x="5596396" y="4790008"/>
            <a:ext cx="866730" cy="540314"/>
          </a:xfrm>
          <a:custGeom>
            <a:avLst/>
            <a:gdLst>
              <a:gd name="connsiteX0" fmla="*/ 0 w 1555432"/>
              <a:gd name="connsiteY0" fmla="*/ 372428 h 969645"/>
              <a:gd name="connsiteX1" fmla="*/ 1405890 w 1555432"/>
              <a:gd name="connsiteY1" fmla="*/ 0 h 969645"/>
              <a:gd name="connsiteX2" fmla="*/ 1555433 w 1555432"/>
              <a:gd name="connsiteY2" fmla="*/ 969645 h 969645"/>
            </a:gdLst>
            <a:ahLst/>
            <a:cxnLst>
              <a:cxn ang="0">
                <a:pos x="connsiteX0" y="connsiteY0"/>
              </a:cxn>
              <a:cxn ang="0">
                <a:pos x="connsiteX1" y="connsiteY1"/>
              </a:cxn>
              <a:cxn ang="0">
                <a:pos x="connsiteX2" y="connsiteY2"/>
              </a:cxn>
            </a:cxnLst>
            <a:rect l="l" t="t" r="r" b="b"/>
            <a:pathLst>
              <a:path w="1555432" h="969645">
                <a:moveTo>
                  <a:pt x="0" y="372428"/>
                </a:moveTo>
                <a:lnTo>
                  <a:pt x="1405890" y="0"/>
                </a:lnTo>
                <a:lnTo>
                  <a:pt x="1555433" y="969645"/>
                </a:lnTo>
                <a:close/>
              </a:path>
            </a:pathLst>
          </a:custGeom>
          <a:gradFill flip="none" rotWithShape="1">
            <a:gsLst>
              <a:gs pos="0">
                <a:schemeClr val="accent1">
                  <a:lumMod val="55000"/>
                  <a:lumOff val="45000"/>
                </a:schemeClr>
              </a:gs>
              <a:gs pos="100000">
                <a:schemeClr val="accent1"/>
              </a:gs>
            </a:gsLst>
            <a:lin ang="7200000" scaled="0"/>
            <a:tileRect/>
          </a:gradFill>
          <a:ln w="48331" cap="flat">
            <a:noFill/>
            <a:prstDash val="solid"/>
            <a:miter/>
          </a:ln>
        </p:spPr>
        <p:txBody>
          <a:bodyPr rtlCol="0" anchor="ctr"/>
          <a:lstStyle/>
          <a:p>
            <a:endParaRPr lang="zh-CN" altLang="en-US"/>
          </a:p>
        </p:txBody>
      </p:sp>
      <p:sp>
        <p:nvSpPr>
          <p:cNvPr id="13" name="任意多边形: 形状 12"/>
          <p:cNvSpPr/>
          <p:nvPr>
            <p:custDataLst>
              <p:tags r:id="rId12"/>
            </p:custDataLst>
          </p:nvPr>
        </p:nvSpPr>
        <p:spPr>
          <a:xfrm>
            <a:off x="5596396" y="4997535"/>
            <a:ext cx="866730" cy="903353"/>
          </a:xfrm>
          <a:custGeom>
            <a:avLst/>
            <a:gdLst>
              <a:gd name="connsiteX0" fmla="*/ 0 w 1555432"/>
              <a:gd name="connsiteY0" fmla="*/ 0 h 1621155"/>
              <a:gd name="connsiteX1" fmla="*/ 1555433 w 1555432"/>
              <a:gd name="connsiteY1" fmla="*/ 597218 h 1621155"/>
              <a:gd name="connsiteX2" fmla="*/ 169545 w 1555432"/>
              <a:gd name="connsiteY2" fmla="*/ 1621155 h 1621155"/>
            </a:gdLst>
            <a:ahLst/>
            <a:cxnLst>
              <a:cxn ang="0">
                <a:pos x="connsiteX0" y="connsiteY0"/>
              </a:cxn>
              <a:cxn ang="0">
                <a:pos x="connsiteX1" y="connsiteY1"/>
              </a:cxn>
              <a:cxn ang="0">
                <a:pos x="connsiteX2" y="connsiteY2"/>
              </a:cxn>
            </a:cxnLst>
            <a:rect l="l" t="t" r="r" b="b"/>
            <a:pathLst>
              <a:path w="1555432" h="1621155">
                <a:moveTo>
                  <a:pt x="0" y="0"/>
                </a:moveTo>
                <a:lnTo>
                  <a:pt x="1555433" y="597218"/>
                </a:lnTo>
                <a:lnTo>
                  <a:pt x="169545" y="1621155"/>
                </a:lnTo>
                <a:close/>
              </a:path>
            </a:pathLst>
          </a:custGeom>
          <a:gradFill flip="none" rotWithShape="1">
            <a:gsLst>
              <a:gs pos="0">
                <a:schemeClr val="accent1">
                  <a:lumMod val="36000"/>
                  <a:lumOff val="64000"/>
                </a:schemeClr>
              </a:gs>
              <a:gs pos="100000">
                <a:schemeClr val="accent1">
                  <a:lumMod val="77000"/>
                  <a:lumOff val="23000"/>
                </a:schemeClr>
              </a:gs>
            </a:gsLst>
            <a:lin ang="2700000" scaled="1"/>
            <a:tileRect/>
          </a:gradFill>
          <a:ln w="48331" cap="flat">
            <a:noFill/>
            <a:prstDash val="solid"/>
            <a:miter/>
          </a:ln>
        </p:spPr>
        <p:txBody>
          <a:bodyPr rtlCol="0" anchor="ctr"/>
          <a:lstStyle/>
          <a:p>
            <a:endParaRPr lang="zh-CN" altLang="en-US"/>
          </a:p>
        </p:txBody>
      </p:sp>
      <p:sp>
        <p:nvSpPr>
          <p:cNvPr id="14" name="椭圆 13"/>
          <p:cNvSpPr/>
          <p:nvPr>
            <p:custDataLst>
              <p:tags r:id="rId13"/>
            </p:custDataLst>
          </p:nvPr>
        </p:nvSpPr>
        <p:spPr>
          <a:xfrm rot="20464926">
            <a:off x="4696162" y="5303751"/>
            <a:ext cx="2828015" cy="590804"/>
          </a:xfrm>
          <a:prstGeom prst="ellipse">
            <a:avLst/>
          </a:prstGeom>
          <a:noFill/>
          <a:ln w="9525">
            <a:gradFill flip="none" rotWithShape="1">
              <a:gsLst>
                <a:gs pos="0">
                  <a:schemeClr val="accent1"/>
                </a:gs>
                <a:gs pos="100000">
                  <a:schemeClr val="accent1">
                    <a:alpha val="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custDataLst>
              <p:tags r:id="rId14"/>
            </p:custDataLst>
          </p:nvPr>
        </p:nvSpPr>
        <p:spPr>
          <a:xfrm rot="997938">
            <a:off x="4806899" y="5303751"/>
            <a:ext cx="2606541" cy="590804"/>
          </a:xfrm>
          <a:prstGeom prst="ellipse">
            <a:avLst/>
          </a:prstGeom>
          <a:noFill/>
          <a:ln w="19050">
            <a:gradFill flip="none" rotWithShape="1">
              <a:gsLst>
                <a:gs pos="0">
                  <a:schemeClr val="accent1"/>
                </a:gs>
                <a:gs pos="100000">
                  <a:schemeClr val="accent1">
                    <a:alpha val="0"/>
                  </a:schemeClr>
                </a:gs>
              </a:gsLst>
              <a:lin ang="1620000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custDataLst>
              <p:tags r:id="rId15"/>
            </p:custDataLst>
          </p:nvPr>
        </p:nvSpPr>
        <p:spPr>
          <a:xfrm rot="19668910">
            <a:off x="4615753" y="5303751"/>
            <a:ext cx="2828015" cy="590804"/>
          </a:xfrm>
          <a:prstGeom prst="ellipse">
            <a:avLst/>
          </a:prstGeom>
          <a:noFill/>
          <a:ln w="19050">
            <a:gradFill flip="none" rotWithShape="1">
              <a:gsLst>
                <a:gs pos="1000">
                  <a:schemeClr val="accent1">
                    <a:lumMod val="60000"/>
                    <a:lumOff val="40000"/>
                  </a:schemeClr>
                </a:gs>
                <a:gs pos="100000">
                  <a:schemeClr val="accent1">
                    <a:alpha val="0"/>
                  </a:schemeClr>
                </a:gs>
              </a:gsLst>
              <a:lin ang="16200000" scaled="1"/>
              <a:tileRect/>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custDataLst>
              <p:tags r:id="rId16"/>
            </p:custDataLst>
          </p:nvPr>
        </p:nvSpPr>
        <p:spPr>
          <a:xfrm>
            <a:off x="6938686" y="5488894"/>
            <a:ext cx="110257" cy="110257"/>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custDataLst>
              <p:tags r:id="rId17"/>
            </p:custDataLst>
          </p:nvPr>
        </p:nvSpPr>
        <p:spPr>
          <a:xfrm>
            <a:off x="6310819" y="5902950"/>
            <a:ext cx="110257" cy="110257"/>
          </a:xfrm>
          <a:prstGeom prst="ellipse">
            <a:avLst/>
          </a:prstGeom>
          <a:gradFill flip="none" rotWithShape="1">
            <a:gsLst>
              <a:gs pos="1000">
                <a:schemeClr val="accent1">
                  <a:lumMod val="20000"/>
                  <a:lumOff val="80000"/>
                </a:schemeClr>
              </a:gs>
              <a:gs pos="100000">
                <a:schemeClr val="accent1"/>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custDataLst>
              <p:tags r:id="rId18"/>
            </p:custDataLst>
          </p:nvPr>
        </p:nvSpPr>
        <p:spPr>
          <a:xfrm>
            <a:off x="1008577" y="4379356"/>
            <a:ext cx="10122776" cy="2006368"/>
          </a:xfrm>
          <a:custGeom>
            <a:avLst/>
            <a:gdLst>
              <a:gd name="connsiteX0" fmla="*/ 4924244 w 9848488"/>
              <a:gd name="connsiteY0" fmla="*/ 0 h 2006368"/>
              <a:gd name="connsiteX1" fmla="*/ 9775437 w 9848488"/>
              <a:gd name="connsiteY1" fmla="*/ 1858432 h 2006368"/>
              <a:gd name="connsiteX2" fmla="*/ 9848488 w 9848488"/>
              <a:gd name="connsiteY2" fmla="*/ 2006368 h 2006368"/>
              <a:gd name="connsiteX3" fmla="*/ 0 w 9848488"/>
              <a:gd name="connsiteY3" fmla="*/ 2006368 h 2006368"/>
              <a:gd name="connsiteX4" fmla="*/ 73051 w 9848488"/>
              <a:gd name="connsiteY4" fmla="*/ 1858432 h 2006368"/>
              <a:gd name="connsiteX5" fmla="*/ 4924244 w 9848488"/>
              <a:gd name="connsiteY5" fmla="*/ 0 h 200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48488" h="2006368">
                <a:moveTo>
                  <a:pt x="4924244" y="0"/>
                </a:moveTo>
                <a:cubicBezTo>
                  <a:pt x="7203603" y="0"/>
                  <a:pt x="9132307" y="781751"/>
                  <a:pt x="9775437" y="1858432"/>
                </a:cubicBezTo>
                <a:lnTo>
                  <a:pt x="9848488" y="2006368"/>
                </a:lnTo>
                <a:lnTo>
                  <a:pt x="0" y="2006368"/>
                </a:lnTo>
                <a:lnTo>
                  <a:pt x="73051" y="1858432"/>
                </a:lnTo>
                <a:cubicBezTo>
                  <a:pt x="716182" y="781751"/>
                  <a:pt x="2644886" y="0"/>
                  <a:pt x="4924244" y="0"/>
                </a:cubicBezTo>
                <a:close/>
              </a:path>
            </a:pathLst>
          </a:custGeom>
          <a:noFill/>
          <a:ln w="15875">
            <a:gradFill>
              <a:gsLst>
                <a:gs pos="0">
                  <a:schemeClr val="accent1">
                    <a:lumMod val="40000"/>
                    <a:lumOff val="60000"/>
                  </a:schemeClr>
                </a:gs>
                <a:gs pos="92000">
                  <a:schemeClr val="accent1">
                    <a:alpha val="0"/>
                  </a:schemeClr>
                </a:gs>
              </a:gsLst>
              <a:lin ang="5400000" scaled="1"/>
            </a:gra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椭圆 85"/>
          <p:cNvSpPr/>
          <p:nvPr>
            <p:custDataLst>
              <p:tags r:id="rId19"/>
            </p:custDataLst>
          </p:nvPr>
        </p:nvSpPr>
        <p:spPr>
          <a:xfrm>
            <a:off x="2261211" y="5088063"/>
            <a:ext cx="146385" cy="146385"/>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custDataLst>
              <p:tags r:id="rId20"/>
            </p:custDataLst>
          </p:nvPr>
        </p:nvSpPr>
        <p:spPr>
          <a:xfrm>
            <a:off x="2289181" y="5116033"/>
            <a:ext cx="90445" cy="90445"/>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custDataLst>
              <p:tags r:id="rId21"/>
            </p:custDataLst>
          </p:nvPr>
        </p:nvSpPr>
        <p:spPr>
          <a:xfrm>
            <a:off x="1635760" y="3806190"/>
            <a:ext cx="1567815" cy="70548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b="1" dirty="0">
                <a:sym typeface="+mn-ea"/>
              </a:rPr>
              <a:t>用工单位承担工伤保险责任范围</a:t>
            </a:r>
            <a:endParaRPr lang="en-US" altLang="zh-CN" sz="1400" b="1" dirty="0"/>
          </a:p>
          <a:p>
            <a:pPr algn="ctr">
              <a:lnSpc>
                <a:spcPct val="150000"/>
              </a:lnSpc>
              <a:spcBef>
                <a:spcPct val="0"/>
              </a:spcBef>
              <a:spcAft>
                <a:spcPct val="0"/>
              </a:spcAft>
            </a:pPr>
            <a:endParaRPr lang="zh-CN" altLang="en-US" sz="1400" dirty="0">
              <a:solidFill>
                <a:schemeClr val="tx1">
                  <a:lumMod val="85000"/>
                  <a:lumOff val="15000"/>
                </a:schemeClr>
              </a:solidFill>
              <a:latin typeface="+mn-ea"/>
              <a:cs typeface="+mn-ea"/>
              <a:sym typeface="+mn-ea"/>
            </a:endParaRPr>
          </a:p>
        </p:txBody>
      </p:sp>
      <p:sp>
        <p:nvSpPr>
          <p:cNvPr id="25" name="矩形 24"/>
          <p:cNvSpPr/>
          <p:nvPr>
            <p:custDataLst>
              <p:tags r:id="rId22"/>
            </p:custDataLst>
          </p:nvPr>
        </p:nvSpPr>
        <p:spPr>
          <a:xfrm>
            <a:off x="1635726" y="3307651"/>
            <a:ext cx="1397354" cy="368300"/>
          </a:xfrm>
          <a:prstGeom prst="rect">
            <a:avLst/>
          </a:prstGeom>
          <a:noFill/>
        </p:spPr>
        <p:txBody>
          <a:bodyPr wrap="square" lIns="0" tIns="0" rIns="0" bIns="0" rtlCol="0" anchor="b">
            <a:noAutofit/>
          </a:bodyPr>
          <a:lstStyle/>
          <a:p>
            <a:pPr algn="ctr">
              <a:spcBef>
                <a:spcPct val="0"/>
              </a:spcBef>
              <a:spcAft>
                <a:spcPct val="0"/>
              </a:spcAft>
            </a:pPr>
            <a:r>
              <a:rPr lang="zh-CN" altLang="en-US" b="1">
                <a:solidFill>
                  <a:schemeClr val="accent1"/>
                </a:solidFill>
                <a:latin typeface="+mn-ea"/>
                <a:cs typeface="+mn-ea"/>
                <a:sym typeface="+mn-ea"/>
              </a:rPr>
              <a:t>一</a:t>
            </a:r>
            <a:endParaRPr lang="zh-CN" altLang="en-US" b="1">
              <a:solidFill>
                <a:schemeClr val="accent1"/>
              </a:solidFill>
              <a:latin typeface="+mn-ea"/>
              <a:cs typeface="+mn-ea"/>
              <a:sym typeface="+mn-ea"/>
            </a:endParaRPr>
          </a:p>
        </p:txBody>
      </p:sp>
      <p:cxnSp>
        <p:nvCxnSpPr>
          <p:cNvPr id="83" name="直接连接符 82"/>
          <p:cNvCxnSpPr/>
          <p:nvPr>
            <p:custDataLst>
              <p:tags r:id="rId23"/>
            </p:custDataLst>
          </p:nvPr>
        </p:nvCxnSpPr>
        <p:spPr>
          <a:xfrm flipV="1">
            <a:off x="2335708" y="4438809"/>
            <a:ext cx="0" cy="64925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94" name="椭圆 93"/>
          <p:cNvSpPr/>
          <p:nvPr>
            <p:custDataLst>
              <p:tags r:id="rId24"/>
            </p:custDataLst>
          </p:nvPr>
        </p:nvSpPr>
        <p:spPr>
          <a:xfrm>
            <a:off x="9732337" y="5088063"/>
            <a:ext cx="146385" cy="146385"/>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p:cNvSpPr/>
          <p:nvPr>
            <p:custDataLst>
              <p:tags r:id="rId25"/>
            </p:custDataLst>
          </p:nvPr>
        </p:nvSpPr>
        <p:spPr>
          <a:xfrm>
            <a:off x="9760307" y="5116033"/>
            <a:ext cx="90445" cy="90445"/>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custDataLst>
              <p:tags r:id="rId26"/>
            </p:custDataLst>
          </p:nvPr>
        </p:nvSpPr>
        <p:spPr>
          <a:xfrm>
            <a:off x="8996045" y="3796030"/>
            <a:ext cx="1508125" cy="70548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b="1" dirty="0">
                <a:sym typeface="+mn-ea"/>
              </a:rPr>
              <a:t>工伤与第三人侵权竞合时的赔偿范围</a:t>
            </a:r>
            <a:endParaRPr lang="zh-CN" altLang="en-US" sz="1400" dirty="0">
              <a:solidFill>
                <a:schemeClr val="tx1">
                  <a:lumMod val="85000"/>
                  <a:lumOff val="15000"/>
                </a:schemeClr>
              </a:solidFill>
              <a:latin typeface="+mn-ea"/>
              <a:cs typeface="+mn-ea"/>
              <a:sym typeface="+mn-ea"/>
            </a:endParaRPr>
          </a:p>
        </p:txBody>
      </p:sp>
      <p:sp>
        <p:nvSpPr>
          <p:cNvPr id="27" name="矩形 26"/>
          <p:cNvSpPr/>
          <p:nvPr>
            <p:custDataLst>
              <p:tags r:id="rId27"/>
            </p:custDataLst>
          </p:nvPr>
        </p:nvSpPr>
        <p:spPr>
          <a:xfrm>
            <a:off x="9106852" y="3307651"/>
            <a:ext cx="1397354" cy="368300"/>
          </a:xfrm>
          <a:prstGeom prst="rect">
            <a:avLst/>
          </a:prstGeom>
          <a:noFill/>
        </p:spPr>
        <p:txBody>
          <a:bodyPr wrap="square" lIns="0" tIns="0" rIns="0" bIns="0" rtlCol="0" anchor="b">
            <a:noAutofit/>
          </a:bodyPr>
          <a:lstStyle/>
          <a:p>
            <a:pPr algn="ctr">
              <a:spcBef>
                <a:spcPct val="0"/>
              </a:spcBef>
              <a:spcAft>
                <a:spcPct val="0"/>
              </a:spcAft>
            </a:pPr>
            <a:r>
              <a:rPr lang="zh-CN" altLang="en-US" b="1">
                <a:solidFill>
                  <a:schemeClr val="accent1"/>
                </a:solidFill>
                <a:latin typeface="+mn-ea"/>
                <a:cs typeface="+mn-ea"/>
                <a:sym typeface="+mn-ea"/>
              </a:rPr>
              <a:t>四</a:t>
            </a:r>
            <a:endParaRPr lang="zh-CN" altLang="en-US" b="1">
              <a:solidFill>
                <a:schemeClr val="accent1"/>
              </a:solidFill>
              <a:latin typeface="+mn-ea"/>
              <a:cs typeface="+mn-ea"/>
              <a:sym typeface="+mn-ea"/>
            </a:endParaRPr>
          </a:p>
        </p:txBody>
      </p:sp>
      <p:cxnSp>
        <p:nvCxnSpPr>
          <p:cNvPr id="91" name="直接连接符 90"/>
          <p:cNvCxnSpPr/>
          <p:nvPr>
            <p:custDataLst>
              <p:tags r:id="rId28"/>
            </p:custDataLst>
          </p:nvPr>
        </p:nvCxnSpPr>
        <p:spPr>
          <a:xfrm flipV="1">
            <a:off x="9806834" y="4438809"/>
            <a:ext cx="0" cy="64925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03" name="椭圆 102"/>
          <p:cNvSpPr/>
          <p:nvPr>
            <p:custDataLst>
              <p:tags r:id="rId29"/>
            </p:custDataLst>
          </p:nvPr>
        </p:nvSpPr>
        <p:spPr>
          <a:xfrm>
            <a:off x="4751586" y="4368510"/>
            <a:ext cx="146385" cy="146385"/>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椭圆 103"/>
          <p:cNvSpPr/>
          <p:nvPr>
            <p:custDataLst>
              <p:tags r:id="rId30"/>
            </p:custDataLst>
          </p:nvPr>
        </p:nvSpPr>
        <p:spPr>
          <a:xfrm>
            <a:off x="4779556" y="4396480"/>
            <a:ext cx="90445" cy="90445"/>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31"/>
            </p:custDataLst>
          </p:nvPr>
        </p:nvSpPr>
        <p:spPr>
          <a:xfrm>
            <a:off x="3723005" y="3076575"/>
            <a:ext cx="1800860" cy="705485"/>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b="1" dirty="0">
                <a:sym typeface="+mn-ea"/>
              </a:rPr>
              <a:t>超龄农民工认定工伤后的工伤待遇范围</a:t>
            </a:r>
            <a:endParaRPr lang="zh-CN" altLang="en-US" sz="1400" dirty="0">
              <a:solidFill>
                <a:schemeClr val="tx1">
                  <a:lumMod val="85000"/>
                  <a:lumOff val="15000"/>
                </a:schemeClr>
              </a:solidFill>
              <a:latin typeface="+mn-ea"/>
              <a:cs typeface="+mn-ea"/>
              <a:sym typeface="+mn-ea"/>
            </a:endParaRPr>
          </a:p>
        </p:txBody>
      </p:sp>
      <p:sp>
        <p:nvSpPr>
          <p:cNvPr id="29" name="矩形 28"/>
          <p:cNvSpPr/>
          <p:nvPr>
            <p:custDataLst>
              <p:tags r:id="rId32"/>
            </p:custDataLst>
          </p:nvPr>
        </p:nvSpPr>
        <p:spPr>
          <a:xfrm>
            <a:off x="4126101" y="2588098"/>
            <a:ext cx="1397354" cy="368300"/>
          </a:xfrm>
          <a:prstGeom prst="rect">
            <a:avLst/>
          </a:prstGeom>
          <a:noFill/>
        </p:spPr>
        <p:txBody>
          <a:bodyPr wrap="square" lIns="0" tIns="0" rIns="0" bIns="0" rtlCol="0" anchor="b">
            <a:noAutofit/>
          </a:bodyPr>
          <a:lstStyle/>
          <a:p>
            <a:pPr algn="ctr">
              <a:spcBef>
                <a:spcPct val="0"/>
              </a:spcBef>
              <a:spcAft>
                <a:spcPct val="0"/>
              </a:spcAft>
            </a:pPr>
            <a:r>
              <a:rPr lang="zh-CN" altLang="en-US" b="1">
                <a:solidFill>
                  <a:schemeClr val="accent1"/>
                </a:solidFill>
                <a:latin typeface="+mn-ea"/>
                <a:cs typeface="+mn-ea"/>
                <a:sym typeface="+mn-ea"/>
              </a:rPr>
              <a:t>二</a:t>
            </a:r>
            <a:endParaRPr lang="zh-CN" altLang="en-US" b="1">
              <a:solidFill>
                <a:schemeClr val="accent1"/>
              </a:solidFill>
              <a:latin typeface="+mn-ea"/>
              <a:cs typeface="+mn-ea"/>
              <a:sym typeface="+mn-ea"/>
            </a:endParaRPr>
          </a:p>
        </p:txBody>
      </p:sp>
      <p:cxnSp>
        <p:nvCxnSpPr>
          <p:cNvPr id="100" name="直接连接符 99"/>
          <p:cNvCxnSpPr/>
          <p:nvPr>
            <p:custDataLst>
              <p:tags r:id="rId33"/>
            </p:custDataLst>
          </p:nvPr>
        </p:nvCxnSpPr>
        <p:spPr>
          <a:xfrm flipV="1">
            <a:off x="4826083" y="3719256"/>
            <a:ext cx="0" cy="64925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
        <p:nvSpPr>
          <p:cNvPr id="111" name="椭圆 110"/>
          <p:cNvSpPr/>
          <p:nvPr>
            <p:custDataLst>
              <p:tags r:id="rId34"/>
            </p:custDataLst>
          </p:nvPr>
        </p:nvSpPr>
        <p:spPr>
          <a:xfrm>
            <a:off x="7241961" y="4368510"/>
            <a:ext cx="146385" cy="146385"/>
          </a:xfrm>
          <a:prstGeom prst="ellipse">
            <a:avLst/>
          </a:prstGeom>
          <a:solidFill>
            <a:srgbClr val="FFFFFF"/>
          </a:solidFill>
          <a:ln w="3175">
            <a:solidFill>
              <a:schemeClr val="accent1"/>
            </a:solidFill>
          </a:ln>
          <a:effectLst>
            <a:outerShdw blurRad="63500" sx="102000" sy="102000" algn="ctr" rotWithShape="0">
              <a:schemeClr val="accent1">
                <a:lumMod val="75000"/>
                <a:alpha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custDataLst>
              <p:tags r:id="rId35"/>
            </p:custDataLst>
          </p:nvPr>
        </p:nvSpPr>
        <p:spPr>
          <a:xfrm>
            <a:off x="7269931" y="4396480"/>
            <a:ext cx="90445" cy="90445"/>
          </a:xfrm>
          <a:prstGeom prst="ellipse">
            <a:avLst/>
          </a:prstGeom>
          <a:gradFill>
            <a:gsLst>
              <a:gs pos="1000">
                <a:schemeClr val="accent1">
                  <a:lumMod val="75000"/>
                </a:schemeClr>
              </a:gs>
              <a:gs pos="100000">
                <a:schemeClr val="accent1"/>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custDataLst>
              <p:tags r:id="rId36"/>
            </p:custDataLst>
          </p:nvPr>
        </p:nvSpPr>
        <p:spPr>
          <a:xfrm>
            <a:off x="6616475" y="3076782"/>
            <a:ext cx="1397354" cy="705600"/>
          </a:xfrm>
          <a:prstGeom prst="rect">
            <a:avLst/>
          </a:prstGeom>
          <a:noFill/>
        </p:spPr>
        <p:txBody>
          <a:bodyPr wrap="square" lIns="0" tIns="0" rIns="0" bIns="0" rtlCol="0" anchor="t" anchorCtr="0">
            <a:noAutofit/>
          </a:bodyPr>
          <a:lstStyle/>
          <a:p>
            <a:pPr algn="ctr">
              <a:lnSpc>
                <a:spcPct val="150000"/>
              </a:lnSpc>
              <a:spcBef>
                <a:spcPct val="0"/>
              </a:spcBef>
              <a:spcAft>
                <a:spcPct val="0"/>
              </a:spcAft>
            </a:pPr>
            <a:r>
              <a:rPr lang="zh-CN" altLang="en-US" sz="1400" b="1" dirty="0">
                <a:sym typeface="+mn-ea"/>
              </a:rPr>
              <a:t>工伤赔偿“私了”协议效力的审查</a:t>
            </a:r>
            <a:endParaRPr lang="zh-CN" altLang="en-US" sz="1400" dirty="0">
              <a:solidFill>
                <a:schemeClr val="tx1">
                  <a:lumMod val="85000"/>
                  <a:lumOff val="15000"/>
                </a:schemeClr>
              </a:solidFill>
              <a:latin typeface="+mn-ea"/>
              <a:cs typeface="+mn-ea"/>
              <a:sym typeface="+mn-ea"/>
            </a:endParaRPr>
          </a:p>
        </p:txBody>
      </p:sp>
      <p:sp>
        <p:nvSpPr>
          <p:cNvPr id="31" name="矩形 30"/>
          <p:cNvSpPr/>
          <p:nvPr>
            <p:custDataLst>
              <p:tags r:id="rId37"/>
            </p:custDataLst>
          </p:nvPr>
        </p:nvSpPr>
        <p:spPr>
          <a:xfrm>
            <a:off x="6616476" y="2588098"/>
            <a:ext cx="1397354" cy="368300"/>
          </a:xfrm>
          <a:prstGeom prst="rect">
            <a:avLst/>
          </a:prstGeom>
          <a:noFill/>
        </p:spPr>
        <p:txBody>
          <a:bodyPr wrap="square" lIns="0" tIns="0" rIns="0" bIns="0" rtlCol="0" anchor="b">
            <a:noAutofit/>
          </a:bodyPr>
          <a:lstStyle/>
          <a:p>
            <a:pPr algn="ctr">
              <a:spcBef>
                <a:spcPct val="0"/>
              </a:spcBef>
              <a:spcAft>
                <a:spcPct val="0"/>
              </a:spcAft>
            </a:pPr>
            <a:r>
              <a:rPr lang="zh-CN" altLang="en-US" b="1">
                <a:solidFill>
                  <a:schemeClr val="accent1"/>
                </a:solidFill>
                <a:latin typeface="+mn-ea"/>
                <a:cs typeface="+mn-ea"/>
                <a:sym typeface="+mn-ea"/>
              </a:rPr>
              <a:t>三</a:t>
            </a:r>
            <a:endParaRPr lang="zh-CN" altLang="en-US" b="1">
              <a:solidFill>
                <a:schemeClr val="accent1"/>
              </a:solidFill>
              <a:latin typeface="+mn-ea"/>
              <a:cs typeface="+mn-ea"/>
              <a:sym typeface="+mn-ea"/>
            </a:endParaRPr>
          </a:p>
        </p:txBody>
      </p:sp>
      <p:cxnSp>
        <p:nvCxnSpPr>
          <p:cNvPr id="108" name="直接连接符 107"/>
          <p:cNvCxnSpPr/>
          <p:nvPr>
            <p:custDataLst>
              <p:tags r:id="rId38"/>
            </p:custDataLst>
          </p:nvPr>
        </p:nvCxnSpPr>
        <p:spPr>
          <a:xfrm flipV="1">
            <a:off x="7316458" y="3719256"/>
            <a:ext cx="0" cy="649254"/>
          </a:xfrm>
          <a:prstGeom prst="line">
            <a:avLst/>
          </a:prstGeom>
          <a:noFill/>
          <a:ln>
            <a:gradFill flip="none" rotWithShape="1">
              <a:gsLst>
                <a:gs pos="0">
                  <a:schemeClr val="accent1">
                    <a:alpha val="0"/>
                  </a:schemeClr>
                </a:gs>
                <a:gs pos="100000">
                  <a:schemeClr val="accent1"/>
                </a:gs>
              </a:gsLst>
              <a:lin ang="16200000" scaled="0"/>
              <a:tileRect/>
            </a:gradFill>
          </a:ln>
        </p:spPr>
        <p:style>
          <a:lnRef idx="2">
            <a:schemeClr val="accent1">
              <a:shade val="15000"/>
            </a:schemeClr>
          </a:lnRef>
          <a:fillRef idx="1">
            <a:schemeClr val="accent1"/>
          </a:fillRef>
          <a:effectRef idx="0">
            <a:schemeClr val="accent1"/>
          </a:effectRef>
          <a:fontRef idx="minor">
            <a:schemeClr val="lt1"/>
          </a:fontRef>
        </p:style>
      </p:cxn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2"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29845" y="4776"/>
            <a:ext cx="12221965" cy="1292250"/>
            <a:chOff x="100784" y="216164"/>
            <a:chExt cx="12221965" cy="129225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00784" y="146269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6" name="TextBox 5"/>
          <p:cNvSpPr txBox="1"/>
          <p:nvPr/>
        </p:nvSpPr>
        <p:spPr>
          <a:xfrm>
            <a:off x="3796393" y="2861945"/>
            <a:ext cx="3837214" cy="1532727"/>
          </a:xfrm>
          <a:prstGeom prst="rect">
            <a:avLst/>
          </a:prstGeom>
          <a:noFill/>
        </p:spPr>
        <p:txBody>
          <a:bodyPr wrap="square" rtlCol="0" anchor="ctr">
            <a:spAutoFit/>
            <a:scene3d>
              <a:camera prst="orthographicFront"/>
              <a:lightRig rig="threePt" dir="t"/>
            </a:scene3d>
          </a:bodyPr>
          <a:lstStyle/>
          <a:p>
            <a:pPr>
              <a:lnSpc>
                <a:spcPct val="120000"/>
              </a:lnSpc>
            </a:pPr>
            <a:r>
              <a:rPr lang="zh-CN" altLang="en-US" sz="6000" dirty="0">
                <a:solidFill>
                  <a:schemeClr val="tx1"/>
                </a:solidFill>
                <a:effectLst>
                  <a:outerShdw blurRad="38100" dist="19050" dir="2700000" algn="tl" rotWithShape="0">
                    <a:schemeClr val="dk1">
                      <a:alpha val="40000"/>
                    </a:schemeClr>
                  </a:outerShdw>
                </a:effectLst>
              </a:rPr>
              <a:t>谢      谢！</a:t>
            </a:r>
            <a:endParaRPr lang="en-US" altLang="zh-CN" sz="6000" dirty="0">
              <a:solidFill>
                <a:schemeClr val="tx1"/>
              </a:solidFill>
              <a:effectLst>
                <a:outerShdw blurRad="38100" dist="19050" dir="2700000" algn="tl" rotWithShape="0">
                  <a:schemeClr val="dk1">
                    <a:alpha val="40000"/>
                  </a:schemeClr>
                </a:outerShdw>
              </a:effectLst>
            </a:endParaRPr>
          </a:p>
          <a:p>
            <a:pPr>
              <a:lnSpc>
                <a:spcPct val="120000"/>
              </a:lnSpc>
            </a:pPr>
            <a:endParaRPr lang="en-US" altLang="zh-CN" sz="6000" dirty="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613072" y="4939393"/>
            <a:ext cx="4947557" cy="396134"/>
          </a:xfrm>
          <a:prstGeom prst="rect">
            <a:avLst/>
          </a:prstGeom>
          <a:noFill/>
        </p:spPr>
        <p:txBody>
          <a:bodyPr wrap="square" rtlCol="0" anchor="ctr">
            <a:spAutoFit/>
          </a:bodyPr>
          <a:lstStyle/>
          <a:p>
            <a:pPr>
              <a:lnSpc>
                <a:spcPct val="120000"/>
              </a:lnSpc>
            </a:pPr>
            <a:r>
              <a:rPr lang="zh-CN" altLang="en-US" dirty="0">
                <a:solidFill>
                  <a:schemeClr val="tx1">
                    <a:lumMod val="75000"/>
                    <a:lumOff val="25000"/>
                  </a:schemeClr>
                </a:solidFill>
              </a:rPr>
              <a:t>以上仅为个人观点，欢迎批评指正。</a:t>
            </a: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3"/>
          <a:stretch>
            <a:fillRect/>
          </a:stretch>
        </p:blipFill>
        <p:spPr>
          <a:xfrm>
            <a:off x="1123950" y="-85090"/>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53200"/>
            <a:ext cx="12192000" cy="304800"/>
          </a:xfrm>
          <a:prstGeom prst="rect">
            <a:avLst/>
          </a:prstGeom>
          <a:effectLst>
            <a:glow rad="127000">
              <a:schemeClr val="accent1">
                <a:alpha val="0"/>
              </a:schemeClr>
            </a:glow>
          </a:effectLst>
        </p:spPr>
      </p:pic>
      <p:pic>
        <p:nvPicPr>
          <p:cNvPr id="3" name="图片 2" descr="微信截图_20240702163310"/>
          <p:cNvPicPr>
            <a:picLocks noChangeAspect="1"/>
          </p:cNvPicPr>
          <p:nvPr/>
        </p:nvPicPr>
        <p:blipFill>
          <a:blip r:embed="rId2"/>
          <a:stretch>
            <a:fillRect/>
          </a:stretch>
        </p:blipFill>
        <p:spPr>
          <a:xfrm>
            <a:off x="1439545" y="-236855"/>
            <a:ext cx="9312910" cy="1513205"/>
          </a:xfrm>
          <a:prstGeom prst="rect">
            <a:avLst/>
          </a:prstGeom>
        </p:spPr>
      </p:pic>
      <p:pic>
        <p:nvPicPr>
          <p:cNvPr id="4" name="图片 3"/>
          <p:cNvPicPr>
            <a:picLocks noChangeAspect="1"/>
          </p:cNvPicPr>
          <p:nvPr/>
        </p:nvPicPr>
        <p:blipFill>
          <a:blip r:embed="rId3"/>
          <a:stretch>
            <a:fillRect/>
          </a:stretch>
        </p:blipFill>
        <p:spPr>
          <a:xfrm>
            <a:off x="1256030" y="1181100"/>
            <a:ext cx="9679305" cy="53721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53200"/>
            <a:ext cx="12192000" cy="304800"/>
          </a:xfrm>
          <a:prstGeom prst="rect">
            <a:avLst/>
          </a:prstGeom>
          <a:effectLst>
            <a:glow rad="127000">
              <a:schemeClr val="accent1">
                <a:alpha val="0"/>
              </a:schemeClr>
            </a:glow>
          </a:effectLst>
        </p:spPr>
      </p:pic>
      <p:grpSp>
        <p:nvGrpSpPr>
          <p:cNvPr id="41" name="组合 40"/>
          <p:cNvGrpSpPr/>
          <p:nvPr/>
        </p:nvGrpSpPr>
        <p:grpSpPr>
          <a:xfrm>
            <a:off x="2862580" y="2037715"/>
            <a:ext cx="6376035" cy="4604503"/>
            <a:chOff x="2768845" y="1227840"/>
            <a:chExt cx="7017680" cy="5375447"/>
          </a:xfrm>
        </p:grpSpPr>
        <p:grpSp>
          <p:nvGrpSpPr>
            <p:cNvPr id="34" name="Group 2"/>
            <p:cNvGrpSpPr/>
            <p:nvPr/>
          </p:nvGrpSpPr>
          <p:grpSpPr bwMode="auto">
            <a:xfrm>
              <a:off x="2768845" y="1227870"/>
              <a:ext cx="6140694" cy="4797791"/>
              <a:chOff x="1338" y="1091"/>
              <a:chExt cx="3214" cy="2294"/>
            </a:xfrm>
          </p:grpSpPr>
          <p:sp>
            <p:nvSpPr>
              <p:cNvPr id="35" name="AutoShape 3"/>
              <p:cNvSpPr>
                <a:spLocks noChangeArrowheads="1"/>
              </p:cNvSpPr>
              <p:nvPr/>
            </p:nvSpPr>
            <p:spPr bwMode="gray">
              <a:xfrm>
                <a:off x="1338" y="1091"/>
                <a:ext cx="3214" cy="445"/>
              </a:xfrm>
              <a:prstGeom prst="roundRect">
                <a:avLst>
                  <a:gd name="adj" fmla="val 16667"/>
                </a:avLst>
              </a:prstGeom>
              <a:solidFill>
                <a:srgbClr val="6399AB"/>
              </a:solidFill>
              <a:ln w="25400" algn="ctr">
                <a:solidFill>
                  <a:srgbClr val="000000"/>
                </a:solidFill>
                <a:prstDash val="sysDot"/>
                <a:round/>
              </a:ln>
              <a:effectLst/>
            </p:spPr>
            <p:txBody>
              <a:bodyPr lIns="45720" tIns="44450" rIns="45720" bIns="44450" anchor="ctr" anchorCtr="1"/>
              <a:lstStyle/>
              <a:p>
                <a:pPr algn="just">
                  <a:lnSpc>
                    <a:spcPct val="150000"/>
                  </a:lnSpc>
                </a:pPr>
                <a:r>
                  <a:rPr lang="en-US" altLang="zh-TW" dirty="0">
                    <a:solidFill>
                      <a:schemeClr val="bg1"/>
                    </a:solidFill>
                    <a:latin typeface="Tahoma" panose="020B0604030504040204" pitchFamily="34" charset="0"/>
                    <a:ea typeface="典匠中特圓" pitchFamily="49" charset="-120"/>
                    <a:cs typeface="Tahoma" panose="020B0604030504040204" pitchFamily="34" charset="0"/>
                  </a:rPr>
                  <a:t> </a:t>
                </a:r>
                <a:r>
                  <a:rPr lang="zh-CN" altLang="en-US"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劳动关系的建立</a:t>
                </a:r>
                <a:endParaRPr lang="en-US" altLang="zh-TW"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AutoShape 4"/>
              <p:cNvSpPr>
                <a:spLocks noChangeArrowheads="1"/>
              </p:cNvSpPr>
              <p:nvPr/>
            </p:nvSpPr>
            <p:spPr bwMode="gray">
              <a:xfrm>
                <a:off x="1338" y="1704"/>
                <a:ext cx="3214" cy="445"/>
              </a:xfrm>
              <a:prstGeom prst="roundRect">
                <a:avLst>
                  <a:gd name="adj" fmla="val 16667"/>
                </a:avLst>
              </a:prstGeom>
              <a:solidFill>
                <a:srgbClr val="B1A35D"/>
              </a:solidFill>
              <a:ln w="25400" algn="ctr">
                <a:solidFill>
                  <a:schemeClr val="tx1"/>
                </a:solidFill>
                <a:prstDash val="sysDot"/>
                <a:round/>
              </a:ln>
              <a:effectLst/>
            </p:spPr>
            <p:txBody>
              <a:bodyPr lIns="45720" tIns="44450" rIns="45720" bIns="44450" anchor="ctr" anchorCtr="1"/>
              <a:lstStyle/>
              <a:p>
                <a:pPr algn="just">
                  <a:lnSpc>
                    <a:spcPct val="150000"/>
                  </a:lnSpc>
                </a:pPr>
                <a:r>
                  <a:rPr lang="en-US" altLang="zh-TW" dirty="0">
                    <a:solidFill>
                      <a:schemeClr val="bg1"/>
                    </a:solidFill>
                    <a:latin typeface="Tahoma" panose="020B0604030504040204" pitchFamily="34" charset="0"/>
                    <a:ea typeface="典匠中特圓" pitchFamily="49" charset="-120"/>
                    <a:cs typeface="Tahoma" panose="020B0604030504040204" pitchFamily="34" charset="0"/>
                  </a:rPr>
                  <a:t>  </a:t>
                </a:r>
                <a:r>
                  <a:rPr lang="zh-CN" altLang="en-US"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劳动关系的履行</a:t>
                </a:r>
                <a:endParaRPr lang="en-US" altLang="zh-TW"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7" name="AutoShape 5"/>
              <p:cNvSpPr>
                <a:spLocks noChangeArrowheads="1"/>
              </p:cNvSpPr>
              <p:nvPr/>
            </p:nvSpPr>
            <p:spPr bwMode="gray">
              <a:xfrm>
                <a:off x="1338" y="2315"/>
                <a:ext cx="3214" cy="445"/>
              </a:xfrm>
              <a:prstGeom prst="roundRect">
                <a:avLst>
                  <a:gd name="adj" fmla="val 16667"/>
                </a:avLst>
              </a:prstGeom>
              <a:solidFill>
                <a:srgbClr val="E0AD12"/>
              </a:solidFill>
              <a:ln w="25400" algn="ctr">
                <a:solidFill>
                  <a:schemeClr val="tx1"/>
                </a:solidFill>
                <a:prstDash val="sysDot"/>
                <a:round/>
              </a:ln>
              <a:effectLst/>
            </p:spPr>
            <p:txBody>
              <a:bodyPr lIns="45720" tIns="44450" rIns="45720" bIns="44450" anchor="ctr" anchorCtr="1"/>
              <a:lstStyle/>
              <a:p>
                <a:pPr algn="l"/>
                <a:r>
                  <a:rPr lang="en-US" altLang="zh-TW">
                    <a:solidFill>
                      <a:schemeClr val="bg1"/>
                    </a:solidFill>
                    <a:latin typeface="Tahoma" panose="020B0604030504040204" pitchFamily="34" charset="0"/>
                    <a:ea typeface="典匠中特圓" pitchFamily="49" charset="-120"/>
                    <a:cs typeface="Tahoma" panose="020B0604030504040204" pitchFamily="34" charset="0"/>
                  </a:rPr>
                  <a:t> </a:t>
                </a:r>
                <a:endParaRPr lang="en-US" altLang="zh-TW">
                  <a:solidFill>
                    <a:schemeClr val="bg1"/>
                  </a:solidFill>
                  <a:latin typeface="Tahoma" panose="020B0604030504040204" pitchFamily="34" charset="0"/>
                  <a:ea typeface="典匠中特圓" pitchFamily="49" charset="-120"/>
                  <a:cs typeface="Tahoma" panose="020B0604030504040204" pitchFamily="34" charset="0"/>
                </a:endParaRPr>
              </a:p>
            </p:txBody>
          </p:sp>
          <p:sp>
            <p:nvSpPr>
              <p:cNvPr id="38" name="AutoShape 6"/>
              <p:cNvSpPr>
                <a:spLocks noChangeArrowheads="1"/>
              </p:cNvSpPr>
              <p:nvPr/>
            </p:nvSpPr>
            <p:spPr bwMode="gray">
              <a:xfrm>
                <a:off x="1338" y="2940"/>
                <a:ext cx="3214" cy="445"/>
              </a:xfrm>
              <a:prstGeom prst="roundRect">
                <a:avLst>
                  <a:gd name="adj" fmla="val 16667"/>
                </a:avLst>
              </a:prstGeom>
              <a:solidFill>
                <a:srgbClr val="A1A646"/>
              </a:solidFill>
              <a:ln w="25400" algn="ctr">
                <a:solidFill>
                  <a:schemeClr val="tx1"/>
                </a:solidFill>
                <a:prstDash val="sysDot"/>
                <a:round/>
              </a:ln>
              <a:effectLst/>
            </p:spPr>
            <p:txBody>
              <a:bodyPr lIns="45720" tIns="44450" rIns="45720" bIns="44450" anchor="ctr" anchorCtr="1"/>
              <a:lstStyle/>
              <a:p>
                <a:pPr algn="l"/>
                <a:r>
                  <a:rPr lang="en-US" altLang="zh-TW">
                    <a:solidFill>
                      <a:schemeClr val="bg1"/>
                    </a:solidFill>
                    <a:latin typeface="Tahoma" panose="020B0604030504040204" pitchFamily="34" charset="0"/>
                    <a:ea typeface="典匠中特圓" pitchFamily="49" charset="-120"/>
                    <a:cs typeface="Tahoma" panose="020B0604030504040204" pitchFamily="34" charset="0"/>
                  </a:rPr>
                  <a:t> </a:t>
                </a:r>
                <a:endParaRPr lang="en-US" altLang="zh-TW">
                  <a:solidFill>
                    <a:schemeClr val="bg1"/>
                  </a:solidFill>
                  <a:latin typeface="Tahoma" panose="020B0604030504040204" pitchFamily="34" charset="0"/>
                  <a:ea typeface="典匠中特圓" pitchFamily="49" charset="-120"/>
                  <a:cs typeface="Tahoma" panose="020B0604030504040204" pitchFamily="34" charset="0"/>
                </a:endParaRPr>
              </a:p>
            </p:txBody>
          </p:sp>
        </p:grpSp>
        <p:sp>
          <p:nvSpPr>
            <p:cNvPr id="28" name="文本框 27"/>
            <p:cNvSpPr txBox="1"/>
            <p:nvPr/>
          </p:nvSpPr>
          <p:spPr>
            <a:xfrm>
              <a:off x="2883877" y="2510017"/>
              <a:ext cx="5720861" cy="607920"/>
            </a:xfrm>
            <a:prstGeom prst="rect">
              <a:avLst/>
            </a:prstGeom>
            <a:noFill/>
          </p:spPr>
          <p:txBody>
            <a:bodyPr wrap="square">
              <a:spAutoFit/>
            </a:bodyPr>
            <a:lstStyle/>
            <a:p>
              <a:pPr algn="just">
                <a:lnSpc>
                  <a:spcPct val="150000"/>
                </a:lnSpc>
              </a:pPr>
              <a:endParaRPr lang="en-US" altLang="zh-CN"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2" name="文本框 27"/>
            <p:cNvSpPr txBox="1"/>
            <p:nvPr/>
          </p:nvSpPr>
          <p:spPr>
            <a:xfrm>
              <a:off x="2884409" y="1227840"/>
              <a:ext cx="6902116" cy="621773"/>
            </a:xfrm>
            <a:prstGeom prst="rect">
              <a:avLst/>
            </a:prstGeom>
            <a:noFill/>
          </p:spPr>
          <p:txBody>
            <a:bodyPr wrap="square">
              <a:spAutoFit/>
            </a:bodyPr>
            <a:lstStyle/>
            <a:p>
              <a:pPr algn="just">
                <a:lnSpc>
                  <a:spcPct val="150000"/>
                </a:lnSpc>
              </a:pPr>
              <a:endParaRPr lang="en-US" altLang="zh-CN" sz="2600" b="1" kern="100" dirty="0">
                <a:solidFill>
                  <a:schemeClr val="tx1">
                    <a:lumMod val="95000"/>
                    <a:lumOff val="5000"/>
                  </a:schemeClr>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9" name="文本框 27"/>
            <p:cNvSpPr txBox="1"/>
            <p:nvPr/>
          </p:nvSpPr>
          <p:spPr>
            <a:xfrm>
              <a:off x="2978052" y="3787587"/>
              <a:ext cx="5720861" cy="1507844"/>
            </a:xfrm>
            <a:prstGeom prst="rect">
              <a:avLst/>
            </a:prstGeom>
            <a:noFill/>
          </p:spPr>
          <p:txBody>
            <a:bodyPr wrap="square">
              <a:spAutoFit/>
            </a:bodyPr>
            <a:lstStyle/>
            <a:p>
              <a:pPr algn="just">
                <a:lnSpc>
                  <a:spcPct val="150000"/>
                </a:lnSpc>
              </a:pPr>
              <a:r>
                <a:rPr lang="zh-CN" altLang="en-US"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劳动关系的解除与终止</a:t>
              </a:r>
              <a:endParaRPr lang="en-US" altLang="zh-CN"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文本框 27"/>
            <p:cNvSpPr txBox="1"/>
            <p:nvPr/>
          </p:nvSpPr>
          <p:spPr>
            <a:xfrm>
              <a:off x="2978541" y="5095443"/>
              <a:ext cx="5720861" cy="1507844"/>
            </a:xfrm>
            <a:prstGeom prst="rect">
              <a:avLst/>
            </a:prstGeom>
            <a:noFill/>
          </p:spPr>
          <p:txBody>
            <a:bodyPr wrap="square">
              <a:spAutoFit/>
            </a:bodyPr>
            <a:lstStyle/>
            <a:p>
              <a:pPr algn="just">
                <a:lnSpc>
                  <a:spcPct val="150000"/>
                </a:lnSpc>
              </a:pPr>
              <a:r>
                <a:rPr lang="zh-CN" altLang="en-US"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rPr>
                <a:t>         工伤保险待遇纠纷常见问题</a:t>
              </a:r>
              <a:endParaRPr lang="en-US" altLang="zh-CN" sz="2600" b="1" kern="100" dirty="0">
                <a:solidFill>
                  <a:srgbClr val="002060"/>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pic>
        <p:nvPicPr>
          <p:cNvPr id="3" name="图片 2" descr="微信截图_20240702163310"/>
          <p:cNvPicPr>
            <a:picLocks noChangeAspect="1"/>
          </p:cNvPicPr>
          <p:nvPr/>
        </p:nvPicPr>
        <p:blipFill>
          <a:blip r:embed="rId2"/>
          <a:stretch>
            <a:fillRect/>
          </a:stretch>
        </p:blipFill>
        <p:spPr>
          <a:xfrm>
            <a:off x="1439545" y="-236855"/>
            <a:ext cx="9312910" cy="1513205"/>
          </a:xfrm>
          <a:prstGeom prst="rect">
            <a:avLst/>
          </a:prstGeom>
        </p:spPr>
      </p:pic>
      <p:grpSp>
        <p:nvGrpSpPr>
          <p:cNvPr id="2" name="组 3"/>
          <p:cNvGrpSpPr/>
          <p:nvPr/>
        </p:nvGrpSpPr>
        <p:grpSpPr>
          <a:xfrm>
            <a:off x="0" y="92171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p>
              <a:pPr algn="ctr"/>
              <a:r>
                <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0" y="92171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algn="ctr"/>
              <a:r>
                <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6" name="图片 25"/>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53200"/>
            <a:ext cx="12192000" cy="304800"/>
          </a:xfrm>
          <a:prstGeom prst="rect">
            <a:avLst/>
          </a:prstGeom>
          <a:effectLst>
            <a:glow rad="127000">
              <a:schemeClr val="accent1">
                <a:alpha val="0"/>
              </a:schemeClr>
            </a:glow>
          </a:effectLst>
        </p:spPr>
      </p:pic>
      <p:sp>
        <p:nvSpPr>
          <p:cNvPr id="16" name="TextBox 15"/>
          <p:cNvSpPr txBox="1"/>
          <p:nvPr/>
        </p:nvSpPr>
        <p:spPr>
          <a:xfrm>
            <a:off x="661307" y="1129211"/>
            <a:ext cx="3665764" cy="396134"/>
          </a:xfrm>
          <a:prstGeom prst="rect">
            <a:avLst/>
          </a:prstGeom>
          <a:noFill/>
        </p:spPr>
        <p:txBody>
          <a:bodyPr wrap="square" rtlCol="0" anchor="ctr">
            <a:spAutoFit/>
          </a:bodyPr>
          <a:lstStyle/>
          <a:p>
            <a:pPr>
              <a:lnSpc>
                <a:spcPct val="120000"/>
              </a:lnSpc>
            </a:pPr>
            <a:r>
              <a:rPr lang="zh-CN" altLang="en-US" b="1" dirty="0"/>
              <a:t>一、劳动关系的建立</a:t>
            </a:r>
            <a:endParaRPr lang="zh-CN" altLang="en-US" b="1" dirty="0"/>
          </a:p>
        </p:txBody>
      </p:sp>
      <p:sp>
        <p:nvSpPr>
          <p:cNvPr id="17" name="TextBox 16"/>
          <p:cNvSpPr txBox="1"/>
          <p:nvPr/>
        </p:nvSpPr>
        <p:spPr>
          <a:xfrm>
            <a:off x="1143000" y="1628140"/>
            <a:ext cx="9878695" cy="3838575"/>
          </a:xfrm>
          <a:prstGeom prst="rect">
            <a:avLst/>
          </a:prstGeom>
          <a:noFill/>
        </p:spPr>
        <p:txBody>
          <a:bodyPr wrap="square" rtlCol="0" anchor="ctr">
            <a:noAutofit/>
          </a:bodyPr>
          <a:lstStyle/>
          <a:p>
            <a:pPr algn="ctr"/>
            <a:endParaRPr lang="zh-CN" altLang="en-US" sz="2000" b="1" dirty="0"/>
          </a:p>
          <a:p>
            <a:pPr algn="ctr"/>
            <a:r>
              <a:rPr lang="zh-CN" altLang="en-US" sz="2000" b="1" dirty="0"/>
              <a:t>认定事实劳动关系</a:t>
            </a:r>
            <a:endParaRPr lang="zh-CN" altLang="en-US" sz="2000" dirty="0"/>
          </a:p>
          <a:p>
            <a:endParaRPr lang="en-US" altLang="zh-CN" dirty="0"/>
          </a:p>
          <a:p>
            <a:pPr>
              <a:lnSpc>
                <a:spcPct val="150000"/>
              </a:lnSpc>
            </a:pPr>
            <a:r>
              <a:rPr lang="en-US" altLang="zh-CN" dirty="0"/>
              <a:t>     《</a:t>
            </a:r>
            <a:r>
              <a:rPr lang="zh-CN" altLang="en-US" dirty="0"/>
              <a:t>关于确立劳动关系有关事项的通知</a:t>
            </a:r>
            <a:r>
              <a:rPr lang="en-US" altLang="zh-CN" dirty="0"/>
              <a:t>》</a:t>
            </a:r>
            <a:r>
              <a:rPr lang="zh-CN" altLang="en-US" dirty="0"/>
              <a:t>（劳社部发</a:t>
            </a:r>
            <a:r>
              <a:rPr lang="en-US" altLang="zh-CN" dirty="0"/>
              <a:t>〔</a:t>
            </a:r>
            <a:r>
              <a:rPr lang="en-US" dirty="0"/>
              <a:t>2005</a:t>
            </a:r>
            <a:r>
              <a:rPr lang="en-US" altLang="zh-CN" dirty="0"/>
              <a:t>〕</a:t>
            </a:r>
            <a:r>
              <a:rPr lang="en-US" dirty="0"/>
              <a:t>12</a:t>
            </a:r>
            <a:r>
              <a:rPr lang="zh-CN" altLang="en-US" dirty="0"/>
              <a:t>号）</a:t>
            </a:r>
            <a:endParaRPr lang="en-US" altLang="zh-CN" dirty="0"/>
          </a:p>
          <a:p>
            <a:pPr>
              <a:lnSpc>
                <a:spcPct val="150000"/>
              </a:lnSpc>
            </a:pPr>
            <a:r>
              <a:rPr lang="en-US" altLang="zh-CN" dirty="0"/>
              <a:t>       </a:t>
            </a:r>
            <a:r>
              <a:rPr lang="zh-CN" altLang="en-US" dirty="0"/>
              <a:t>第一条   用人单位招用劳动者未订立书面劳动合同，但同时具备下列情形的，劳动关系成立。</a:t>
            </a:r>
            <a:r>
              <a:rPr lang="en-US" dirty="0"/>
              <a:t>   </a:t>
            </a:r>
            <a:endParaRPr lang="zh-CN" altLang="en-US" dirty="0"/>
          </a:p>
          <a:p>
            <a:pPr indent="457200">
              <a:lnSpc>
                <a:spcPct val="150000"/>
              </a:lnSpc>
            </a:pPr>
            <a:r>
              <a:rPr lang="en-US" dirty="0"/>
              <a:t>(</a:t>
            </a:r>
            <a:r>
              <a:rPr lang="zh-CN" altLang="en-US" dirty="0"/>
              <a:t>一</a:t>
            </a:r>
            <a:r>
              <a:rPr lang="en-US" dirty="0"/>
              <a:t>)</a:t>
            </a:r>
            <a:r>
              <a:rPr lang="zh-CN" altLang="en-US" dirty="0"/>
              <a:t>用人单位和劳动者符合法律、法规规定的主体资格；</a:t>
            </a:r>
            <a:r>
              <a:rPr lang="en-US" dirty="0"/>
              <a:t>   </a:t>
            </a:r>
            <a:endParaRPr lang="zh-CN" altLang="en-US" dirty="0"/>
          </a:p>
          <a:p>
            <a:pPr indent="457200">
              <a:lnSpc>
                <a:spcPct val="150000"/>
              </a:lnSpc>
            </a:pPr>
            <a:r>
              <a:rPr lang="en-US" dirty="0"/>
              <a:t>(</a:t>
            </a:r>
            <a:r>
              <a:rPr lang="zh-CN" altLang="en-US" dirty="0"/>
              <a:t>二</a:t>
            </a:r>
            <a:r>
              <a:rPr lang="en-US" dirty="0"/>
              <a:t>)</a:t>
            </a:r>
            <a:r>
              <a:rPr lang="zh-CN" altLang="en-US" dirty="0"/>
              <a:t>用人单位依法制定的各项劳动规章制度适用于劳动者，劳动者受用人单位的劳动管理，从 事用人单位安排的有报酬的劳动；</a:t>
            </a:r>
            <a:r>
              <a:rPr lang="en-US" dirty="0"/>
              <a:t>   </a:t>
            </a:r>
            <a:endParaRPr lang="zh-CN" altLang="en-US" dirty="0"/>
          </a:p>
          <a:p>
            <a:pPr indent="457200">
              <a:lnSpc>
                <a:spcPct val="150000"/>
              </a:lnSpc>
            </a:pPr>
            <a:r>
              <a:rPr lang="en-US" dirty="0"/>
              <a:t>(</a:t>
            </a:r>
            <a:r>
              <a:rPr lang="zh-CN" altLang="en-US" dirty="0"/>
              <a:t>三</a:t>
            </a:r>
            <a:r>
              <a:rPr lang="en-US" dirty="0"/>
              <a:t>)</a:t>
            </a:r>
            <a:r>
              <a:rPr lang="zh-CN" altLang="en-US" dirty="0"/>
              <a:t>劳动者提供的劳动是用人单位业务的组成部分。</a:t>
            </a:r>
            <a:endParaRPr lang="zh-CN" altLang="en-US" dirty="0">
              <a:solidFill>
                <a:schemeClr val="tx1">
                  <a:lumMod val="75000"/>
                  <a:lumOff val="25000"/>
                </a:schemeClr>
              </a:solidFill>
            </a:endParaRPr>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43000" y="-357505"/>
            <a:ext cx="9312910" cy="1513205"/>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725501"/>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algn="ctr"/>
              <a:r>
                <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rPr>
                <a:t> </a:t>
              </a:r>
              <a:endParaRPr lang="zh-CN" altLang="en-US" sz="3200" b="0" i="0"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60930" name="组合 1660929"/>
          <p:cNvGrpSpPr/>
          <p:nvPr/>
        </p:nvGrpSpPr>
        <p:grpSpPr>
          <a:xfrm>
            <a:off x="1844950" y="1540949"/>
            <a:ext cx="8437427" cy="4097448"/>
            <a:chOff x="264" y="1270"/>
            <a:chExt cx="4922" cy="2233"/>
          </a:xfrm>
        </p:grpSpPr>
        <p:sp>
          <p:nvSpPr>
            <p:cNvPr id="1660931" name="圆角矩形标注 1660930"/>
            <p:cNvSpPr/>
            <p:nvPr/>
          </p:nvSpPr>
          <p:spPr>
            <a:xfrm flipH="1">
              <a:off x="1548" y="1270"/>
              <a:ext cx="2357" cy="960"/>
            </a:xfrm>
            <a:prstGeom prst="wedgeRoundRectCallout">
              <a:avLst>
                <a:gd name="adj1" fmla="val 3796"/>
                <a:gd name="adj2" fmla="val 68333"/>
                <a:gd name="adj3" fmla="val 16667"/>
              </a:avLst>
            </a:prstGeom>
            <a:solidFill>
              <a:srgbClr val="6399AB"/>
            </a:solidFill>
            <a:ln w="57150" cap="flat" cmpd="sng">
              <a:solidFill>
                <a:srgbClr val="969696"/>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en-US" altLang="zh-TW" sz="1600" b="1" dirty="0">
                  <a:solidFill>
                    <a:srgbClr val="FFFFFF"/>
                  </a:solidFill>
                  <a:latin typeface="Arial" panose="020B0604020202020204" pitchFamily="34" charset="0"/>
                </a:rPr>
                <a:t> </a:t>
              </a:r>
              <a:r>
                <a:rPr lang="zh-CN" altLang="en-US" sz="1600" b="1" dirty="0">
                  <a:solidFill>
                    <a:srgbClr val="FFFFFF"/>
                  </a:solidFill>
                  <a:latin typeface="Arial" panose="020B0604020202020204" pitchFamily="34" charset="0"/>
                </a:rPr>
                <a:t>合       意</a:t>
              </a:r>
              <a:endParaRPr lang="en-US" altLang="zh-TW" sz="1600" b="1" dirty="0">
                <a:solidFill>
                  <a:srgbClr val="FFFFFF"/>
                </a:solidFill>
                <a:latin typeface="Arial" panose="020B0604020202020204" pitchFamily="34" charset="0"/>
              </a:endParaRPr>
            </a:p>
          </p:txBody>
        </p:sp>
        <p:sp>
          <p:nvSpPr>
            <p:cNvPr id="1660932" name="圆角矩形标注 1660931"/>
            <p:cNvSpPr/>
            <p:nvPr/>
          </p:nvSpPr>
          <p:spPr>
            <a:xfrm flipH="1">
              <a:off x="2829" y="2543"/>
              <a:ext cx="2357" cy="960"/>
            </a:xfrm>
            <a:prstGeom prst="wedgeRoundRectCallout">
              <a:avLst>
                <a:gd name="adj1" fmla="val 3755"/>
                <a:gd name="adj2" fmla="val 68333"/>
                <a:gd name="adj3" fmla="val 16667"/>
              </a:avLst>
            </a:prstGeom>
            <a:solidFill>
              <a:srgbClr val="E0AD12"/>
            </a:solidFill>
            <a:ln w="57150" cap="flat" cmpd="sng">
              <a:solidFill>
                <a:srgbClr val="969696"/>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en-US" altLang="zh-TW" b="1" dirty="0">
                  <a:solidFill>
                    <a:srgbClr val="FFFFFF"/>
                  </a:solidFill>
                  <a:latin typeface="Arial" panose="020B0604020202020204" pitchFamily="34" charset="0"/>
                </a:rPr>
                <a:t> </a:t>
              </a:r>
              <a:r>
                <a:rPr lang="zh-CN" altLang="en-US" b="1" dirty="0">
                  <a:solidFill>
                    <a:srgbClr val="FFFFFF"/>
                  </a:solidFill>
                  <a:latin typeface="Arial" panose="020B0604020202020204" pitchFamily="34" charset="0"/>
                </a:rPr>
                <a:t>人身依附性</a:t>
              </a:r>
              <a:endParaRPr lang="en-US" altLang="zh-TW" b="1" dirty="0">
                <a:solidFill>
                  <a:srgbClr val="FFFFFF"/>
                </a:solidFill>
                <a:latin typeface="Arial" panose="020B0604020202020204" pitchFamily="34" charset="0"/>
              </a:endParaRPr>
            </a:p>
          </p:txBody>
        </p:sp>
        <p:sp>
          <p:nvSpPr>
            <p:cNvPr id="1660933" name="圆角矩形标注 1660932"/>
            <p:cNvSpPr/>
            <p:nvPr/>
          </p:nvSpPr>
          <p:spPr>
            <a:xfrm flipH="1">
              <a:off x="264" y="2527"/>
              <a:ext cx="2357" cy="960"/>
            </a:xfrm>
            <a:prstGeom prst="wedgeRoundRectCallout">
              <a:avLst>
                <a:gd name="adj1" fmla="val 3755"/>
                <a:gd name="adj2" fmla="val 68333"/>
                <a:gd name="adj3" fmla="val 16667"/>
              </a:avLst>
            </a:prstGeom>
            <a:solidFill>
              <a:srgbClr val="D97300"/>
            </a:solidFill>
            <a:ln w="57150" cap="flat" cmpd="sng">
              <a:solidFill>
                <a:srgbClr val="969696"/>
              </a:solidFill>
              <a:prstDash val="solid"/>
              <a:miter/>
              <a:headEnd type="none" w="med" len="med"/>
              <a:tailEnd type="none" w="med" len="med"/>
            </a:ln>
            <a:effectLst>
              <a:outerShdw dist="107763" dir="2699999" algn="ctr" rotWithShape="0">
                <a:schemeClr val="bg2">
                  <a:alpha val="50000"/>
                </a:schemeClr>
              </a:outerShdw>
            </a:effectLst>
          </p:spPr>
          <p:txBody>
            <a:bodyPr lIns="45720" tIns="44450" rIns="45720" bIns="44450" anchor="ctr" anchorCtr="1"/>
            <a:lstStyle/>
            <a:p>
              <a:pPr eaLnBrk="0" hangingPunct="0">
                <a:lnSpc>
                  <a:spcPct val="85000"/>
                </a:lnSpc>
                <a:spcBef>
                  <a:spcPct val="30000"/>
                </a:spcBef>
              </a:pPr>
              <a:r>
                <a:rPr lang="en-US" altLang="zh-TW" sz="1600" b="1" dirty="0">
                  <a:solidFill>
                    <a:srgbClr val="FFFFFF"/>
                  </a:solidFill>
                  <a:latin typeface="Arial" panose="020B0604020202020204" pitchFamily="34" charset="0"/>
                </a:rPr>
                <a:t> </a:t>
              </a:r>
              <a:r>
                <a:rPr lang="zh-CN" altLang="en-US" sz="1600" b="1" dirty="0">
                  <a:solidFill>
                    <a:srgbClr val="FFFFFF"/>
                  </a:solidFill>
                  <a:latin typeface="Arial" panose="020B0604020202020204" pitchFamily="34" charset="0"/>
                </a:rPr>
                <a:t>经济从属性</a:t>
              </a:r>
              <a:endParaRPr lang="en-US" altLang="zh-TW" sz="1600" b="1" dirty="0">
                <a:solidFill>
                  <a:srgbClr val="FFFFFF"/>
                </a:solidFill>
                <a:latin typeface="Arial" panose="020B0604020202020204" pitchFamily="34" charset="0"/>
              </a:endParaRPr>
            </a:p>
          </p:txBody>
        </p:sp>
      </p:grpSp>
      <p:sp>
        <p:nvSpPr>
          <p:cNvPr id="8" name="文本框 27"/>
          <p:cNvSpPr txBox="1"/>
          <p:nvPr/>
        </p:nvSpPr>
        <p:spPr>
          <a:xfrm>
            <a:off x="7128510" y="1762760"/>
            <a:ext cx="3394710" cy="816570"/>
          </a:xfrm>
          <a:prstGeom prst="rect">
            <a:avLst/>
          </a:prstGeom>
          <a:noFill/>
          <a:extLst>
            <a:ext uri="{909E8E84-426E-40DD-AFC4-6F175D3DCCD1}">
              <a14:hiddenFill xmlns:a14="http://schemas.microsoft.com/office/drawing/2010/main">
                <a:solidFill>
                  <a:schemeClr val="accent2">
                    <a:lumMod val="60000"/>
                    <a:lumOff val="40000"/>
                  </a:schemeClr>
                </a:solidFill>
              </a14:hiddenFill>
            </a:ext>
          </a:extLst>
        </p:spPr>
        <p:txBody>
          <a:bodyPr wrap="square">
            <a:spAutoFit/>
          </a:bodyPr>
          <a:lstStyle/>
          <a:p>
            <a:pPr algn="just">
              <a:lnSpc>
                <a:spcPct val="150000"/>
              </a:lnSpc>
            </a:pPr>
            <a:endParaRPr lang="zh-CN" altLang="en-US" sz="3600" b="1" dirty="0"/>
          </a:p>
        </p:txBody>
      </p:sp>
      <p:sp>
        <p:nvSpPr>
          <p:cNvPr id="9" name="文本框 27"/>
          <p:cNvSpPr txBox="1"/>
          <p:nvPr/>
        </p:nvSpPr>
        <p:spPr>
          <a:xfrm>
            <a:off x="2666365" y="4692650"/>
            <a:ext cx="3394710" cy="816570"/>
          </a:xfrm>
          <a:prstGeom prst="rect">
            <a:avLst/>
          </a:prstGeom>
          <a:noFill/>
          <a:extLst>
            <a:ext uri="{909E8E84-426E-40DD-AFC4-6F175D3DCCD1}">
              <a14:hiddenFill xmlns:a14="http://schemas.microsoft.com/office/drawing/2010/main">
                <a:solidFill>
                  <a:schemeClr val="accent2">
                    <a:lumMod val="60000"/>
                    <a:lumOff val="40000"/>
                  </a:schemeClr>
                </a:solidFill>
              </a14:hiddenFill>
            </a:ext>
          </a:extLst>
        </p:spPr>
        <p:txBody>
          <a:bodyPr wrap="square">
            <a:spAutoFit/>
          </a:bodyPr>
          <a:lstStyle/>
          <a:p>
            <a:pPr algn="just">
              <a:lnSpc>
                <a:spcPct val="150000"/>
              </a:lnSpc>
            </a:pPr>
            <a:endParaRPr lang="zh-CN" altLang="en-US" sz="3600" b="1" dirty="0"/>
          </a:p>
        </p:txBody>
      </p:sp>
      <p:sp>
        <p:nvSpPr>
          <p:cNvPr id="10" name="文本框 27"/>
          <p:cNvSpPr txBox="1"/>
          <p:nvPr/>
        </p:nvSpPr>
        <p:spPr>
          <a:xfrm>
            <a:off x="2860040" y="1762760"/>
            <a:ext cx="3394710" cy="816570"/>
          </a:xfrm>
          <a:prstGeom prst="rect">
            <a:avLst/>
          </a:prstGeom>
          <a:noFill/>
          <a:extLst>
            <a:ext uri="{909E8E84-426E-40DD-AFC4-6F175D3DCCD1}">
              <a14:hiddenFill xmlns:a14="http://schemas.microsoft.com/office/drawing/2010/main">
                <a:solidFill>
                  <a:schemeClr val="accent2">
                    <a:lumMod val="60000"/>
                    <a:lumOff val="40000"/>
                  </a:schemeClr>
                </a:solidFill>
              </a14:hiddenFill>
            </a:ext>
          </a:extLst>
        </p:spPr>
        <p:txBody>
          <a:bodyPr wrap="square">
            <a:spAutoFit/>
          </a:bodyPr>
          <a:lstStyle/>
          <a:p>
            <a:pPr algn="just">
              <a:lnSpc>
                <a:spcPct val="150000"/>
              </a:lnSpc>
            </a:pPr>
            <a:endParaRPr lang="zh-CN" altLang="en-US" sz="3600" b="1" dirty="0"/>
          </a:p>
        </p:txBody>
      </p:sp>
      <p:sp>
        <p:nvSpPr>
          <p:cNvPr id="14" name="TextBox 13"/>
          <p:cNvSpPr txBox="1"/>
          <p:nvPr/>
        </p:nvSpPr>
        <p:spPr>
          <a:xfrm>
            <a:off x="693964" y="973818"/>
            <a:ext cx="3086100" cy="726609"/>
          </a:xfrm>
          <a:prstGeom prst="rect">
            <a:avLst/>
          </a:prstGeom>
          <a:noFill/>
        </p:spPr>
        <p:txBody>
          <a:bodyPr wrap="square" rtlCol="0" anchor="ctr">
            <a:spAutoFit/>
          </a:bodyPr>
          <a:lstStyle/>
          <a:p>
            <a:pPr>
              <a:lnSpc>
                <a:spcPct val="120000"/>
              </a:lnSpc>
            </a:pPr>
            <a:r>
              <a:rPr lang="zh-CN" altLang="en-US" b="1" dirty="0"/>
              <a:t>劳动关系的建立</a:t>
            </a:r>
            <a:endParaRPr lang="zh-CN" altLang="en-US" b="1"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347345"/>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691211"/>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7" name="TextBox 6"/>
          <p:cNvSpPr txBox="1"/>
          <p:nvPr/>
        </p:nvSpPr>
        <p:spPr>
          <a:xfrm>
            <a:off x="408214" y="931364"/>
            <a:ext cx="5984421" cy="461665"/>
          </a:xfrm>
          <a:prstGeom prst="rect">
            <a:avLst/>
          </a:prstGeom>
          <a:noFill/>
        </p:spPr>
        <p:txBody>
          <a:bodyPr wrap="square" rtlCol="0" anchor="ctr">
            <a:spAutoFit/>
          </a:bodyPr>
          <a:lstStyle/>
          <a:p>
            <a:pPr>
              <a:lnSpc>
                <a:spcPct val="120000"/>
              </a:lnSpc>
            </a:pPr>
            <a:r>
              <a:rPr lang="zh-CN" altLang="en-US" sz="2000" b="1" dirty="0"/>
              <a:t>劳动关系的建立</a:t>
            </a:r>
            <a:endParaRPr lang="zh-CN" altLang="en-US" sz="2000" b="1" dirty="0"/>
          </a:p>
        </p:txBody>
      </p:sp>
      <p:sp>
        <p:nvSpPr>
          <p:cNvPr id="8" name="TextBox 7"/>
          <p:cNvSpPr txBox="1"/>
          <p:nvPr/>
        </p:nvSpPr>
        <p:spPr>
          <a:xfrm>
            <a:off x="1151255" y="1768475"/>
            <a:ext cx="8849995" cy="3738245"/>
          </a:xfrm>
          <a:prstGeom prst="rect">
            <a:avLst/>
          </a:prstGeom>
          <a:noFill/>
        </p:spPr>
        <p:txBody>
          <a:bodyPr wrap="square" rtlCol="0" anchor="ctr">
            <a:noAutofit/>
          </a:bodyPr>
          <a:lstStyle/>
          <a:p>
            <a:r>
              <a:rPr lang="zh-CN" altLang="en-US" sz="2800" dirty="0"/>
              <a:t>       判断劳动者与用人单位是否存在或建立劳动关系，应以是否</a:t>
            </a:r>
            <a:r>
              <a:rPr lang="zh-CN" altLang="en-US" sz="2800" b="1" dirty="0"/>
              <a:t>用工</a:t>
            </a:r>
            <a:r>
              <a:rPr lang="zh-CN" altLang="en-US" sz="2800" dirty="0"/>
              <a:t>为标准，而非以是否签订劳动合同为标准。《劳动合同法》第七条：用人单位自用工之日起即与劳动者建立劳动关系。</a:t>
            </a:r>
            <a:endParaRPr lang="zh-CN" altLang="en-US" sz="2800" dirty="0"/>
          </a:p>
          <a:p>
            <a:endParaRPr lang="en-US" altLang="zh-CN" sz="2800" dirty="0"/>
          </a:p>
          <a:p>
            <a:r>
              <a:rPr lang="zh-CN" altLang="en-US" sz="2800" dirty="0"/>
              <a:t>       用人单位安排劳动者接受上岗前学习培训的，劳动者参加学习培训之日即为双方劳动关系建立的日期。</a:t>
            </a:r>
            <a:endParaRPr lang="zh-CN" altLang="en-US" sz="2800"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51255" y="-387985"/>
            <a:ext cx="9312910" cy="15132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screen">
            <a:extLst>
              <a:ext uri="{28A0092B-C50C-407E-A947-70E740481C1C}">
                <a14:useLocalDpi xmlns:a14="http://schemas.microsoft.com/office/drawing/2010/main" val="0"/>
              </a:ext>
            </a:extLst>
          </a:blip>
          <a:srcRect t="80346"/>
          <a:stretch>
            <a:fillRect/>
          </a:stretch>
        </p:blipFill>
        <p:spPr>
          <a:xfrm>
            <a:off x="0" y="6578600"/>
            <a:ext cx="12192000" cy="279400"/>
          </a:xfrm>
          <a:prstGeom prst="rect">
            <a:avLst/>
          </a:prstGeom>
        </p:spPr>
      </p:pic>
      <p:grpSp>
        <p:nvGrpSpPr>
          <p:cNvPr id="2" name="组 3"/>
          <p:cNvGrpSpPr/>
          <p:nvPr/>
        </p:nvGrpSpPr>
        <p:grpSpPr>
          <a:xfrm>
            <a:off x="0" y="1189686"/>
            <a:ext cx="12221965" cy="706780"/>
            <a:chOff x="130629" y="216164"/>
            <a:chExt cx="12221965" cy="706780"/>
          </a:xfrm>
        </p:grpSpPr>
        <p:sp>
          <p:nvSpPr>
            <p:cNvPr id="23" name="矩形 22"/>
            <p:cNvSpPr/>
            <p:nvPr/>
          </p:nvSpPr>
          <p:spPr>
            <a:xfrm>
              <a:off x="1916374" y="216164"/>
              <a:ext cx="306494" cy="584775"/>
            </a:xfrm>
            <a:prstGeom prst="rect">
              <a:avLst/>
            </a:prstGeom>
          </p:spPr>
          <p:txBody>
            <a:bodyPr vert="horz"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rPr>
                <a:t> </a:t>
              </a:r>
              <a:endParaRPr kumimoji="0" lang="zh-CN" altLang="en-US" sz="3200" b="0"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
          <p:nvSpPr>
            <p:cNvPr id="24" name="矩形 23"/>
            <p:cNvSpPr/>
            <p:nvPr/>
          </p:nvSpPr>
          <p:spPr>
            <a:xfrm>
              <a:off x="130629" y="877225"/>
              <a:ext cx="12221965" cy="45719"/>
            </a:xfrm>
            <a:prstGeom prst="rect">
              <a:avLst/>
            </a:prstGeom>
            <a:gradFill flip="none" rotWithShape="1">
              <a:gsLst>
                <a:gs pos="8000">
                  <a:srgbClr val="FFC000"/>
                </a:gs>
                <a:gs pos="31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Franklin Gothic Book" panose="020B0503020102020204"/>
                <a:ea typeface="黑体" panose="02010609060101010101" charset="-122"/>
                <a:cs typeface="+mn-cs"/>
              </a:endParaRPr>
            </a:p>
          </p:txBody>
        </p:sp>
      </p:grpSp>
      <p:sp>
        <p:nvSpPr>
          <p:cNvPr id="8" name="TextBox 7"/>
          <p:cNvSpPr txBox="1"/>
          <p:nvPr/>
        </p:nvSpPr>
        <p:spPr>
          <a:xfrm>
            <a:off x="685800" y="1356360"/>
            <a:ext cx="3216729" cy="726609"/>
          </a:xfrm>
          <a:prstGeom prst="rect">
            <a:avLst/>
          </a:prstGeom>
          <a:noFill/>
        </p:spPr>
        <p:txBody>
          <a:bodyPr wrap="square" rtlCol="0" anchor="ctr">
            <a:spAutoFit/>
          </a:bodyPr>
          <a:lstStyle/>
          <a:p>
            <a:pPr>
              <a:lnSpc>
                <a:spcPct val="120000"/>
              </a:lnSpc>
            </a:pPr>
            <a:r>
              <a:rPr lang="zh-CN" altLang="en-US" b="1" dirty="0"/>
              <a:t>劳动关系的建立</a:t>
            </a:r>
            <a:endParaRPr lang="zh-CN" altLang="en-US" b="1" dirty="0"/>
          </a:p>
          <a:p>
            <a:pPr>
              <a:lnSpc>
                <a:spcPct val="120000"/>
              </a:lnSpc>
            </a:pPr>
            <a:endParaRPr lang="zh-CN" altLang="en-US" dirty="0">
              <a:solidFill>
                <a:schemeClr val="tx1">
                  <a:lumMod val="75000"/>
                  <a:lumOff val="25000"/>
                </a:schemeClr>
              </a:solidFill>
            </a:endParaRPr>
          </a:p>
        </p:txBody>
      </p:sp>
      <p:pic>
        <p:nvPicPr>
          <p:cNvPr id="3" name="图片 2" descr="微信截图_20240702163310"/>
          <p:cNvPicPr>
            <a:picLocks noChangeAspect="1"/>
          </p:cNvPicPr>
          <p:nvPr/>
        </p:nvPicPr>
        <p:blipFill>
          <a:blip r:embed="rId2"/>
          <a:stretch>
            <a:fillRect/>
          </a:stretch>
        </p:blipFill>
        <p:spPr>
          <a:xfrm>
            <a:off x="1123950" y="5080"/>
            <a:ext cx="9312910" cy="1513205"/>
          </a:xfrm>
          <a:prstGeom prst="rect">
            <a:avLst/>
          </a:prstGeom>
        </p:spPr>
      </p:pic>
      <p:cxnSp>
        <p:nvCxnSpPr>
          <p:cNvPr id="27" name="直接箭头连接符 26"/>
          <p:cNvCxnSpPr/>
          <p:nvPr>
            <p:custDataLst>
              <p:tags r:id="rId3"/>
            </p:custDataLst>
          </p:nvPr>
        </p:nvCxnSpPr>
        <p:spPr>
          <a:xfrm>
            <a:off x="5027210" y="2346561"/>
            <a:ext cx="5178799" cy="0"/>
          </a:xfrm>
          <a:prstGeom prst="straightConnector1">
            <a:avLst/>
          </a:prstGeom>
          <a:ln w="15875">
            <a:gradFill>
              <a:gsLst>
                <a:gs pos="0">
                  <a:schemeClr val="accent4">
                    <a:lumMod val="20000"/>
                    <a:lumOff val="80000"/>
                    <a:alpha val="21000"/>
                  </a:schemeClr>
                </a:gs>
                <a:gs pos="94000">
                  <a:schemeClr val="accent4">
                    <a:alpha val="60000"/>
                  </a:schemeClr>
                </a:gs>
              </a:gsLst>
              <a:lin ang="10800000" scaled="1"/>
            </a:gradFill>
            <a:headEnd type="none" w="lg" len="med"/>
            <a:tailEnd type="none" w="lg" len="lg"/>
          </a:ln>
        </p:spPr>
        <p:style>
          <a:lnRef idx="2">
            <a:schemeClr val="accent1"/>
          </a:lnRef>
          <a:fillRef idx="0">
            <a:srgbClr val="FFFFFF"/>
          </a:fillRef>
          <a:effectRef idx="0">
            <a:srgbClr val="FFFFFF"/>
          </a:effectRef>
          <a:fontRef idx="minor">
            <a:schemeClr val="tx1"/>
          </a:fontRef>
        </p:style>
      </p:cxnSp>
      <p:cxnSp>
        <p:nvCxnSpPr>
          <p:cNvPr id="28" name="直接箭头连接符 27"/>
          <p:cNvCxnSpPr/>
          <p:nvPr>
            <p:custDataLst>
              <p:tags r:id="rId4"/>
            </p:custDataLst>
          </p:nvPr>
        </p:nvCxnSpPr>
        <p:spPr>
          <a:xfrm>
            <a:off x="5364334" y="3060704"/>
            <a:ext cx="5119802" cy="0"/>
          </a:xfrm>
          <a:prstGeom prst="straightConnector1">
            <a:avLst/>
          </a:prstGeom>
          <a:ln w="15875">
            <a:gradFill>
              <a:gsLst>
                <a:gs pos="0">
                  <a:schemeClr val="accent4">
                    <a:lumMod val="20000"/>
                    <a:lumOff val="80000"/>
                    <a:alpha val="21000"/>
                  </a:schemeClr>
                </a:gs>
                <a:gs pos="94000">
                  <a:schemeClr val="accent4">
                    <a:alpha val="60000"/>
                  </a:schemeClr>
                </a:gs>
              </a:gsLst>
              <a:lin ang="10800000" scaled="1"/>
            </a:gradFill>
            <a:headEnd type="none" w="lg" len="med"/>
            <a:tailEnd type="none" w="lg" len="lg"/>
          </a:ln>
        </p:spPr>
        <p:style>
          <a:lnRef idx="2">
            <a:schemeClr val="accent1"/>
          </a:lnRef>
          <a:fillRef idx="0">
            <a:srgbClr val="FFFFFF"/>
          </a:fillRef>
          <a:effectRef idx="0">
            <a:srgbClr val="FFFFFF"/>
          </a:effectRef>
          <a:fontRef idx="minor">
            <a:schemeClr val="tx1"/>
          </a:fontRef>
        </p:style>
      </p:cxnSp>
      <p:cxnSp>
        <p:nvCxnSpPr>
          <p:cNvPr id="29" name="直接箭头连接符 28"/>
          <p:cNvCxnSpPr/>
          <p:nvPr>
            <p:custDataLst>
              <p:tags r:id="rId5"/>
            </p:custDataLst>
          </p:nvPr>
        </p:nvCxnSpPr>
        <p:spPr>
          <a:xfrm>
            <a:off x="6240859" y="5086824"/>
            <a:ext cx="4742222" cy="0"/>
          </a:xfrm>
          <a:prstGeom prst="straightConnector1">
            <a:avLst/>
          </a:prstGeom>
          <a:ln w="15875">
            <a:gradFill>
              <a:gsLst>
                <a:gs pos="0">
                  <a:schemeClr val="accent4">
                    <a:lumMod val="20000"/>
                    <a:lumOff val="80000"/>
                    <a:alpha val="21000"/>
                  </a:schemeClr>
                </a:gs>
                <a:gs pos="94000">
                  <a:schemeClr val="accent4">
                    <a:alpha val="60000"/>
                  </a:schemeClr>
                </a:gs>
              </a:gsLst>
              <a:lin ang="10800000" scaled="1"/>
            </a:gradFill>
            <a:headEnd type="none" w="lg" len="med"/>
            <a:tailEnd type="none" w="lg" len="lg"/>
          </a:ln>
        </p:spPr>
        <p:style>
          <a:lnRef idx="2">
            <a:schemeClr val="accent1"/>
          </a:lnRef>
          <a:fillRef idx="0">
            <a:srgbClr val="FFFFFF"/>
          </a:fillRef>
          <a:effectRef idx="0">
            <a:srgbClr val="FFFFFF"/>
          </a:effectRef>
          <a:fontRef idx="minor">
            <a:schemeClr val="tx1"/>
          </a:fontRef>
        </p:style>
      </p:cxnSp>
      <p:cxnSp>
        <p:nvCxnSpPr>
          <p:cNvPr id="30" name="直接箭头连接符 29"/>
          <p:cNvCxnSpPr/>
          <p:nvPr>
            <p:custDataLst>
              <p:tags r:id="rId6"/>
            </p:custDataLst>
          </p:nvPr>
        </p:nvCxnSpPr>
        <p:spPr>
          <a:xfrm>
            <a:off x="5768884" y="3976560"/>
            <a:ext cx="4968096" cy="0"/>
          </a:xfrm>
          <a:prstGeom prst="straightConnector1">
            <a:avLst/>
          </a:prstGeom>
          <a:ln w="15875">
            <a:gradFill>
              <a:gsLst>
                <a:gs pos="0">
                  <a:schemeClr val="accent4">
                    <a:lumMod val="20000"/>
                    <a:lumOff val="80000"/>
                    <a:alpha val="21000"/>
                  </a:schemeClr>
                </a:gs>
                <a:gs pos="94000">
                  <a:schemeClr val="accent4">
                    <a:alpha val="60000"/>
                  </a:schemeClr>
                </a:gs>
              </a:gsLst>
              <a:lin ang="10800000" scaled="1"/>
            </a:gradFill>
            <a:headEnd type="none" w="lg" len="med"/>
            <a:tailEnd type="none" w="lg" len="lg"/>
          </a:ln>
        </p:spPr>
        <p:style>
          <a:lnRef idx="2">
            <a:schemeClr val="accent1"/>
          </a:lnRef>
          <a:fillRef idx="0">
            <a:srgbClr val="FFFFFF"/>
          </a:fillRef>
          <a:effectRef idx="0">
            <a:srgbClr val="FFFFFF"/>
          </a:effectRef>
          <a:fontRef idx="minor">
            <a:schemeClr val="tx1"/>
          </a:fontRef>
        </p:style>
      </p:cxnSp>
      <p:sp>
        <p:nvSpPr>
          <p:cNvPr id="31" name="梯形 30"/>
          <p:cNvSpPr/>
          <p:nvPr>
            <p:custDataLst>
              <p:tags r:id="rId7"/>
            </p:custDataLst>
          </p:nvPr>
        </p:nvSpPr>
        <p:spPr>
          <a:xfrm>
            <a:off x="1970612" y="2346561"/>
            <a:ext cx="5025969" cy="4324749"/>
          </a:xfrm>
          <a:prstGeom prst="trapezoid">
            <a:avLst>
              <a:gd name="adj" fmla="val 44044"/>
            </a:avLst>
          </a:prstGeom>
          <a:gradFill>
            <a:gsLst>
              <a:gs pos="0">
                <a:schemeClr val="accent4">
                  <a:alpha val="0"/>
                </a:schemeClr>
              </a:gs>
              <a:gs pos="40000">
                <a:schemeClr val="accent4">
                  <a:alpha val="30000"/>
                </a:schemeClr>
              </a:gs>
              <a:gs pos="20000">
                <a:schemeClr val="accent4">
                  <a:alpha val="15000"/>
                </a:schemeClr>
              </a:gs>
              <a:gs pos="95000">
                <a:schemeClr val="accent4">
                  <a:alpha val="0"/>
                </a:schemeClr>
              </a:gs>
              <a:gs pos="60000">
                <a:schemeClr val="accent4">
                  <a:alpha val="2000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2" name="梯形 31"/>
          <p:cNvSpPr/>
          <p:nvPr>
            <p:custDataLst>
              <p:tags r:id="rId8"/>
            </p:custDataLst>
          </p:nvPr>
        </p:nvSpPr>
        <p:spPr>
          <a:xfrm>
            <a:off x="2147602" y="2346561"/>
            <a:ext cx="4671988" cy="4324749"/>
          </a:xfrm>
          <a:prstGeom prst="trapezoid">
            <a:avLst>
              <a:gd name="adj" fmla="val 44044"/>
            </a:avLst>
          </a:prstGeom>
          <a:gradFill>
            <a:gsLst>
              <a:gs pos="10000">
                <a:schemeClr val="accent4">
                  <a:alpha val="0"/>
                </a:schemeClr>
              </a:gs>
              <a:gs pos="40000">
                <a:schemeClr val="accent4">
                  <a:alpha val="20000"/>
                </a:schemeClr>
              </a:gs>
              <a:gs pos="20000">
                <a:schemeClr val="accent4">
                  <a:alpha val="15000"/>
                </a:schemeClr>
              </a:gs>
              <a:gs pos="85000">
                <a:schemeClr val="accent4">
                  <a:alpha val="0"/>
                </a:schemeClr>
              </a:gs>
              <a:gs pos="60000">
                <a:schemeClr val="accent4">
                  <a:alpha val="15000"/>
                </a:schemeClr>
              </a:gs>
            </a:gsLst>
            <a:lin ang="54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33" name="椭圆 32"/>
          <p:cNvSpPr/>
          <p:nvPr>
            <p:custDataLst>
              <p:tags r:id="rId9"/>
            </p:custDataLst>
          </p:nvPr>
        </p:nvSpPr>
        <p:spPr>
          <a:xfrm>
            <a:off x="3578697" y="2561198"/>
            <a:ext cx="1810360" cy="402302"/>
          </a:xfrm>
          <a:prstGeom prst="ellipse">
            <a:avLst/>
          </a:prstGeom>
          <a:noFill/>
          <a:ln w="19050" cap="rnd">
            <a:gradFill flip="none" rotWithShape="1">
              <a:gsLst>
                <a:gs pos="0">
                  <a:schemeClr val="accent4">
                    <a:alpha val="0"/>
                  </a:schemeClr>
                </a:gs>
                <a:gs pos="50000">
                  <a:schemeClr val="accent4">
                    <a:alpha val="10000"/>
                  </a:schemeClr>
                </a:gs>
                <a:gs pos="100000">
                  <a:schemeClr val="accent4">
                    <a:alpha val="50000"/>
                  </a:schemeClr>
                </a:gs>
              </a:gsLst>
              <a:lin ang="16200000" scaled="1"/>
              <a:tileRect/>
            </a:gradFill>
            <a:prstDash val="lg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4" name="椭圆 33"/>
          <p:cNvSpPr/>
          <p:nvPr>
            <p:custDataLst>
              <p:tags r:id="rId10"/>
            </p:custDataLst>
          </p:nvPr>
        </p:nvSpPr>
        <p:spPr>
          <a:xfrm>
            <a:off x="3213478" y="3260170"/>
            <a:ext cx="2540235" cy="525353"/>
          </a:xfrm>
          <a:prstGeom prst="ellipse">
            <a:avLst/>
          </a:prstGeom>
          <a:noFill/>
          <a:ln w="25400" cap="rnd">
            <a:gradFill flip="none" rotWithShape="1">
              <a:gsLst>
                <a:gs pos="0">
                  <a:schemeClr val="accent4">
                    <a:alpha val="0"/>
                  </a:schemeClr>
                </a:gs>
                <a:gs pos="50000">
                  <a:schemeClr val="accent4">
                    <a:alpha val="10000"/>
                  </a:schemeClr>
                </a:gs>
                <a:gs pos="100000">
                  <a:schemeClr val="accent4">
                    <a:alpha val="60000"/>
                  </a:schemeClr>
                </a:gs>
              </a:gsLst>
              <a:lin ang="16200000" scaled="1"/>
              <a:tileRect/>
            </a:gradFill>
            <a:prstDash val="lg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5" name="椭圆 34"/>
          <p:cNvSpPr/>
          <p:nvPr>
            <p:custDataLst>
              <p:tags r:id="rId11"/>
            </p:custDataLst>
          </p:nvPr>
        </p:nvSpPr>
        <p:spPr>
          <a:xfrm>
            <a:off x="2735323" y="4165350"/>
            <a:ext cx="3496546" cy="710210"/>
          </a:xfrm>
          <a:prstGeom prst="ellipse">
            <a:avLst/>
          </a:prstGeom>
          <a:noFill/>
          <a:ln w="31750" cap="rnd">
            <a:gradFill flip="none" rotWithShape="1">
              <a:gsLst>
                <a:gs pos="0">
                  <a:schemeClr val="accent4">
                    <a:alpha val="0"/>
                  </a:schemeClr>
                </a:gs>
                <a:gs pos="50000">
                  <a:schemeClr val="accent4">
                    <a:alpha val="20000"/>
                  </a:schemeClr>
                </a:gs>
                <a:gs pos="100000">
                  <a:schemeClr val="accent4">
                    <a:alpha val="80000"/>
                  </a:schemeClr>
                </a:gs>
              </a:gsLst>
              <a:lin ang="16200000" scaled="1"/>
              <a:tileRect/>
            </a:gradFill>
            <a:prstDash val="lgDash"/>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dirty="0"/>
          </a:p>
        </p:txBody>
      </p:sp>
      <p:sp>
        <p:nvSpPr>
          <p:cNvPr id="36" name="椭圆 35"/>
          <p:cNvSpPr/>
          <p:nvPr>
            <p:custDataLst>
              <p:tags r:id="rId12"/>
            </p:custDataLst>
          </p:nvPr>
        </p:nvSpPr>
        <p:spPr>
          <a:xfrm>
            <a:off x="2293128" y="5123346"/>
            <a:ext cx="4381498" cy="885514"/>
          </a:xfrm>
          <a:prstGeom prst="ellipse">
            <a:avLst/>
          </a:prstGeom>
          <a:noFill/>
          <a:ln w="38100" cap="rnd">
            <a:gradFill flip="none" rotWithShape="1">
              <a:gsLst>
                <a:gs pos="0">
                  <a:schemeClr val="accent4">
                    <a:alpha val="0"/>
                  </a:schemeClr>
                </a:gs>
                <a:gs pos="50000">
                  <a:schemeClr val="accent4">
                    <a:alpha val="20000"/>
                  </a:schemeClr>
                </a:gs>
                <a:gs pos="100000">
                  <a:schemeClr val="accent4"/>
                </a:gs>
              </a:gsLst>
              <a:lin ang="16200000" scaled="1"/>
              <a:tileRect/>
            </a:gradFill>
            <a:prstDash val="lgDash"/>
            <a:round/>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37" name="矩形 36"/>
          <p:cNvSpPr/>
          <p:nvPr>
            <p:custDataLst>
              <p:tags r:id="rId13"/>
            </p:custDataLst>
          </p:nvPr>
        </p:nvSpPr>
        <p:spPr>
          <a:xfrm>
            <a:off x="3213735" y="2136775"/>
            <a:ext cx="1812925" cy="327025"/>
          </a:xfrm>
          <a:prstGeom prst="rect">
            <a:avLst/>
          </a:prstGeom>
          <a:noFill/>
        </p:spPr>
        <p:txBody>
          <a:bodyPr wrap="square" lIns="0" tIns="0" rIns="0" bIns="0" rtlCol="0" anchor="b" anchorCtr="0">
            <a:noAutofit/>
          </a:bodyPr>
          <a:lstStyle/>
          <a:p>
            <a:pPr algn="ctr">
              <a:spcBef>
                <a:spcPct val="0"/>
              </a:spcBef>
              <a:spcAft>
                <a:spcPct val="0"/>
              </a:spcAft>
            </a:pPr>
            <a:r>
              <a:rPr lang="zh-CN" altLang="en-US" sz="2400" b="1" spc="300" dirty="0">
                <a:solidFill>
                  <a:schemeClr val="accent4"/>
                </a:solidFill>
                <a:uFillTx/>
                <a:latin typeface="+中文正文" charset="0"/>
                <a:cs typeface="+mn-ea"/>
                <a:sym typeface="+mn-ea"/>
              </a:rPr>
              <a:t>思考问题</a:t>
            </a:r>
            <a:endParaRPr lang="zh-CN" altLang="en-US" sz="2400" b="1" spc="300" dirty="0">
              <a:solidFill>
                <a:schemeClr val="accent4"/>
              </a:solidFill>
              <a:uFillTx/>
              <a:latin typeface="+中文正文" charset="0"/>
              <a:cs typeface="+mn-ea"/>
              <a:sym typeface="+mn-ea"/>
            </a:endParaRPr>
          </a:p>
        </p:txBody>
      </p:sp>
      <p:sp>
        <p:nvSpPr>
          <p:cNvPr id="38" name="矩形 37"/>
          <p:cNvSpPr/>
          <p:nvPr>
            <p:custDataLst>
              <p:tags r:id="rId14"/>
            </p:custDataLst>
          </p:nvPr>
        </p:nvSpPr>
        <p:spPr>
          <a:xfrm>
            <a:off x="6129046" y="2470174"/>
            <a:ext cx="4105056" cy="529848"/>
          </a:xfrm>
          <a:prstGeom prst="rect">
            <a:avLst/>
          </a:prstGeom>
          <a:noFill/>
          <a:ln>
            <a:noFill/>
          </a:ln>
        </p:spPr>
        <p:txBody>
          <a:bodyPr wrap="square" lIns="0" tIns="0" rIns="0" bIns="0" rtlCol="0" anchor="t" anchorCtr="0">
            <a:noAutofit/>
          </a:bodyPr>
          <a:lstStyle/>
          <a:p>
            <a:pPr algn="l">
              <a:lnSpc>
                <a:spcPct val="140000"/>
              </a:lnSpc>
              <a:spcBef>
                <a:spcPct val="0"/>
              </a:spcBef>
              <a:spcAft>
                <a:spcPct val="0"/>
              </a:spcAft>
            </a:pPr>
            <a:r>
              <a:rPr lang="en-US" altLang="zh-CN" sz="1600" b="1" dirty="0">
                <a:sym typeface="+mn-ea"/>
              </a:rPr>
              <a:t>1</a:t>
            </a:r>
            <a:r>
              <a:rPr lang="zh-CN" altLang="en-US" sz="1600" b="1" dirty="0">
                <a:sym typeface="+mn-ea"/>
              </a:rPr>
              <a:t>、新就业形态的劳动关系判断</a:t>
            </a:r>
            <a:endParaRPr lang="en-US" altLang="zh-CN" sz="1600" b="1" dirty="0"/>
          </a:p>
          <a:p>
            <a:pPr algn="l">
              <a:lnSpc>
                <a:spcPct val="140000"/>
              </a:lnSpc>
              <a:spcBef>
                <a:spcPct val="0"/>
              </a:spcBef>
              <a:spcAft>
                <a:spcPct val="0"/>
              </a:spcAft>
            </a:pPr>
            <a:endParaRPr lang="zh-CN" altLang="en-US" sz="1600" kern="0" dirty="0">
              <a:ln>
                <a:noFill/>
                <a:prstDash val="sysDot"/>
              </a:ln>
              <a:solidFill>
                <a:schemeClr val="tx1">
                  <a:lumMod val="85000"/>
                  <a:lumOff val="15000"/>
                </a:schemeClr>
              </a:solidFill>
              <a:latin typeface="+mn-ea"/>
              <a:cs typeface="+mn-ea"/>
              <a:sym typeface="+mn-ea"/>
            </a:endParaRPr>
          </a:p>
        </p:txBody>
      </p:sp>
      <p:sp>
        <p:nvSpPr>
          <p:cNvPr id="39" name="矩形 38"/>
          <p:cNvSpPr/>
          <p:nvPr>
            <p:custDataLst>
              <p:tags r:id="rId15"/>
            </p:custDataLst>
          </p:nvPr>
        </p:nvSpPr>
        <p:spPr>
          <a:xfrm>
            <a:off x="6457742" y="3248370"/>
            <a:ext cx="4105056" cy="529848"/>
          </a:xfrm>
          <a:prstGeom prst="rect">
            <a:avLst/>
          </a:prstGeom>
          <a:noFill/>
        </p:spPr>
        <p:txBody>
          <a:bodyPr wrap="square" lIns="0" tIns="0" rIns="0" bIns="0" rtlCol="0" anchor="t" anchorCtr="0">
            <a:noAutofit/>
          </a:bodyPr>
          <a:lstStyle/>
          <a:p>
            <a:pPr indent="457200">
              <a:lnSpc>
                <a:spcPct val="120000"/>
              </a:lnSpc>
            </a:pPr>
            <a:r>
              <a:rPr lang="en-US" altLang="zh-CN" sz="1600" b="1" dirty="0">
                <a:sym typeface="+mn-ea"/>
              </a:rPr>
              <a:t>2</a:t>
            </a:r>
            <a:r>
              <a:rPr lang="zh-CN" altLang="en-US" sz="1600" b="1" dirty="0">
                <a:sym typeface="+mn-ea"/>
              </a:rPr>
              <a:t>、超过法定退休年龄的务工人员劳动关系判断</a:t>
            </a:r>
            <a:endParaRPr lang="en-US" altLang="zh-CN" sz="1600" b="1" dirty="0"/>
          </a:p>
          <a:p>
            <a:pPr indent="457200">
              <a:lnSpc>
                <a:spcPct val="120000"/>
              </a:lnSpc>
            </a:pPr>
            <a:endParaRPr lang="en-US" altLang="zh-CN" sz="1600" b="1" dirty="0"/>
          </a:p>
          <a:p>
            <a:pPr algn="l">
              <a:lnSpc>
                <a:spcPct val="140000"/>
              </a:lnSpc>
              <a:spcBef>
                <a:spcPct val="0"/>
              </a:spcBef>
              <a:spcAft>
                <a:spcPct val="0"/>
              </a:spcAft>
            </a:pPr>
            <a:endParaRPr lang="zh-CN" altLang="en-US" sz="1600" kern="0" dirty="0">
              <a:ln>
                <a:noFill/>
                <a:prstDash val="sysDot"/>
              </a:ln>
              <a:solidFill>
                <a:schemeClr val="tx1">
                  <a:lumMod val="85000"/>
                  <a:lumOff val="15000"/>
                </a:schemeClr>
              </a:solidFill>
              <a:latin typeface="+mn-ea"/>
              <a:cs typeface="+mn-ea"/>
              <a:sym typeface="+mn-ea"/>
            </a:endParaRPr>
          </a:p>
        </p:txBody>
      </p:sp>
      <p:sp>
        <p:nvSpPr>
          <p:cNvPr id="40" name="矩形 39"/>
          <p:cNvSpPr/>
          <p:nvPr>
            <p:custDataLst>
              <p:tags r:id="rId16"/>
            </p:custDataLst>
          </p:nvPr>
        </p:nvSpPr>
        <p:spPr>
          <a:xfrm>
            <a:off x="6867911" y="4124333"/>
            <a:ext cx="4105056" cy="529848"/>
          </a:xfrm>
          <a:prstGeom prst="rect">
            <a:avLst/>
          </a:prstGeom>
          <a:noFill/>
        </p:spPr>
        <p:txBody>
          <a:bodyPr wrap="square" lIns="0" tIns="0" rIns="0" bIns="0" rtlCol="0" anchor="t" anchorCtr="0">
            <a:noAutofit/>
          </a:bodyPr>
          <a:lstStyle/>
          <a:p>
            <a:pPr algn="l">
              <a:lnSpc>
                <a:spcPct val="140000"/>
              </a:lnSpc>
              <a:spcBef>
                <a:spcPct val="0"/>
              </a:spcBef>
              <a:spcAft>
                <a:spcPct val="0"/>
              </a:spcAft>
            </a:pPr>
            <a:r>
              <a:rPr lang="en-US" altLang="zh-CN" sz="1600" b="1" dirty="0">
                <a:sym typeface="+mn-ea"/>
              </a:rPr>
              <a:t>3</a:t>
            </a:r>
            <a:r>
              <a:rPr lang="zh-CN" altLang="en-US" sz="1600" b="1" dirty="0">
                <a:sym typeface="+mn-ea"/>
              </a:rPr>
              <a:t>、确认劳动关系是否适用时效制度</a:t>
            </a:r>
            <a:endParaRPr lang="zh-CN" altLang="en-US" sz="1600" dirty="0"/>
          </a:p>
          <a:p>
            <a:pPr algn="l">
              <a:lnSpc>
                <a:spcPct val="140000"/>
              </a:lnSpc>
              <a:spcBef>
                <a:spcPct val="0"/>
              </a:spcBef>
              <a:spcAft>
                <a:spcPct val="0"/>
              </a:spcAft>
            </a:pPr>
            <a:endParaRPr lang="zh-CN" altLang="en-US" sz="1600" kern="0" dirty="0">
              <a:ln>
                <a:noFill/>
                <a:prstDash val="sysDot"/>
              </a:ln>
              <a:solidFill>
                <a:schemeClr val="tx1">
                  <a:lumMod val="85000"/>
                  <a:lumOff val="15000"/>
                </a:schemeClr>
              </a:solidFill>
              <a:latin typeface="+mn-ea"/>
              <a:cs typeface="+mn-ea"/>
              <a:sym typeface="+mn-ea"/>
            </a:endParaRPr>
          </a:p>
        </p:txBody>
      </p:sp>
      <p:sp>
        <p:nvSpPr>
          <p:cNvPr id="41" name="矩形 40"/>
          <p:cNvSpPr/>
          <p:nvPr>
            <p:custDataLst>
              <p:tags r:id="rId17"/>
            </p:custDataLst>
          </p:nvPr>
        </p:nvSpPr>
        <p:spPr>
          <a:xfrm>
            <a:off x="7359551" y="5215493"/>
            <a:ext cx="4105056" cy="529848"/>
          </a:xfrm>
          <a:prstGeom prst="rect">
            <a:avLst/>
          </a:prstGeom>
          <a:noFill/>
        </p:spPr>
        <p:txBody>
          <a:bodyPr wrap="square" lIns="0" tIns="0" rIns="0" bIns="0" rtlCol="0" anchor="t" anchorCtr="0">
            <a:noAutofit/>
          </a:bodyPr>
          <a:lstStyle/>
          <a:p>
            <a:pPr algn="l">
              <a:lnSpc>
                <a:spcPct val="140000"/>
              </a:lnSpc>
              <a:spcBef>
                <a:spcPct val="0"/>
              </a:spcBef>
              <a:spcAft>
                <a:spcPct val="0"/>
              </a:spcAft>
            </a:pPr>
            <a:r>
              <a:rPr lang="en-US" altLang="zh-CN" sz="1600" b="1" dirty="0">
                <a:sym typeface="+mn-ea"/>
              </a:rPr>
              <a:t>4</a:t>
            </a:r>
            <a:r>
              <a:rPr lang="zh-CN" altLang="en-US" sz="1600" b="1" dirty="0">
                <a:sym typeface="+mn-ea"/>
              </a:rPr>
              <a:t>、单一的确认劳动关系请求是否适用调解</a:t>
            </a:r>
            <a:endParaRPr lang="zh-CN" altLang="en-US" sz="1600" kern="0" dirty="0">
              <a:ln>
                <a:noFill/>
                <a:prstDash val="sysDot"/>
              </a:ln>
              <a:solidFill>
                <a:schemeClr val="tx1">
                  <a:lumMod val="85000"/>
                  <a:lumOff val="15000"/>
                </a:schemeClr>
              </a:solidFill>
              <a:latin typeface="+mn-ea"/>
              <a:cs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9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2*i*1"/>
  <p:tag name="KSO_WM_TEMPLATE_CATEGORY" val="chip"/>
  <p:tag name="KSO_WM_TEMPLATE_INDEX" val="20225363"/>
  <p:tag name="KSO_WM_UNIT_LAYERLEVEL" val="1"/>
  <p:tag name="KSO_WM_TAG_VERSION" val="1.0"/>
  <p:tag name="KSO_WM_BEAUTIFY_FLAG" val="#wm#"/>
  <p:tag name="KSO_WM_UNIT_SUBTYPE" val="v"/>
  <p:tag name="KSO_WM_UNIT_TYPE" val="i"/>
  <p:tag name="KSO_WM_UNIT_INDEX" val="1"/>
  <p:tag name="KSO_WM_CHIP_GROUPID" val="62eb8d88295c1bf6da6badc4"/>
  <p:tag name="KSO_WM_CHIP_XID" val="62eb8d89295c1bf6da6badd2"/>
  <p:tag name="KSO_WM_UNIT_DEC_AREA_ID" val="ed6ea2158cd54fea949ae7bfdf3e99d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363444ba5f64db1abe8d926723ccd38"/>
</p:tagLst>
</file>

<file path=ppt/tags/tag10.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100.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1.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bg20221146_4*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2"/>
</p:tagLst>
</file>

<file path=ppt/tags/tag103.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ca169017f7b74a559612ea33f5d1179a"/>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924a1b49c189435ab3996091db6bbebf"/>
  <p:tag name="KSO_WM_SLIDE_BACKGROUND_TYPE" val="topBottom"/>
</p:tagLst>
</file>

<file path=ppt/tags/tag104.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5.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6.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7.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8.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09.xml><?xml version="1.0" encoding="utf-8"?>
<p:tagLst xmlns:p="http://schemas.openxmlformats.org/presentationml/2006/main">
  <p:tag name="KSO_WM_SLIDE_BACKGROUND_TYPE" val="topBottom"/>
  <p:tag name="KSO_WM_UNIT_TEXT_FILL_FORE_SCHEMECOLOR_INDEX_BRIGHTNESS" val="0"/>
  <p:tag name="KSO_WM_UNIT_TEXT_FILL_FORE_SCHEMECOLOR_INDEX" val="13"/>
  <p:tag name="KSO_WM_UNIT_TEXT_FILL_TYPE" val="1"/>
</p:tagLst>
</file>

<file path=ppt/tags/tag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bg20221146_5*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3"/>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bf62ae7212464067bcb63b1c343f1b9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55a340b0ada14c9294caacff2a78d5ea"/>
  <p:tag name="KSO_WM_SLIDE_BACKGROUND_TYPE" val="bottomTop"/>
</p:tagLst>
</file>

<file path=ppt/tags/tag112.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3.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4.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5.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6.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7.xml><?xml version="1.0" encoding="utf-8"?>
<p:tagLst xmlns:p="http://schemas.openxmlformats.org/presentationml/2006/main">
  <p:tag name="KSO_WM_SLIDE_BACKGROUND_TYPE" val="bottomTop"/>
  <p:tag name="KSO_WM_UNIT_TEXT_FILL_FORE_SCHEMECOLOR_INDEX_BRIGHTNESS" val="0"/>
  <p:tag name="KSO_WM_UNIT_TEXT_FILL_FORE_SCHEMECOLOR_INDEX" val="13"/>
  <p:tag name="KSO_WM_UNIT_TEXT_FILL_TYPE" val="1"/>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bg20221146_6*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4"/>
</p:tagLst>
</file>

<file path=ppt/tags/tag119.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3d2f936c91534607b2d1fda26fd49aa2"/>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345b642b11ad4fb78fd2b80ba41a6b97"/>
  <p:tag name="KSO_WM_SLIDE_BACKGROUND_TYPE" val="navigation"/>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20.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1.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2.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3.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4.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5.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6.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7.xml><?xml version="1.0" encoding="utf-8"?>
<p:tagLst xmlns:p="http://schemas.openxmlformats.org/presentationml/2006/main">
  <p:tag name="KSO_WM_SLIDE_BACKGROUND_TYPE" val="navigation"/>
  <p:tag name="KSO_WM_UNIT_TEXT_FILL_FORE_SCHEMECOLOR_INDEX_BRIGHTNESS" val="0"/>
  <p:tag name="KSO_WM_UNIT_TEXT_FILL_FORE_SCHEMECOLOR_INDEX" val="13"/>
  <p:tag name="KSO_WM_UNIT_TEXT_FILL_TYPE" val="1"/>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bg20221146_7*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5"/>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b8e61f8863964a8db53ee90878137886"/>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a04db11962ad4ab2bbe89f29a16932ed"/>
  <p:tag name="KSO_WM_SLIDE_BACKGROUND_TYPE" val="belt"/>
</p:tagLst>
</file>

<file path=ppt/tags/tag1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0.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5195bb88dff34161ba36396e7d8a02b8"/>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41fe2fef2bde4ed8bfb78b11b9388c7a"/>
  <p:tag name="KSO_WM_SLIDE_BACKGROUND_TYPE" val="belt"/>
</p:tagLst>
</file>

<file path=ppt/tags/tag131.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2.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3.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4.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5.xml><?xml version="1.0" encoding="utf-8"?>
<p:tagLst xmlns:p="http://schemas.openxmlformats.org/presentationml/2006/main">
  <p:tag name="KSO_WM_SLIDE_BACKGROUND_TYPE" val="belt"/>
  <p:tag name="KSO_WM_UNIT_TEXT_FILL_FORE_SCHEMECOLOR_INDEX_BRIGHTNESS" val="0"/>
  <p:tag name="KSO_WM_UNIT_TEXT_FILL_FORE_SCHEMECOLOR_INDEX" val="13"/>
  <p:tag name="KSO_WM_UNIT_TEXT_FILL_TYPE" val="1"/>
</p:tagLst>
</file>

<file path=ppt/tags/tag136.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363"/>
</p:tagLst>
</file>

<file path=ppt/tags/tag137.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TEMPLATE_CATEGORY" val="custom"/>
  <p:tag name="KSO_WM_TEMPLATE_INDEX" val="20225363"/>
</p:tagLst>
</file>

<file path=ppt/tags/tag1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1.xml><?xml version="1.0" encoding="utf-8"?>
<p:tagLst xmlns:p="http://schemas.openxmlformats.org/presentationml/2006/main">
  <p:tag name="KSO_WM_BEAUTIFY_FLAG" val="#wm#"/>
  <p:tag name="KSO_WM_TAG_VERSION" val="1.0"/>
  <p:tag name="KSO_WM_TEMPLATE_CATEGORY" val="custom"/>
  <p:tag name="KSO_WM_TEMPLATE_INDEX" val="20225363"/>
  <p:tag name="KSO_WM_CHIP_COLORING"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2*n_h_i*1_1_1"/>
  <p:tag name="KSO_WM_TEMPLATE_CATEGORY" val="diagram"/>
  <p:tag name="KSO_WM_TEMPLATE_INDEX" val="20231702"/>
  <p:tag name="KSO_WM_UNIT_LAYERLEVEL" val="1_1_1"/>
  <p:tag name="KSO_WM_TAG_VERSION" val="3.0"/>
  <p:tag name="KSO_WM_DIAGRAM_GROUP_CODE" val="n1-1"/>
  <p:tag name="KSO_WM_UNIT_TYPE" val="n_h_i"/>
  <p:tag name="KSO_WM_UNIT_INDEX" val="1_1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solid&quot;:{&quot;brightness&quot;:0,&quot;colorType&quot;:1,&quot;foreColorIndex&quot;:5,&quot;transparency&quot;:0.949999988079071},&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2*n_h_h_f*1_2_3_1"/>
  <p:tag name="KSO_WM_TEMPLATE_CATEGORY" val="diagram"/>
  <p:tag name="KSO_WM_TEMPLATE_INDEX" val="20231702"/>
  <p:tag name="KSO_WM_UNIT_LAYERLEVEL" val="1_1_1_1"/>
  <p:tag name="KSO_WM_TAG_VERSION" val="3.0"/>
  <p:tag name="KSO_WM_UNIT_SUBTYPE" val="a"/>
  <p:tag name="KSO_WM_UNIT_NOCLEAR" val="0"/>
  <p:tag name="KSO_WM_DIAGRAM_GROUP_CODE" val="n1-1"/>
  <p:tag name="KSO_WM_UNIT_TYPE" val="n_h_h_f"/>
  <p:tag name="KSO_WM_UNIT_INDEX" val="1_2_3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UNIT_LINE_FORE_SCHEMECOLOR_INDEX" val="5"/>
  <p:tag name="KSO_WM_UNIT_USESOURCEFORMAT_APPLY" val="0"/>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02_2*n_h_h_f*1_2_2_1"/>
  <p:tag name="KSO_WM_TEMPLATE_CATEGORY" val="diagram"/>
  <p:tag name="KSO_WM_TEMPLATE_INDEX" val="20231702"/>
  <p:tag name="KSO_WM_UNIT_LAYERLEVEL" val="1_1_1_1"/>
  <p:tag name="KSO_WM_TAG_VERSION" val="3.0"/>
  <p:tag name="KSO_WM_UNIT_SUBTYPE" val="a"/>
  <p:tag name="KSO_WM_UNIT_NOCLEAR" val="0"/>
  <p:tag name="KSO_WM_DIAGRAM_GROUP_CODE" val="n1-1"/>
  <p:tag name="KSO_WM_UNIT_TYPE" val="n_h_h_f"/>
  <p:tag name="KSO_WM_UNIT_INDEX" val="1_2_2_1"/>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type&quot;:0},&quot;glow&quot;:{&quot;colorType&quot;:0},&quot;line&quot;:{&quot;gradient&quot;:[{&quot;brightness&quot;:0.6000000238418579,&quot;colorType&quot;:1,&quot;foreColorIndex&quot;:6,&quot;pos&quot;:0,&quot;transparency&quot;:0.4000000059604645},{&quot;brightness&quot;:0.800000011920929,&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VALUE" val="52"/>
  <p:tag name="KSO_WM_UNIT_FILL_TYPE" val="3"/>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UNIT_LINE_FORE_SCHEMECOLOR_INDEX" val="5"/>
  <p:tag name="KSO_WM_UNIT_USESOURCEFORMAT_APPLY" val="0"/>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3_1"/>
  <p:tag name="KSO_WM_UNIT_ID" val="diagram20231702_2*n_h_h_i*1_2_3_1"/>
  <p:tag name="KSO_WM_TEMPLATE_CATEGORY" val="diagram"/>
  <p:tag name="KSO_WM_TEMPLATE_INDEX" val="20231702"/>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LINE_FILL_TYPE" val="2"/>
  <p:tag name="KSO_WM_UNIT_USESOURCEFORMAT_APPLY" val="0"/>
</p:tagLst>
</file>

<file path=ppt/tags/tag146.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n1-1"/>
  <p:tag name="KSO_WM_UNIT_TYPE" val="n_h_h_f"/>
  <p:tag name="KSO_WM_UNIT_INDEX" val="1_2_1_1"/>
  <p:tag name="KSO_WM_UNIT_ID" val="diagram20231702_2*n_h_h_f*1_2_1_1"/>
  <p:tag name="KSO_WM_TEMPLATE_CATEGORY" val="diagram"/>
  <p:tag name="KSO_WM_TEMPLATE_INDEX" val="20231702"/>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type&quot;:0},&quot;glow&quot;:{&quot;colorType&quot;:0},&quot;line&quot;:{&quot;gradient&quot;:[{&quot;brightness&quot;:0.6000000238418579,&quot;colorType&quot;:1,&quot;foreColorIndex&quot;:6,&quot;pos&quot;:1,&quot;transparency&quot;:0.4000000059604645},{&quot;brightness&quot;:0.800000011920929,&quot;colorType&quot;:1,&quot;foreColorIndex&quot;:5,&quot;pos&quot;:0,&quot;transparency&quot;:1}],&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添加文本内容，根据需要酌情增减文字，以便观者理解您传达的思想"/>
  <p:tag name="KSO_WM_UNIT_TEXT_FILL_FORE_SCHEMECOLOR_INDEX" val="1"/>
  <p:tag name="KSO_WM_UNIT_TEXT_FILL_TYPE" val="1"/>
  <p:tag name="KSO_WM_UNIT_TEXT_LAYER_COUNT" val="1"/>
  <p:tag name="KSO_WM_UNIT_LINE_FORE_SCHEMECOLOR_INDEX" val="5"/>
  <p:tag name="KSO_WM_UNIT_USESOURCEFORMAT_APPLY" val="0"/>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1_1"/>
  <p:tag name="KSO_WM_UNIT_ID" val="diagram20231702_2*n_h_h_i*1_2_1_1"/>
  <p:tag name="KSO_WM_TEMPLATE_CATEGORY" val="diagram"/>
  <p:tag name="KSO_WM_TEMPLATE_INDEX" val="20231702"/>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LINE_FILL_TYPE" val="2"/>
  <p:tag name="KSO_WM_UNIT_USESOURCEFORMAT_APPLY" val="0"/>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n1-1"/>
  <p:tag name="KSO_WM_UNIT_SUBTYPE" val="d"/>
  <p:tag name="KSO_WM_UNIT_TYPE" val="n_h_h_i"/>
  <p:tag name="KSO_WM_UNIT_INDEX" val="1_2_2_1"/>
  <p:tag name="KSO_WM_UNIT_ID" val="diagram20231702_2*n_h_h_i*1_2_2_1"/>
  <p:tag name="KSO_WM_TEMPLATE_CATEGORY" val="diagram"/>
  <p:tag name="KSO_WM_TEMPLATE_INDEX" val="20231702"/>
  <p:tag name="KSO_WM_UNIT_LAYERLEVEL" val="1_1_1_1"/>
  <p:tag name="KSO_WM_TAG_VERSION" val="3.0"/>
  <p:tag name="KSO_WM_DIAGRAM_VERSION" val="3"/>
  <p:tag name="KSO_WM_DIAGRAM_COLOR_TRICK" val="1"/>
  <p:tag name="KSO_WM_DIAGRAM_COLOR_TEXT_CAN_REMOVE" val="n"/>
  <p:tag name="KSO_WM_DIAGRAM_MAX_ITEMCNT" val="6"/>
  <p:tag name="KSO_WM_DIAGRAM_MIN_ITEMCNT" val="2"/>
  <p:tag name="KSO_WM_DIAGRAM_VIRTUALLY_FRAME" val="{&quot;height&quot;:371.06573486328125,&quot;left&quot;:54.397455343411636,&quot;top&quot;:108.25717193843812,&quot;width&quot;:851.2017822265625}"/>
  <p:tag name="KSO_WM_DIAGRAM_COLOR_MATCH_VALUE" val="{&quot;shape&quot;:{&quot;fill&quot;:{&quot;solid&quot;:{&quot;brightness&quot;:0,&quot;colorType&quot;:1,&quot;foreColorIndex&quot;:5,&quot;transparency&quot;:0},&quot;type&quot;:1},&quot;glow&quot;:{&quot;colorType&quot;:0},&quot;line&quot;:{&quot;solidLine&quot;:{&quot;brightness&quot;:0,&quot;colorType&quot;:1,&quot;foreColorIndex&quot;:5,&quot;transparency&quot;:0.6000000238418579},&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1"/>
  <p:tag name="KSO_WM_UNIT_FILL_FORE_SCHEMECOLOR_INDEX" val="5"/>
  <p:tag name="KSO_WM_UNIT_FILL_FORE_SCHEMECOLOR_INDEX_BRIGHTNESS" val="0"/>
  <p:tag name="KSO_WM_UNIT_LINE_FORE_SCHEMECOLOR_INDEX" val="5"/>
  <p:tag name="KSO_WM_UNIT_TEXT_FILL_FORE_SCHEMECOLOR_INDEX" val="1"/>
  <p:tag name="KSO_WM_UNIT_TEXT_FILL_TYPE" val="1"/>
  <p:tag name="KSO_WM_UNIT_LINE_FILL_TYPE" val="2"/>
  <p:tag name="KSO_WM_UNIT_USESOURCEFORMAT_APPLY" val="0"/>
</p:tagLst>
</file>

<file path=ppt/tags/tag149.xml><?xml version="1.0" encoding="utf-8"?>
<p:tagLst xmlns:p="http://schemas.openxmlformats.org/presentationml/2006/main">
  <p:tag name="KSO_WM_UNIT_COMPATIBLE" val="0"/>
  <p:tag name="KSO_WM_UNIT_DIAGRAM_ISREFERUNIT" val="0"/>
  <p:tag name="KSO_WM_TEMPLATE_INDEX" val="20231702"/>
  <p:tag name="KSO_WM_TAG_VERSION" val="3.0"/>
  <p:tag name="KSO_WM_DIAGRAM_VERSION" val="3"/>
  <p:tag name="KSO_WM_DIAGRAM_COLOR_TEXT_CAN_REMOVE" val="n"/>
  <p:tag name="KSO_WM_DIAGRAM_MIN_ITEMCNT" val="2"/>
  <p:tag name="KSO_WM_UNIT_HIGHLIGHT" val="0"/>
  <p:tag name="KSO_WM_UNIT_DIAGRAM_ISNUMVISUAL" val="0"/>
  <p:tag name="KSO_WM_UNIT_ID" val="diagram20231702_2*n_h_a*1_1_1"/>
  <p:tag name="KSO_WM_TEMPLATE_CATEGORY" val="diagram"/>
  <p:tag name="KSO_WM_UNIT_LAYERLEVEL" val="1_1_1"/>
  <p:tag name="KSO_WM_UNIT_ISCONTENTSTITLE" val="0"/>
  <p:tag name="KSO_WM_UNIT_ISNUMDGMTITLE" val="0"/>
  <p:tag name="KSO_WM_UNIT_NOCLEAR" val="0"/>
  <p:tag name="KSO_WM_DIAGRAM_GROUP_CODE" val="n1-1"/>
  <p:tag name="KSO_WM_UNIT_TYPE" val="n_h_a"/>
  <p:tag name="KSO_WM_UNIT_INDEX" val="1_1_1"/>
  <p:tag name="KSO_WM_DIAGRAM_COLOR_TRICK" val="1"/>
  <p:tag name="KSO_WM_DIAGRAM_MAX_ITEMCNT" val="6"/>
  <p:tag name="KSO_WM_DIAGRAM_VIRTUALLY_FRAME" val="{&quot;height&quot;:371.06573486328125,&quot;left&quot;:54.397455343411636,&quot;top&quot;:108.25717193843812,&quot;width&quot;:851.2017822265625}"/>
  <p:tag name="KSO_WM_UNIT_VALUE" val="8"/>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LINE_FILL_TYPE" val="2"/>
  <p:tag name="KSO_WM_UNIT_PRESET_TEXT" val="单击此处添加标题"/>
  <p:tag name="KSO_WM_UNIT_LINE_FORE_SCHEMECOLOR_INDEX" val="5"/>
  <p:tag name="KSO_WM_UNIT_TEXT_FILL_FORE_SCHEMECOLOR_INDEX" val="1"/>
  <p:tag name="KSO_WM_UNIT_TEXT_FILL_TYPE" val="1"/>
  <p:tag name="KSO_WM_UNIT_USESOURCEFORMAT_APPLY" val="0"/>
</p:tagLst>
</file>

<file path=ppt/tags/tag1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5_4*o_h_f*1_1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1.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5_4*o_h_f*1_3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5_1"/>
  <p:tag name="KSO_WM_UNIT_ID" val="diagram20231105_4*o_h_f*1_5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4_1"/>
  <p:tag name="KSO_WM_UNIT_ID" val="diagram20231105_4*o_h_f*1_4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5_4*o_h_f*1_2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6_1"/>
  <p:tag name="KSO_WM_UNIT_ID" val="diagram20231105_4*o_h_f*1_6_1"/>
  <p:tag name="KSO_WM_TEMPLATE_CATEGORY" val="diagram"/>
  <p:tag name="KSO_WM_TEMPLATE_INDEX" val="20231105"/>
  <p:tag name="KSO_WM_UNIT_LAYERLEVEL" val="1_1_1"/>
  <p:tag name="KSO_WM_TAG_VERSION" val="3.0"/>
  <p:tag name="KSO_WM_UNIT_TEXT_FILL_FORE_SCHEMECOLOR_INDEX_BRIGHTNESS" val="0.35"/>
  <p:tag name="KSO_WM_DIAGRAM_VERSION" val="3"/>
  <p:tag name="KSO_WM_DIAGRAM_COLOR_TRICK" val="2"/>
  <p:tag name="KSO_WM_DIAGRAM_COLOR_TEXT_CAN_REMOVE" val="n"/>
  <p:tag name="KSO_WM_DIAGRAM_MAX_ITEMCNT" val="6"/>
  <p:tag name="KSO_WM_DIAGRAM_MIN_ITEMCNT" val="3"/>
  <p:tag name="KSO_WM_DIAGRAM_VIRTUALLY_FRAME" val="{&quot;height&quot;:360,&quot;left&quot;:47.875,&quot;top&quot;:150.5,&quot;width&quot;:864.2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智能图形项正文"/>
  <p:tag name="KSO_WM_UNIT_TEXT_FILL_FORE_SCHEMECOLOR_INDEX" val="1"/>
  <p:tag name="KSO_WM_UNIT_TEXT_FILL_TYPE" val="1"/>
  <p:tag name="KSO_WM_UNIT_TEXT_TYPE" val="1"/>
  <p:tag name="KSO_WM_UNIT_TEXT_LAYER_COUNT" val="1"/>
  <p:tag name="KSO_WM_BEAUTIFY_FLAG" val="#wm#"/>
  <p:tag name="KSO_WM_UNIT_USESOURCEFORMAT_APPLY"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6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6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6,&quot;pos&quot;:0,&quot;transparency&quot;:0},{&quot;brightness&quot;:0,&quot;colorType&quot;:1,&quot;foreColorIndex&quot;:6,&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10"/>
  <p:tag name="KSO_WM_UNIT_USESOURCEFORMAT_APPLY"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5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5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9"/>
  <p:tag name="KSO_WM_UNIT_USESOURCEFORMAT_APPLY" val="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4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4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6,&quot;pos&quot;:0,&quot;transparency&quot;:0},{&quot;brightness&quot;:0,&quot;colorType&quot;:1,&quot;foreColorIndex&quot;:6,&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8"/>
  <p:tag name="KSO_WM_UNIT_USESOURCEFORMAT_APPLY"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3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3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7"/>
  <p:tag name="KSO_WM_UNIT_USESOURCEFORMAT_APPLY"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5*i*1"/>
  <p:tag name="KSO_WM_TEMPLATE_CATEGORY" val="chip"/>
  <p:tag name="KSO_WM_TEMPLATE_INDEX" val="20225363"/>
  <p:tag name="KSO_WM_UNIT_LAYERLEVEL" val="1"/>
  <p:tag name="KSO_WM_TAG_VERSION" val="1.0"/>
  <p:tag name="KSO_WM_BEAUTIFY_FLAG" val="#wm#"/>
  <p:tag name="KSO_WM_UNIT_SUBTYPE" val="v"/>
  <p:tag name="KSO_WM_UNIT_TYPE" val="i"/>
  <p:tag name="KSO_WM_UNIT_INDEX" val="1"/>
  <p:tag name="KSO_WM_CHIP_GROUPID" val="62eb8d88295c1bf6da6badc4"/>
  <p:tag name="KSO_WM_CHIP_XID" val="62eb8d89295c1bf6da6badcd"/>
  <p:tag name="KSO_WM_UNIT_DEC_AREA_ID" val="bd8770311f05477a9470aca9402acb3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6b50bb8b1164ac1a6156f3635e93054"/>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2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2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6,&quot;pos&quot;:0,&quot;transparency&quot;:0},{&quot;brightness&quot;:0,&quot;colorType&quot;:1,&quot;foreColorIndex&quot;:6,&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6"/>
  <p:tag name="KSO_WM_UNIT_USESOURCEFORMAT_APPLY" val="1"/>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5_4*o_h_i*1_1_1"/>
  <p:tag name="KSO_WM_TEMPLATE_CATEGORY" val="diagram"/>
  <p:tag name="KSO_WM_TEMPLATE_INDEX" val="20231105"/>
  <p:tag name="KSO_WM_UNIT_LAYERLEVEL" val="1_1_1"/>
  <p:tag name="KSO_WM_TAG_VERSION" val="3.0"/>
  <p:tag name="KSO_WM_BEAUTIFY_FLAG" val="#wm#"/>
  <p:tag name="KSO_WM_DIAGRAM_VERSION" val="3"/>
  <p:tag name="KSO_WM_DIAGRAM_COLOR_TRICK" val="2"/>
  <p:tag name="KSO_WM_DIAGRAM_COLOR_TEXT_CAN_REMOVE" val="n"/>
  <p:tag name="KSO_WM_UNIT_SUBTYPE" val="d"/>
  <p:tag name="KSO_WM_UNIT_TYPE" val="o_h_i"/>
  <p:tag name="KSO_WM_UNIT_INDEX" val="1_1_1"/>
  <p:tag name="KSO_WM_DIAGRAM_MAX_ITEMCNT" val="6"/>
  <p:tag name="KSO_WM_DIAGRAM_MIN_ITEMCNT" val="3"/>
  <p:tag name="KSO_WM_DIAGRAM_VIRTUALLY_FRAME" val="{&quot;height&quot;:360,&quot;left&quot;:47.875,&quot;top&quot;:150.5,&quot;width&quot;:864.25}"/>
  <p:tag name="KSO_WM_DIAGRAM_COLOR_MATCH_VALUE" val="{&quot;shape&quot;:{&quot;fill&quot;:{&quot;gradient&quot;:[{&quot;brightness&quot;:0.4000000059604645,&quot;colorType&quot;:1,&quot;foreColorIndex&quot;:5,&quot;pos&quot;:0,&quot;transparency&quot;:0},{&quot;brightness&quot;:0,&quot;colorType&quot;:1,&quot;foreColorIndex&quot;:5,&quot;pos&quot;:0.7099999785423279,&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 val="5"/>
  <p:tag name="KSO_WM_UNIT_USESOURCEFORMAT_APPLY" val="1"/>
</p:tagLst>
</file>

<file path=ppt/tags/tag16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1_1"/>
  <p:tag name="KSO_WM_UNIT_ID" val="diagram20234922_3*o_h_i*1_1_1"/>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800000011920929,&quot;colorType&quot;:1,&quot;foreColorIndex&quot;:8,&quot;pos&quot;:0,&quot;transparency&quot;:0.7900000214576721},{&quot;brightness&quot;:0,&quot;colorType&quot;:1,&quot;foreColorIndex&quot;:8,&quot;pos&quot;:0.9399999976158142,&quot;transparency&quot;:0.4000000059604645}],&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2_1"/>
  <p:tag name="KSO_WM_UNIT_ID" val="diagram20234922_3*o_h_i*1_2_1"/>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800000011920929,&quot;colorType&quot;:1,&quot;foreColorIndex&quot;:8,&quot;pos&quot;:0,&quot;transparency&quot;:0.7900000214576721},{&quot;brightness&quot;:0,&quot;colorType&quot;:1,&quot;foreColorIndex&quot;:8,&quot;pos&quot;:0.9399999976158142,&quot;transparency&quot;:0.4000000059604645}],&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4_1"/>
  <p:tag name="KSO_WM_UNIT_ID" val="diagram20234922_3*o_h_i*1_4_1"/>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800000011920929,&quot;colorType&quot;:1,&quot;foreColorIndex&quot;:8,&quot;pos&quot;:0,&quot;transparency&quot;:0.7900000214576721},{&quot;brightness&quot;:0,&quot;colorType&quot;:1,&quot;foreColorIndex&quot;:8,&quot;pos&quot;:0.9399999976158142,&quot;transparency&quot;:0.4000000059604645}],&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3_1"/>
  <p:tag name="KSO_WM_UNIT_ID" val="diagram20234922_3*o_h_i*1_3_1"/>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800000011920929,&quot;colorType&quot;:1,&quot;foreColorIndex&quot;:8,&quot;pos&quot;:0,&quot;transparency&quot;:0.7900000214576721},{&quot;brightness&quot;:0,&quot;colorType&quot;:1,&quot;foreColorIndex&quot;:8,&quot;pos&quot;:0.9399999976158142,&quot;transparency&quot;:0.4000000059604645}],&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16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i"/>
  <p:tag name="KSO_WM_UNIT_INDEX" val="1_1"/>
  <p:tag name="KSO_WM_UNIT_ID" val="diagram20234922_3*o_i*1_1"/>
  <p:tag name="KSO_WM_TEMPLATE_CATEGORY" val="diagram"/>
  <p:tag name="KSO_WM_TEMPLATE_INDEX" val="20234922"/>
  <p:tag name="KSO_WM_UNIT_LAYERLEVEL" val="1_1"/>
  <p:tag name="KSO_WM_TAG_VERSION" val="3.0"/>
  <p:tag name="KSO_WM_BEAUTIFY_FLAG" val="#wm#"/>
  <p:tag name="KSO_WM_UNIT_FILL_TYPE" val="3"/>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gradient&quot;:[{&quot;brightness&quot;:0,&quot;colorType&quot;:1,&quot;foreColorIndex&quot;:8,&quot;pos&quot;:0,&quot;transparency&quot;:1},{&quot;brightness&quot;:0,&quot;colorType&quot;:1,&quot;foreColorIndex&quot;:8,&quot;pos&quot;:0.4000000059604645,&quot;transparency&quot;:0.699999988079071},{&quot;brightness&quot;:0,&quot;colorType&quot;:1,&quot;foreColorIndex&quot;:8,&quot;pos&quot;:0.20000000298023224,&quot;transparency&quot;:0.8500000238418579},{&quot;brightness&quot;:0,&quot;colorType&quot;:1,&quot;foreColorIndex&quot;:8,&quot;pos&quot;:0.949999988079071,&quot;transparency&quot;:1},{&quot;brightness&quot;:0,&quot;colorType&quot;:1,&quot;foreColorIndex&quot;:8,&quot;pos&quot;:0.6000000238418579,&quot;transparency&quot;:0.80000001192092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i"/>
  <p:tag name="KSO_WM_UNIT_INDEX" val="1_2"/>
  <p:tag name="KSO_WM_UNIT_ID" val="diagram20234922_3*o_i*1_2"/>
  <p:tag name="KSO_WM_TEMPLATE_CATEGORY" val="diagram"/>
  <p:tag name="KSO_WM_TEMPLATE_INDEX" val="20234922"/>
  <p:tag name="KSO_WM_UNIT_LAYERLEVEL" val="1_1"/>
  <p:tag name="KSO_WM_TAG_VERSION" val="3.0"/>
  <p:tag name="KSO_WM_BEAUTIFY_FLAG" val="#wm#"/>
  <p:tag name="KSO_WM_UNIT_FILL_TYPE" val="3"/>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gradient&quot;:[{&quot;brightness&quot;:0,&quot;colorType&quot;:1,&quot;foreColorIndex&quot;:8,&quot;pos&quot;:0.10000000149011612,&quot;transparency&quot;:1},{&quot;brightness&quot;:0,&quot;colorType&quot;:1,&quot;foreColorIndex&quot;:8,&quot;pos&quot;:0.4000000059604645,&quot;transparency&quot;:0.800000011920929},{&quot;brightness&quot;:0,&quot;colorType&quot;:1,&quot;foreColorIndex&quot;:8,&quot;pos&quot;:0.20000000298023224,&quot;transparency&quot;:0.8500000238418579},{&quot;brightness&quot;:0,&quot;colorType&quot;:1,&quot;foreColorIndex&quot;:8,&quot;pos&quot;:0.8500000238418579,&quot;transparency&quot;:1},{&quot;brightness&quot;:0,&quot;colorType&quot;:1,&quot;foreColorIndex&quot;:8,&quot;pos&quot;:0.6000000238418579,&quot;transparency&quot;:0.8500000238418579}],&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8.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1_2"/>
  <p:tag name="KSO_WM_UNIT_ID" val="diagram20234922_3*o_h_i*1_1_2"/>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5,&quot;transparency&quot;:0.8999999761581421},{&quot;brightness&quot;:0,&quot;colorType&quot;:1,&quot;foreColorIndex&quot;:8,&quot;pos&quot;:1,&quot;transparency&quot;:0.5}],&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6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2_2"/>
  <p:tag name="KSO_WM_UNIT_ID" val="diagram20234922_3*o_h_i*1_2_2"/>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5,&quot;transparency&quot;:0.8999999761581421},{&quot;brightness&quot;:0,&quot;colorType&quot;:1,&quot;foreColorIndex&quot;:8,&quot;pos&quot;:1,&quot;transparency&quot;:0.4000000059604645}],&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7*i*1"/>
  <p:tag name="KSO_WM_TEMPLATE_CATEGORY" val="chip"/>
  <p:tag name="KSO_WM_TEMPLATE_INDEX" val="20225363"/>
  <p:tag name="KSO_WM_UNIT_LAYERLEVEL" val="1"/>
  <p:tag name="KSO_WM_TAG_VERSION" val="1.0"/>
  <p:tag name="KSO_WM_BEAUTIFY_FLAG" val="#wm#"/>
  <p:tag name="KSO_WM_UNIT_SUBTYPE" val="r"/>
  <p:tag name="KSO_WM_UNIT_TYPE" val="i"/>
  <p:tag name="KSO_WM_UNIT_INDEX" val="1"/>
  <p:tag name="KSO_WM_CHIP_GROUPID" val="62eb8d88295c1bf6da6badc4"/>
  <p:tag name="KSO_WM_CHIP_XID" val="62eb8d89295c1bf6da6badcc"/>
  <p:tag name="KSO_WM_UNIT_DEC_AREA_ID" val="060b9de3649f4794bdafe8419e53ddc8"/>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14caf56de5534d21ba5aa0ab86e94dc1"/>
</p:tagLst>
</file>

<file path=ppt/tags/tag17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3_2"/>
  <p:tag name="KSO_WM_UNIT_ID" val="diagram20234922_3*o_h_i*1_3_2"/>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5,&quot;transparency&quot;:0.800000011920929},{&quot;brightness&quot;:0,&quot;colorType&quot;:1,&quot;foreColorIndex&quot;:8,&quot;pos&quot;:1,&quot;transparency&quot;:0.20000000298023224}],&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o1-1"/>
  <p:tag name="KSO_WM_UNIT_TYPE" val="o_h_i"/>
  <p:tag name="KSO_WM_UNIT_INDEX" val="1_4_2"/>
  <p:tag name="KSO_WM_UNIT_ID" val="diagram20234922_3*o_h_i*1_4_2"/>
  <p:tag name="KSO_WM_TEMPLATE_CATEGORY" val="diagram"/>
  <p:tag name="KSO_WM_TEMPLATE_INDEX" val="20234922"/>
  <p:tag name="KSO_WM_UNIT_LAYERLEVEL" val="1_1_1"/>
  <p:tag name="KSO_WM_TAG_VERSION" val="3.0"/>
  <p:tag name="KSO_WM_BEAUTIFY_FLAG" val="#wm#"/>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gradient&quot;:[{&quot;brightness&quot;:0,&quot;colorType&quot;:1,&quot;foreColorIndex&quot;:8,&quot;pos&quot;:0,&quot;transparency&quot;:1},{&quot;brightness&quot;:0,&quot;colorType&quot;:1,&quot;foreColorIndex&quot;:8,&quot;pos&quot;:0.5,&quot;transparency&quot;:0.800000011920929},{&quot;brightness&quot;:0,&quot;colorType&quot;:1,&quot;foreColorIndex&quot;:8,&quot;pos&quot;:1,&quot;transparency&quot;:0}],&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o1-1"/>
  <p:tag name="KSO_WM_UNIT_TYPE" val="o_h_a"/>
  <p:tag name="KSO_WM_UNIT_INDEX" val="1_4_1"/>
  <p:tag name="KSO_WM_UNIT_ID" val="diagram20234922_3*o_h_a*1_4_1"/>
  <p:tag name="KSO_WM_TEMPLATE_CATEGORY" val="diagram"/>
  <p:tag name="KSO_WM_TEMPLATE_INDEX" val="20234922"/>
  <p:tag name="KSO_WM_UNIT_LAYERLEVEL" val="1_1_1"/>
  <p:tag name="KSO_WM_TAG_VERSION" val="3.0"/>
  <p:tag name="KSO_WM_DIAGRAM_VERSION" val="3"/>
  <p:tag name="KSO_WM_DIAGRAM_COLOR_TRICK" val="1"/>
  <p:tag name="KSO_WM_DIAGRAM_COLOR_TEXT_CAN_REMOVE" val="n"/>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 name="KSO_WM_UNIT_PRESET_TEXT" val="添加标题"/>
</p:tagLst>
</file>

<file path=ppt/tags/tag17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4922_3*o_h_f*1_1_1"/>
  <p:tag name="KSO_WM_TEMPLATE_CATEGORY" val="diagram"/>
  <p:tag name="KSO_WM_TEMPLATE_INDEX" val="20234922"/>
  <p:tag name="KSO_WM_UNIT_LAYERLEVEL" val="1_1_1"/>
  <p:tag name="KSO_WM_TAG_VERSION" val="3.0"/>
  <p:tag name="KSO_WM_UNIT_VALUE" val="24"/>
  <p:tag name="KSO_WM_DIAGRAM_VERSION" val="3"/>
  <p:tag name="KSO_WM_DIAGRAM_COLOR_TRICK" val="1"/>
  <p:tag name="KSO_WM_DIAGRAM_COLOR_TEXT_CAN_REMOVE" val="n"/>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 name="KSO_WM_UNIT_PRESET_TEXT" val="单击此处添加文本，简明扼要地阐述您的观点。"/>
</p:tagLst>
</file>

<file path=ppt/tags/tag17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4922_3*o_h_f*1_2_1"/>
  <p:tag name="KSO_WM_TEMPLATE_CATEGORY" val="diagram"/>
  <p:tag name="KSO_WM_TEMPLATE_INDEX" val="20234922"/>
  <p:tag name="KSO_WM_UNIT_LAYERLEVEL" val="1_1_1"/>
  <p:tag name="KSO_WM_TAG_VERSION" val="3.0"/>
  <p:tag name="KSO_WM_UNIT_VALUE" val="24"/>
  <p:tag name="KSO_WM_DIAGRAM_VERSION" val="3"/>
  <p:tag name="KSO_WM_DIAGRAM_COLOR_TRICK" val="1"/>
  <p:tag name="KSO_WM_DIAGRAM_COLOR_TEXT_CAN_REMOVE" val="n"/>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 name="KSO_WM_UNIT_PRESET_TEXT" val="单击此处添加文本，简明扼要地阐述您的观点。"/>
</p:tagLst>
</file>

<file path=ppt/tags/tag17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4922_3*o_h_f*1_3_1"/>
  <p:tag name="KSO_WM_TEMPLATE_CATEGORY" val="diagram"/>
  <p:tag name="KSO_WM_TEMPLATE_INDEX" val="20234922"/>
  <p:tag name="KSO_WM_UNIT_LAYERLEVEL" val="1_1_1"/>
  <p:tag name="KSO_WM_TAG_VERSION" val="3.0"/>
  <p:tag name="KSO_WM_UNIT_VALUE" val="24"/>
  <p:tag name="KSO_WM_DIAGRAM_VERSION" val="3"/>
  <p:tag name="KSO_WM_DIAGRAM_COLOR_TRICK" val="1"/>
  <p:tag name="KSO_WM_DIAGRAM_COLOR_TEXT_CAN_REMOVE" val="n"/>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 name="KSO_WM_UNIT_PRESET_TEXT" val="单击此处添加文本，简明扼要地阐述您的观点。"/>
</p:tagLst>
</file>

<file path=ppt/tags/tag1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4_1"/>
  <p:tag name="KSO_WM_UNIT_ID" val="diagram20234922_3*o_h_f*1_4_1"/>
  <p:tag name="KSO_WM_TEMPLATE_CATEGORY" val="diagram"/>
  <p:tag name="KSO_WM_TEMPLATE_INDEX" val="20234922"/>
  <p:tag name="KSO_WM_UNIT_LAYERLEVEL" val="1_1_1"/>
  <p:tag name="KSO_WM_TAG_VERSION" val="3.0"/>
  <p:tag name="KSO_WM_UNIT_VALUE" val="24"/>
  <p:tag name="KSO_WM_DIAGRAM_VERSION" val="3"/>
  <p:tag name="KSO_WM_DIAGRAM_COLOR_TRICK" val="1"/>
  <p:tag name="KSO_WM_DIAGRAM_COLOR_TEXT_CAN_REMOVE" val="n"/>
  <p:tag name="KSO_WM_DIAGRAM_MAX_ITEMCNT" val="5"/>
  <p:tag name="KSO_WM_DIAGRAM_MIN_ITEMCNT" val="2"/>
  <p:tag name="KSO_WM_DIAGRAM_VIRTUALLY_FRAME" val="{&quot;height&quot;:362.94996368167915,&quot;left&quot;:97.77501220703125,&quot;top&quot;:162.35007874015744,&quot;width&quot;:804.949975585937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USESOURCEFORMAT_APPLY" val="1"/>
  <p:tag name="KSO_WM_BEAUTIFY_FLAG" val="#wm#"/>
  <p:tag name="KSO_WM_UNIT_TEXT_FILL_FORE_SCHEMECOLOR_INDEX" val="1"/>
  <p:tag name="KSO_WM_UNIT_TEXT_FILL_TYPE" val="1"/>
  <p:tag name="KSO_WM_UNIT_PRESET_TEXT" val="单击此处添加文本，简明扼要地阐述您的观点。"/>
</p:tagLst>
</file>

<file path=ppt/tags/tag17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diagram20234503_1*l_h_i*1_5_2"/>
  <p:tag name="KSO_WM_TEMPLATE_CATEGORY" val="diagram"/>
  <p:tag name="KSO_WM_TEMPLATE_INDEX" val="20234503"/>
  <p:tag name="KSO_WM_UNIT_LAYERLEVEL" val="1_1_1"/>
  <p:tag name="KSO_WM_TAG_VERSION" val="3.0"/>
  <p:tag name="KSO_WM_BEAUTIFY_FLAG" val="#wm#"/>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brightness&quot;:0,&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PRESET_TEXT_INDEX" val="0"/>
  <p:tag name="KSO_WM_UNIT_PRESET_TEXT_LEN"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234503_1*l_h_f*1_5_1"/>
  <p:tag name="KSO_WM_TEMPLATE_CATEGORY" val="diagram"/>
  <p:tag name="KSO_WM_TEMPLATE_INDEX" val="20234503"/>
  <p:tag name="KSO_WM_UNIT_LAYERLEVEL" val="1_1_1"/>
  <p:tag name="KSO_WM_TAG_VERSION" val="3.0"/>
  <p:tag name="KSO_WM_BEAUTIFY_FLAG" val="#wm#"/>
  <p:tag name="KSO_WM_UNIT_PRESET_TEXT" val="单击此处添加文本，简要地阐述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79.xml><?xml version="1.0" encoding="utf-8"?>
<p:tagLst xmlns:p="http://schemas.openxmlformats.org/presentationml/2006/main">
  <p:tag name="KSO_WM_DIAGRAM_VERSION" val="3"/>
  <p:tag name="KSO_WM_DIAGRAM_COLOR_TRICK" val="1"/>
  <p:tag name="KSO_WM_DIAGRAM_COLOR_TEXT_CAN_REMOVE" val="n"/>
  <p:tag name="KSO_WM_UNIT_VALUE" val="100*100"/>
  <p:tag name="KSO_WM_UNIT_HIGHLIGHT" val="0"/>
  <p:tag name="KSO_WM_UNIT_COMPATIBLE" val="0"/>
  <p:tag name="KSO_WM_UNIT_DIAGRAM_ISNUMVISUAL" val="0"/>
  <p:tag name="KSO_WM_UNIT_DIAGRAM_ISREFERUNIT" val="0"/>
  <p:tag name="KSO_WM_DIAGRAM_GROUP_CODE" val="l1-1"/>
  <p:tag name="KSO_WM_UNIT_TYPE" val="l_h_x"/>
  <p:tag name="KSO_WM_UNIT_INDEX" val="1_5_1"/>
  <p:tag name="KSO_WM_UNIT_ID" val="diagram20234503_1*l_h_x*1_5_1"/>
  <p:tag name="KSO_WM_TEMPLATE_CATEGORY" val="diagram"/>
  <p:tag name="KSO_WM_TEMPLATE_INDEX" val="20234503"/>
  <p:tag name="KSO_WM_UNIT_LAYERLEVEL" val="1_1_1"/>
  <p:tag name="KSO_WM_TAG_VERSION" val="3.0"/>
  <p:tag name="KSO_WM_BEAUTIFY_FLAG" val="#wm#"/>
  <p:tag name="KSO_WM_UNIT_FILL_TYPE" val="3"/>
  <p:tag name="KSO_WM_DIAGRAM_MAX_ITEMCNT" val="5"/>
  <p:tag name="KSO_WM_DIAGRAM_MIN_ITEMCNT" val="5"/>
  <p:tag name="KSO_WM_DIAGRAM_VIRTUALLY_FRAME" val="{&quot;height&quot;:293.65,&quot;left&quot;:60.9,&quot;top&quot;:151.4,&quot;width&quot;:832.3}"/>
  <p:tag name="KSO_WM_DIAGRAM_COLOR_MATCH_VALUE" val="{&quot;shape&quot;:{&quot;fill&quot;:{&quot;gradient&quot;:[{&quot;brightness&quot;:0.4000000059604645,&quot;colorType&quot;:1,&quot;foreColorIndex&quot;:5,&quot;pos&quot;:0,&quot;transparency&quot;:0},{&quot;brightness&quot;:0,&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xml><?xml version="1.0" encoding="utf-8"?>
<p:tagLst xmlns:p="http://schemas.openxmlformats.org/presentationml/2006/main">
  <p:tag name="KSO_WM_UNIT_SUBTYPE" val="v"/>
  <p:tag name="KSO_WM_TEMPLATE_CATEGORY" val="chip"/>
  <p:tag name="KSO_WM_TEMPLATE_INDEX" val="20225363"/>
  <p:tag name="KSO_WM_UNIT_TYPE" val="i"/>
  <p:tag name="KSO_WM_UNIT_INDEX" val="1"/>
  <p:tag name="KSO_WM_UNIT_ID" val="chip20225363_6*i*1"/>
  <p:tag name="KSO_WM_BEAUTIFY_FLAG" val="#wm#"/>
  <p:tag name="KSO_WM_TAG_VERSION" val="1.0"/>
  <p:tag name="KSO_WM_CHIP_GROUPID" val="62eb8d88295c1bf6da6badc4"/>
  <p:tag name="KSO_WM_CHIP_XID" val="62eb8d89295c1bf6da6badce"/>
  <p:tag name="KSO_WM_UNIT_DEC_AREA_ID" val="a23cc7a79d634d85bc998b423960a0d7"/>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5179a17d56a94d5f830e97aa1792b070"/>
</p:tagLst>
</file>

<file path=ppt/tags/tag18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4"/>
  <p:tag name="KSO_WM_UNIT_ID" val="diagram20234503_1*l_h_i*1_5_4"/>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81.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20234503_1*l_h_i*1_4_2"/>
  <p:tag name="KSO_WM_TEMPLATE_CATEGORY" val="diagram"/>
  <p:tag name="KSO_WM_TEMPLATE_INDEX" val="20234503"/>
  <p:tag name="KSO_WM_UNIT_LAYERLEVEL" val="1_1_1"/>
  <p:tag name="KSO_WM_TAG_VERSION" val="3.0"/>
  <p:tag name="KSO_WM_BEAUTIFY_FLAG" val="#wm#"/>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brightness&quot;:0,&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2.xml><?xml version="1.0" encoding="utf-8"?>
<p:tagLst xmlns:p="http://schemas.openxmlformats.org/presentationml/2006/main">
  <p:tag name="KSO_WM_DIAGRAM_VERSION" val="3"/>
  <p:tag name="KSO_WM_DIAGRAM_COLOR_TRICK" val="1"/>
  <p:tag name="KSO_WM_DIAGRAM_COLOR_TEXT_CAN_REMOVE" val="n"/>
  <p:tag name="KSO_WM_UNIT_SUBTYPE" val="a"/>
  <p:tag name="KSO_WM_UNIT_PRESET_TEXT_INDEX" val="0"/>
  <p:tag name="KSO_WM_UNIT_PRESET_TEXT_LEN"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4503_1*l_h_f*1_4_1"/>
  <p:tag name="KSO_WM_TEMPLATE_CATEGORY" val="diagram"/>
  <p:tag name="KSO_WM_TEMPLATE_INDEX" val="20234503"/>
  <p:tag name="KSO_WM_UNIT_LAYERLEVEL" val="1_1_1"/>
  <p:tag name="KSO_WM_TAG_VERSION" val="3.0"/>
  <p:tag name="KSO_WM_BEAUTIFY_FLAG" val="#wm#"/>
  <p:tag name="KSO_WM_UNIT_PRESET_TEXT" val="单击此处添加文本，简要地阐述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20234503_1*l_h_i*1_4_4"/>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8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4503_1*l_h_i*1_3_2"/>
  <p:tag name="KSO_WM_TEMPLATE_CATEGORY" val="diagram"/>
  <p:tag name="KSO_WM_TEMPLATE_INDEX" val="20234503"/>
  <p:tag name="KSO_WM_UNIT_LAYERLEVEL" val="1_1_1"/>
  <p:tag name="KSO_WM_TAG_VERSION" val="3.0"/>
  <p:tag name="KSO_WM_BEAUTIFY_FLAG" val="#wm#"/>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brightness&quot;:0,&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5.xml><?xml version="1.0" encoding="utf-8"?>
<p:tagLst xmlns:p="http://schemas.openxmlformats.org/presentationml/2006/main">
  <p:tag name="KSO_WM_DIAGRAM_VERSION" val="3"/>
  <p:tag name="KSO_WM_DIAGRAM_COLOR_TRICK" val="1"/>
  <p:tag name="KSO_WM_DIAGRAM_COLOR_TEXT_CAN_REMOVE" val="n"/>
  <p:tag name="KSO_WM_UNIT_SUBTYPE" val="a"/>
  <p:tag name="KSO_WM_UNIT_PRESET_TEXT_INDEX" val="0"/>
  <p:tag name="KSO_WM_UNIT_PRESET_TEXT_LEN"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4503_1*l_h_f*1_3_1"/>
  <p:tag name="KSO_WM_TEMPLATE_CATEGORY" val="diagram"/>
  <p:tag name="KSO_WM_TEMPLATE_INDEX" val="20234503"/>
  <p:tag name="KSO_WM_UNIT_LAYERLEVEL" val="1_1_1"/>
  <p:tag name="KSO_WM_TAG_VERSION" val="3.0"/>
  <p:tag name="KSO_WM_BEAUTIFY_FLAG" val="#wm#"/>
  <p:tag name="KSO_WM_UNIT_PRESET_TEXT" val="单击此处添加文本，简要地阐述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20234503_1*l_h_i*1_3_4"/>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8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4503_1*l_h_i*1_2_2"/>
  <p:tag name="KSO_WM_TEMPLATE_CATEGORY" val="diagram"/>
  <p:tag name="KSO_WM_TEMPLATE_INDEX" val="20234503"/>
  <p:tag name="KSO_WM_UNIT_LAYERLEVEL" val="1_1_1"/>
  <p:tag name="KSO_WM_TAG_VERSION" val="3.0"/>
  <p:tag name="KSO_WM_BEAUTIFY_FLAG" val="#wm#"/>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brightness&quot;:0,&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8.xml><?xml version="1.0" encoding="utf-8"?>
<p:tagLst xmlns:p="http://schemas.openxmlformats.org/presentationml/2006/main">
  <p:tag name="KSO_WM_DIAGRAM_VERSION" val="3"/>
  <p:tag name="KSO_WM_DIAGRAM_COLOR_TRICK" val="1"/>
  <p:tag name="KSO_WM_DIAGRAM_COLOR_TEXT_CAN_REMOVE" val="n"/>
  <p:tag name="KSO_WM_UNIT_SUBTYPE" val="a"/>
  <p:tag name="KSO_WM_UNIT_PRESET_TEXT_INDEX" val="0"/>
  <p:tag name="KSO_WM_UNIT_PRESET_TEXT_LEN"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4503_1*l_h_f*1_2_1"/>
  <p:tag name="KSO_WM_TEMPLATE_CATEGORY" val="diagram"/>
  <p:tag name="KSO_WM_TEMPLATE_INDEX" val="20234503"/>
  <p:tag name="KSO_WM_UNIT_LAYERLEVEL" val="1_1_1"/>
  <p:tag name="KSO_WM_TAG_VERSION" val="3.0"/>
  <p:tag name="KSO_WM_BEAUTIFY_FLAG" val="#wm#"/>
  <p:tag name="KSO_WM_UNIT_PRESET_TEXT" val="单击此处添加文本，简要地阐述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89.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20234503_1*l_h_i*1_2_4"/>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0.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4503_1*l_h_i*1_1_2"/>
  <p:tag name="KSO_WM_TEMPLATE_CATEGORY" val="diagram"/>
  <p:tag name="KSO_WM_TEMPLATE_INDEX" val="20234503"/>
  <p:tag name="KSO_WM_UNIT_LAYERLEVEL" val="1_1_1"/>
  <p:tag name="KSO_WM_TAG_VERSION" val="3.0"/>
  <p:tag name="KSO_WM_BEAUTIFY_FLAG" val="#wm#"/>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brightness&quot;:0,&quot;colorType&quot;:1,&quot;foreColorIndex&quot;:5,&quot;transparency&quot;:0.4000000059604645},&quot;threeD&quot;:{&quot;curvedSurface&quot;:{&quot;brightness&quot;:0,&quot;colorType&quot;:2,&quot;rgb&quot;:&quot;#000000&quot;},&quot;depth&quot;:{&quot;colorType&quot;:0}}},&quot;text&quot;:{&quot;fill&quot;:{&quot;solid&quot;:{&quot;brightness&quot;:0,&quot;colorType&quot;:2,&quot;rgb&quot;:&quot;#262626&quot;,&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1.xml><?xml version="1.0" encoding="utf-8"?>
<p:tagLst xmlns:p="http://schemas.openxmlformats.org/presentationml/2006/main">
  <p:tag name="KSO_WM_DIAGRAM_VERSION" val="3"/>
  <p:tag name="KSO_WM_DIAGRAM_COLOR_TRICK" val="1"/>
  <p:tag name="KSO_WM_DIAGRAM_COLOR_TEXT_CAN_REMOVE" val="n"/>
  <p:tag name="KSO_WM_UNIT_SUBTYPE" val="a"/>
  <p:tag name="KSO_WM_UNIT_PRESET_TEXT_INDEX" val="0"/>
  <p:tag name="KSO_WM_UNIT_PRESET_TEXT_LEN"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4503_1*l_h_f*1_1_1"/>
  <p:tag name="KSO_WM_TEMPLATE_CATEGORY" val="diagram"/>
  <p:tag name="KSO_WM_TEMPLATE_INDEX" val="20234503"/>
  <p:tag name="KSO_WM_UNIT_LAYERLEVEL" val="1_1_1"/>
  <p:tag name="KSO_WM_TAG_VERSION" val="3.0"/>
  <p:tag name="KSO_WM_BEAUTIFY_FLAG" val="#wm#"/>
  <p:tag name="KSO_WM_UNIT_VALUE" val="100"/>
  <p:tag name="KSO_WM_UNIT_PRESET_TEXT" val="单击此处添加文本，简要地阐述观点。"/>
  <p:tag name="KSO_WM_UNIT_FILL_TYPE" val="1"/>
  <p:tag name="KSO_WM_UNIT_FILL_FORE_SCHEMECOLOR_INDEX" val="2"/>
  <p:tag name="KSO_WM_UNIT_FILL_FORE_SCHEMECOLOR_INDEX_BRIGHTNESS" val="0"/>
  <p:tag name="KSO_WM_UNIT_LINE_FORE_SCHEMECOLOR_INDEX" val="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solid&quot;:{&quot;brightness&quot;:0,&quot;colorType&quot;:1,&quot;foreColorIndex&quot;:2,&quot;transparency&quot;:0.800000011920929},&quot;type&quot;:1},&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2.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20234503_1*l_h_i*1_1_4"/>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3.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5_3"/>
  <p:tag name="KSO_WM_UNIT_ID" val="diagram20234503_1*l_h_i*1_5_3"/>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4.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20234503_1*l_h_i*1_4_3"/>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5.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20234503_1*l_h_i*1_3_3"/>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6.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34503_1*l_h_i*1_2_3"/>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7.xml><?xml version="1.0" encoding="utf-8"?>
<p:tagLst xmlns:p="http://schemas.openxmlformats.org/presentationml/2006/main">
  <p:tag name="KSO_WM_DIAGRAM_VERSION" val="3"/>
  <p:tag name="KSO_WM_DIAGRAM_COLOR_TRICK" val="1"/>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34503_1*l_h_i*1_1_3"/>
  <p:tag name="KSO_WM_TEMPLATE_CATEGORY" val="diagram"/>
  <p:tag name="KSO_WM_TEMPLATE_INDEX" val="20234503"/>
  <p:tag name="KSO_WM_UNIT_LAYERLEVEL" val="1_1_1"/>
  <p:tag name="KSO_WM_TAG_VERSION" val="3.0"/>
  <p:tag name="KSO_WM_BEAUTIFY_FLAG" val="#wm#"/>
  <p:tag name="KSO_WM_UNIT_LINE_FORE_SCHEMECOLOR_INDEX" val="5"/>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solidLine&quot;:{&quot;brightness&quot;:0,&quot;colorType&quot;:1,&quot;foreColorIndex&quot;:5,&quot;transparency&quot;:0.4000000059604645},&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diagram20234503_1*l_h_i*1_3_1"/>
  <p:tag name="KSO_WM_TEMPLATE_CATEGORY" val="diagram"/>
  <p:tag name="KSO_WM_TEMPLATE_INDEX" val="202345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03"/>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diagram20234503_1*l_h_i*1_2_1"/>
  <p:tag name="KSO_WM_TEMPLATE_CATEGORY" val="diagram"/>
  <p:tag name="KSO_WM_TEMPLATE_INDEX" val="202345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02"/>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3*i*1"/>
  <p:tag name="KSO_WM_TEMPLATE_CATEGORY" val="chip"/>
  <p:tag name="KSO_WM_TEMPLATE_INDEX" val="20225363"/>
  <p:tag name="KSO_WM_UNIT_LAYERLEVEL" val="1"/>
  <p:tag name="KSO_WM_TAG_VERSION" val="1.0"/>
  <p:tag name="KSO_WM_BEAUTIFY_FLAG" val="#wm#"/>
  <p:tag name="KSO_WM_UNIT_SUBTYPE" val="w"/>
  <p:tag name="KSO_WM_UNIT_TYPE" val="i"/>
  <p:tag name="KSO_WM_UNIT_INDEX" val="1"/>
  <p:tag name="KSO_WM_CHIP_GROUPID" val="62eb8d88295c1bf6da6badc4"/>
  <p:tag name="KSO_WM_CHIP_XID" val="62eb8d89295c1bf6da6badd1"/>
  <p:tag name="KSO_WM_UNIT_DEC_AREA_ID" val="8ebc670a4e814a5aa110f3e9b14cb2f8"/>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ffd6680e5fb743969b2d55fa5387d4cc"/>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diagram20234503_1*l_h_i*1_1_1"/>
  <p:tag name="KSO_WM_TEMPLATE_CATEGORY" val="diagram"/>
  <p:tag name="KSO_WM_TEMPLATE_INDEX" val="202345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01"/>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diagram20234503_1*l_h_i*1_4_1"/>
  <p:tag name="KSO_WM_TEMPLATE_CATEGORY" val="diagram"/>
  <p:tag name="KSO_WM_TEMPLATE_INDEX" val="202345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04"/>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5_1"/>
  <p:tag name="KSO_WM_UNIT_ID" val="diagram20234503_1*l_h_i*1_5_1"/>
  <p:tag name="KSO_WM_TEMPLATE_CATEGORY" val="diagram"/>
  <p:tag name="KSO_WM_TEMPLATE_INDEX" val="20234503"/>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UNIT_PRESET_TEXT" val="05"/>
  <p:tag name="KSO_WM_UNIT_TEXT_FILL_FORE_SCHEMECOLOR_INDEX" val="1"/>
  <p:tag name="KSO_WM_UNIT_TEXT_FILL_TYPE" val="1"/>
  <p:tag name="KSO_WM_DIAGRAM_MAX_ITEMCNT" val="5"/>
  <p:tag name="KSO_WM_DIAGRAM_MIN_ITEMCNT" val="5"/>
  <p:tag name="KSO_WM_DIAGRAM_VIRTUALLY_FRAME" val="{&quot;height&quot;:293.65,&quot;left&quot;:60.9,&quot;top&quot;:151.4,&quot;width&quot;:832.3}"/>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3.xml><?xml version="1.0" encoding="utf-8"?>
<p:tagLst xmlns:p="http://schemas.openxmlformats.org/presentationml/2006/main">
  <p:tag name="KSO_WM_DIAGRAM_VERSION" val="3"/>
  <p:tag name="KSO_WM_DIAGRAM_COLOR_TRICK" val="1"/>
  <p:tag name="KSO_WM_DIAGRAM_COLOR_TEXT_CAN_REMOVE" val="n"/>
  <p:tag name="KSO_WM_UNIT_VALUE" val="96*100"/>
  <p:tag name="KSO_WM_UNIT_HIGHLIGHT" val="0"/>
  <p:tag name="KSO_WM_UNIT_COMPATIBLE" val="0"/>
  <p:tag name="KSO_WM_UNIT_DIAGRAM_ISNUMVISUAL" val="0"/>
  <p:tag name="KSO_WM_UNIT_DIAGRAM_ISREFERUNIT" val="0"/>
  <p:tag name="KSO_WM_DIAGRAM_GROUP_CODE" val="l1-1"/>
  <p:tag name="KSO_WM_UNIT_TYPE" val="l_h_x"/>
  <p:tag name="KSO_WM_UNIT_INDEX" val="1_4_1"/>
  <p:tag name="KSO_WM_UNIT_ID" val="diagram20234503_1*l_h_x*1_4_1"/>
  <p:tag name="KSO_WM_TEMPLATE_CATEGORY" val="diagram"/>
  <p:tag name="KSO_WM_TEMPLATE_INDEX" val="20234503"/>
  <p:tag name="KSO_WM_UNIT_LAYERLEVEL" val="1_1_1"/>
  <p:tag name="KSO_WM_TAG_VERSION" val="3.0"/>
  <p:tag name="KSO_WM_BEAUTIFY_FLAG" val="#wm#"/>
  <p:tag name="KSO_WM_UNIT_FILL_TYPE" val="3"/>
  <p:tag name="KSO_WM_DIAGRAM_MAX_ITEMCNT" val="5"/>
  <p:tag name="KSO_WM_DIAGRAM_MIN_ITEMCNT" val="5"/>
  <p:tag name="KSO_WM_DIAGRAM_VIRTUALLY_FRAME" val="{&quot;height&quot;:293.65,&quot;left&quot;:60.9,&quot;top&quot;:151.4,&quot;width&quot;:832.3}"/>
  <p:tag name="KSO_WM_DIAGRAM_COLOR_MATCH_VALUE" val="{&quot;shape&quot;:{&quot;fill&quot;:{&quot;gradient&quot;:[{&quot;brightness&quot;:0.4000000059604645,&quot;colorType&quot;:1,&quot;foreColorIndex&quot;:5,&quot;pos&quot;:0,&quot;transparency&quot;:0},{&quot;brightness&quot;:0,&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4.xml><?xml version="1.0" encoding="utf-8"?>
<p:tagLst xmlns:p="http://schemas.openxmlformats.org/presentationml/2006/main">
  <p:tag name="KSO_WM_DIAGRAM_VERSION" val="3"/>
  <p:tag name="KSO_WM_DIAGRAM_COLOR_TRICK" val="1"/>
  <p:tag name="KSO_WM_DIAGRAM_COLOR_TEXT_CAN_REMOVE" val="n"/>
  <p:tag name="KSO_WM_UNIT_VALUE" val="100*100"/>
  <p:tag name="KSO_WM_UNIT_HIGHLIGHT" val="0"/>
  <p:tag name="KSO_WM_UNIT_COMPATIBLE" val="0"/>
  <p:tag name="KSO_WM_UNIT_DIAGRAM_ISNUMVISUAL" val="0"/>
  <p:tag name="KSO_WM_UNIT_DIAGRAM_ISREFERUNIT" val="0"/>
  <p:tag name="KSO_WM_DIAGRAM_GROUP_CODE" val="l1-1"/>
  <p:tag name="KSO_WM_UNIT_TYPE" val="l_h_x"/>
  <p:tag name="KSO_WM_UNIT_INDEX" val="1_3_1"/>
  <p:tag name="KSO_WM_UNIT_ID" val="diagram20234503_1*l_h_x*1_3_1"/>
  <p:tag name="KSO_WM_TEMPLATE_CATEGORY" val="diagram"/>
  <p:tag name="KSO_WM_TEMPLATE_INDEX" val="20234503"/>
  <p:tag name="KSO_WM_UNIT_LAYERLEVEL" val="1_1_1"/>
  <p:tag name="KSO_WM_TAG_VERSION" val="3.0"/>
  <p:tag name="KSO_WM_BEAUTIFY_FLAG" val="#wm#"/>
  <p:tag name="KSO_WM_UNIT_FILL_TYPE" val="3"/>
  <p:tag name="KSO_WM_DIAGRAM_MAX_ITEMCNT" val="5"/>
  <p:tag name="KSO_WM_DIAGRAM_MIN_ITEMCNT" val="5"/>
  <p:tag name="KSO_WM_DIAGRAM_VIRTUALLY_FRAME" val="{&quot;height&quot;:293.65,&quot;left&quot;:60.9,&quot;top&quot;:151.4,&quot;width&quot;:832.3}"/>
  <p:tag name="KSO_WM_DIAGRAM_COLOR_MATCH_VALUE" val="{&quot;shape&quot;:{&quot;fill&quot;:{&quot;gradient&quot;:[{&quot;brightness&quot;:0.4000000059604645,&quot;colorType&quot;:1,&quot;foreColorIndex&quot;:5,&quot;pos&quot;:0,&quot;transparency&quot;:0},{&quot;brightness&quot;:0,&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5.xml><?xml version="1.0" encoding="utf-8"?>
<p:tagLst xmlns:p="http://schemas.openxmlformats.org/presentationml/2006/main">
  <p:tag name="KSO_WM_DIAGRAM_VERSION" val="3"/>
  <p:tag name="KSO_WM_DIAGRAM_COLOR_TRICK" val="1"/>
  <p:tag name="KSO_WM_DIAGRAM_COLOR_TEXT_CAN_REMOVE" val="n"/>
  <p:tag name="KSO_WM_UNIT_VALUE" val="93*100"/>
  <p:tag name="KSO_WM_UNIT_HIGHLIGHT" val="0"/>
  <p:tag name="KSO_WM_UNIT_COMPATIBLE" val="0"/>
  <p:tag name="KSO_WM_UNIT_DIAGRAM_ISNUMVISUAL" val="0"/>
  <p:tag name="KSO_WM_UNIT_DIAGRAM_ISREFERUNIT" val="0"/>
  <p:tag name="KSO_WM_DIAGRAM_GROUP_CODE" val="l1-1"/>
  <p:tag name="KSO_WM_UNIT_TYPE" val="l_h_x"/>
  <p:tag name="KSO_WM_UNIT_INDEX" val="1_2_1"/>
  <p:tag name="KSO_WM_UNIT_ID" val="diagram20234503_1*l_h_x*1_2_1"/>
  <p:tag name="KSO_WM_TEMPLATE_CATEGORY" val="diagram"/>
  <p:tag name="KSO_WM_TEMPLATE_INDEX" val="20234503"/>
  <p:tag name="KSO_WM_UNIT_LAYERLEVEL" val="1_1_1"/>
  <p:tag name="KSO_WM_TAG_VERSION" val="3.0"/>
  <p:tag name="KSO_WM_BEAUTIFY_FLAG" val="#wm#"/>
  <p:tag name="KSO_WM_UNIT_FILL_TYPE" val="3"/>
  <p:tag name="KSO_WM_DIAGRAM_MAX_ITEMCNT" val="5"/>
  <p:tag name="KSO_WM_DIAGRAM_MIN_ITEMCNT" val="5"/>
  <p:tag name="KSO_WM_DIAGRAM_VIRTUALLY_FRAME" val="{&quot;height&quot;:293.65,&quot;left&quot;:60.9,&quot;top&quot;:151.4,&quot;width&quot;:832.3}"/>
  <p:tag name="KSO_WM_DIAGRAM_COLOR_MATCH_VALUE" val="{&quot;shape&quot;:{&quot;fill&quot;:{&quot;gradient&quot;:[{&quot;brightness&quot;:0.4000000059604645,&quot;colorType&quot;:1,&quot;foreColorIndex&quot;:5,&quot;pos&quot;:0,&quot;transparency&quot;:0},{&quot;brightness&quot;:0,&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6.xml><?xml version="1.0" encoding="utf-8"?>
<p:tagLst xmlns:p="http://schemas.openxmlformats.org/presentationml/2006/main">
  <p:tag name="KSO_WM_DIAGRAM_VERSION" val="3"/>
  <p:tag name="KSO_WM_DIAGRAM_COLOR_TRICK" val="1"/>
  <p:tag name="KSO_WM_DIAGRAM_COLOR_TEXT_CAN_REMOVE" val="n"/>
  <p:tag name="KSO_WM_UNIT_VALUE" val="100*100"/>
  <p:tag name="KSO_WM_UNIT_HIGHLIGHT" val="0"/>
  <p:tag name="KSO_WM_UNIT_COMPATIBLE" val="0"/>
  <p:tag name="KSO_WM_UNIT_DIAGRAM_ISNUMVISUAL" val="0"/>
  <p:tag name="KSO_WM_UNIT_DIAGRAM_ISREFERUNIT" val="0"/>
  <p:tag name="KSO_WM_DIAGRAM_GROUP_CODE" val="l1-1"/>
  <p:tag name="KSO_WM_UNIT_TYPE" val="l_h_x"/>
  <p:tag name="KSO_WM_UNIT_INDEX" val="1_1_1"/>
  <p:tag name="KSO_WM_UNIT_ID" val="diagram20234503_1*l_h_x*1_1_1"/>
  <p:tag name="KSO_WM_TEMPLATE_CATEGORY" val="diagram"/>
  <p:tag name="KSO_WM_TEMPLATE_INDEX" val="20234503"/>
  <p:tag name="KSO_WM_UNIT_LAYERLEVEL" val="1_1_1"/>
  <p:tag name="KSO_WM_TAG_VERSION" val="3.0"/>
  <p:tag name="KSO_WM_BEAUTIFY_FLAG" val="#wm#"/>
  <p:tag name="KSO_WM_UNIT_FILL_TYPE" val="3"/>
  <p:tag name="KSO_WM_DIAGRAM_MAX_ITEMCNT" val="5"/>
  <p:tag name="KSO_WM_DIAGRAM_MIN_ITEMCNT" val="5"/>
  <p:tag name="KSO_WM_DIAGRAM_VIRTUALLY_FRAME" val="{&quot;height&quot;:293.65,&quot;left&quot;:60.9,&quot;top&quot;:151.4,&quot;width&quot;:832.3}"/>
  <p:tag name="KSO_WM_DIAGRAM_COLOR_MATCH_VALUE" val="{&quot;shape&quot;:{&quot;fill&quot;:{&quot;gradient&quot;:[{&quot;brightness&quot;:0.4000000059604645,&quot;colorType&quot;:1,&quot;foreColorIndex&quot;:5,&quot;pos&quot;:0,&quot;transparency&quot;:0},{&quot;brightness&quot;:0,&quot;colorType&quot;:1,&quot;foreColorIndex&quot;:5,&quot;pos&quot;:0.9999899864196777,&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7.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6955_1*l_h_i*1_1_1"/>
  <p:tag name="KSO_WM_TEMPLATE_CATEGORY" val="diagram"/>
  <p:tag name="KSO_WM_TEMPLATE_INDEX" val="20236955"/>
  <p:tag name="KSO_WM_UNIT_LAYERLEVEL" val="1_1_1"/>
  <p:tag name="KSO_WM_TAG_VERSION" val="3.0"/>
  <p:tag name="KSO_WM_BEAUTIFY_FLAG" val="#wm#"/>
  <p:tag name="KSO_WM_UNIT_FILL_TYPE" val="3"/>
  <p:tag name="KSO_WM_DIAGRAM_MAX_ITEMCNT" val="2"/>
  <p:tag name="KSO_WM_DIAGRAM_MIN_ITEMCNT" val="2"/>
  <p:tag name="KSO_WM_DIAGRAM_VIRTUALLY_FRAME" val="{&quot;height&quot;:335.8086614173228,&quot;left&quot;:51.15,&quot;top&quot;:166.7571653543307,&quot;width&quot;:841.1610236220473}"/>
  <p:tag name="KSO_WM_DIAGRAM_COLOR_MATCH_VALUE" val="{&quot;shape&quot;:{&quot;fill&quot;:{&quot;gradient&quot;:[{&quot;brightness&quot;:0.4000000059604645,&quot;colorType&quot;:1,&quot;foreColorIndex&quot;:5,&quot;pos&quot;:0,&quot;transparency&quot;:1},{&quot;brightness&quot;:0.4000000059604645,&quot;colorType&quot;:1,&quot;foreColorIndex&quot;:5,&quot;pos&quot;:1,&quot;transparency&quot;:0.800000011920929}],&quot;type&quot;:3},&quot;glow&quot;:{&quot;colorType&quot;:0},&quot;line&quot;:{&quot;gradient&quot;:[{&quot;brightness&quot;:0.4000000059604645,&quot;colorType&quot;:1,&quot;foreColorIndex&quot;:5,&quot;pos&quot;:0,&quot;transparency&quot;:0},{&quot;brightness&quot;:0.4000000059604645,&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8.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6955_1*l_h_i*1_2_1"/>
  <p:tag name="KSO_WM_TEMPLATE_CATEGORY" val="diagram"/>
  <p:tag name="KSO_WM_TEMPLATE_INDEX" val="20236955"/>
  <p:tag name="KSO_WM_UNIT_LAYERLEVEL" val="1_1_1"/>
  <p:tag name="KSO_WM_TAG_VERSION" val="3.0"/>
  <p:tag name="KSO_WM_BEAUTIFY_FLAG" val="#wm#"/>
  <p:tag name="KSO_WM_UNIT_FILL_TYPE" val="3"/>
  <p:tag name="KSO_WM_DIAGRAM_MAX_ITEMCNT" val="2"/>
  <p:tag name="KSO_WM_DIAGRAM_MIN_ITEMCNT" val="2"/>
  <p:tag name="KSO_WM_DIAGRAM_VIRTUALLY_FRAME" val="{&quot;height&quot;:335.8086614173228,&quot;left&quot;:51.15,&quot;top&quot;:166.7571653543307,&quot;width&quot;:841.1610236220473}"/>
  <p:tag name="KSO_WM_DIAGRAM_COLOR_MATCH_VALUE" val="{&quot;shape&quot;:{&quot;fill&quot;:{&quot;gradient&quot;:[{&quot;brightness&quot;:0.4000000059604645,&quot;colorType&quot;:1,&quot;foreColorIndex&quot;:8,&quot;pos&quot;:0.8399999737739563,&quot;transparency&quot;:0.800000011920929},{&quot;brightness&quot;:0.4000000059604645,&quot;colorType&quot;:1,&quot;foreColorIndex&quot;:8,&quot;pos&quot;:0.019999999552965164,&quot;transparency&quot;:1}],&quot;type&quot;:3},&quot;glow&quot;:{&quot;colorType&quot;:0},&quot;line&quot;:{&quot;gradient&quot;:[{&quot;brightness&quot;:0.4000000059604645,&quot;colorType&quot;:1,&quot;foreColorIndex&quot;:8,&quot;pos&quot;:0,&quot;transparency&quot;:0},{&quot;brightness&quot;:0.4000000059604645,&quot;colorType&quot;:1,&quot;foreColorIndex&quot;:8,&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09.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1"/>
  <p:tag name="KSO_WM_UNIT_ID" val="diagram20236955_1*l_i*1_1"/>
  <p:tag name="KSO_WM_TEMPLATE_CATEGORY" val="diagram"/>
  <p:tag name="KSO_WM_TEMPLATE_INDEX" val="20236955"/>
  <p:tag name="KSO_WM_UNIT_LAYERLEVEL" val="1_1"/>
  <p:tag name="KSO_WM_TAG_VERSION" val="3.0"/>
  <p:tag name="KSO_WM_BEAUTIFY_FLAG" val="#wm#"/>
  <p:tag name="KSO_WM_UNIT_FILL_TYPE" val="1"/>
  <p:tag name="KSO_WM_UNIT_FILL_FORE_SCHEMECOLOR_INDEX" val="16"/>
  <p:tag name="KSO_WM_UNIT_FILL_FORE_SCHEMECOLOR_INDEX_BRIGHTNESS" val="0"/>
  <p:tag name="KSO_WM_DIAGRAM_MAX_ITEMCNT" val="2"/>
  <p:tag name="KSO_WM_DIAGRAM_MIN_ITEMCNT" val="2"/>
  <p:tag name="KSO_WM_DIAGRAM_VIRTUALLY_FRAME" val="{&quot;height&quot;:335.8086614173228,&quot;left&quot;:51.15,&quot;top&quot;:166.7571653543307,&quot;width&quot;:841.1610236220473}"/>
  <p:tag name="KSO_WM_DIAGRAM_COLOR_MATCH_VALUE" val="{&quot;shape&quot;:{&quot;fill&quot;:{&quot;solid&quot;:{&quot;brightness&quot;:0,&quot;colorType&quot;:1,&quot;foreColorIndex&quot;:16,&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0.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2"/>
  <p:tag name="KSO_WM_UNIT_ID" val="diagram20236955_1*l_i*1_2"/>
  <p:tag name="KSO_WM_TEMPLATE_CATEGORY" val="diagram"/>
  <p:tag name="KSO_WM_TEMPLATE_INDEX" val="20236955"/>
  <p:tag name="KSO_WM_UNIT_LAYERLEVEL" val="1_1"/>
  <p:tag name="KSO_WM_TAG_VERSION" val="3.0"/>
  <p:tag name="KSO_WM_BEAUTIFY_FLAG" val="#wm#"/>
  <p:tag name="KSO_WM_UNIT_FILL_TYPE" val="3"/>
  <p:tag name="KSO_WM_DIAGRAM_MAX_ITEMCNT" val="2"/>
  <p:tag name="KSO_WM_DIAGRAM_MIN_ITEMCNT" val="2"/>
  <p:tag name="KSO_WM_DIAGRAM_VIRTUALLY_FRAME" val="{&quot;height&quot;:335.8086614173228,&quot;left&quot;:51.15,&quot;top&quot;:166.7571653543307,&quot;width&quot;:841.1610236220473}"/>
  <p:tag name="KSO_WM_DIAGRAM_COLOR_MATCH_VALUE" val="{&quot;shape&quot;:{&quot;fill&quot;:{&quot;gradient&quot;:[{&quot;brightness&quot;:0.4000000059604645,&quot;colorType&quot;:1,&quot;foreColorIndex&quot;:5,&quot;pos&quot;:0,&quot;transparency&quot;:0.5},{&quot;brightness&quot;:0.4000000059604645,&quot;colorType&quot;:1,&quot;foreColorIndex&quot;:8,&quot;pos&quot;:1,&quot;transparency&quot;:0.5}],&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1.xml><?xml version="1.0" encoding="utf-8"?>
<p:tagLst xmlns:p="http://schemas.openxmlformats.org/presentationml/2006/main">
  <p:tag name="KSO_WM_DIAGRAM_VERSION" val="3"/>
  <p:tag name="KSO_WM_DIAGRAM_COLOR_TRICK" val="2"/>
  <p:tag name="KSO_WM_DIAGRAM_COLOR_TEXT_CAN_REMOVE" val="n"/>
  <p:tag name="KSO_WM_UNIT_HIGHLIGHT" val="0"/>
  <p:tag name="KSO_WM_UNIT_COMPATIBLE" val="0"/>
  <p:tag name="KSO_WM_UNIT_DIAGRAM_ISNUMVISUAL" val="0"/>
  <p:tag name="KSO_WM_UNIT_DIAGRAM_ISREFERUNIT" val="0"/>
  <p:tag name="KSO_WM_DIAGRAM_GROUP_CODE" val="l1-1"/>
  <p:tag name="KSO_WM_UNIT_TYPE" val="l_i"/>
  <p:tag name="KSO_WM_UNIT_INDEX" val="1_3"/>
  <p:tag name="KSO_WM_UNIT_ID" val="diagram20236955_1*l_i*1_3"/>
  <p:tag name="KSO_WM_TEMPLATE_CATEGORY" val="diagram"/>
  <p:tag name="KSO_WM_TEMPLATE_INDEX" val="20236955"/>
  <p:tag name="KSO_WM_UNIT_LAYERLEVEL" val="1_1"/>
  <p:tag name="KSO_WM_TAG_VERSION" val="3.0"/>
  <p:tag name="KSO_WM_BEAUTIFY_FLAG" val="#wm#"/>
  <p:tag name="KSO_WM_UNIT_FILL_TYPE" val="3"/>
  <p:tag name="KSO_WM_UNIT_TEXT_FILL_FORE_SCHEMECOLOR_INDEX" val="1"/>
  <p:tag name="KSO_WM_UNIT_TEXT_FILL_TYPE" val="1"/>
  <p:tag name="KSO_WM_UNIT_PRESET_TEXT" val="vs"/>
  <p:tag name="KSO_WM_DIAGRAM_MAX_ITEMCNT" val="2"/>
  <p:tag name="KSO_WM_DIAGRAM_MIN_ITEMCNT" val="2"/>
  <p:tag name="KSO_WM_DIAGRAM_VIRTUALLY_FRAME" val="{&quot;height&quot;:335.8086614173228,&quot;left&quot;:51.15,&quot;top&quot;:166.7571653543307,&quot;width&quot;:841.1610236220473}"/>
  <p:tag name="KSO_WM_DIAGRAM_COLOR_MATCH_VALUE" val="{&quot;shape&quot;:{&quot;fill&quot;:{&quot;gradient&quot;:[{&quot;brightness&quot;:0,&quot;colorType&quot;:1,&quot;foreColorIndex&quot;:5,&quot;pos&quot;:1,&quot;transparency&quot;:0.20000000298023224},{&quot;brightness&quot;:0.20000000298023224,&quot;colorType&quot;:1,&quot;foreColorIndex&quot;:8,&quot;pos&quot;:0,&quot;transparency&quot;:0.20000000298023224}],&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2.xml><?xml version="1.0" encoding="utf-8"?>
<p:tagLst xmlns:p="http://schemas.openxmlformats.org/presentationml/2006/main">
  <p:tag name="KSO_WM_DIAGRAM_VIRTUALLY_FRAME" val="{&quot;height&quot;:335.8086614173228,&quot;left&quot;:51.15,&quot;top&quot;:166.7571653543307,&quot;width&quot;:841.1610236220473}"/>
  <p:tag name="KSO_WM_DIAGRAM_VERSION" val="3"/>
  <p:tag name="KSO_WM_DIAGRAM_COLOR_TRICK" val="2"/>
  <p:tag name="KSO_WM_DIAGRAM_COLOR_TEXT_CAN_REMOVE" val="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6955_1*l_h_f*1_1_1"/>
  <p:tag name="KSO_WM_TEMPLATE_CATEGORY" val="diagram"/>
  <p:tag name="KSO_WM_TEMPLATE_INDEX" val="20236955"/>
  <p:tag name="KSO_WM_UNIT_LAYERLEVEL" val="1_1_1"/>
  <p:tag name="KSO_WM_TAG_VERSION" val="3.0"/>
  <p:tag name="KSO_WM_BEAUTIFY_FLAG" val="#wm#"/>
  <p:tag name="KSO_WM_UNIT_TEXT_FILL_FORE_SCHEMECOLOR_INDEX" val="1"/>
  <p:tag name="KSO_WM_UNIT_TEXT_FILL_TYPE" val="1"/>
  <p:tag name="KSO_WM_UNIT_PRESET_TEXT" val="单击添加项标题"/>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05000000074505806,&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3.xml><?xml version="1.0" encoding="utf-8"?>
<p:tagLst xmlns:p="http://schemas.openxmlformats.org/presentationml/2006/main">
  <p:tag name="KSO_WM_DIAGRAM_VIRTUALLY_FRAME" val="{&quot;height&quot;:335.8086614173228,&quot;left&quot;:51.15,&quot;top&quot;:166.7571653543307,&quot;width&quot;:841.1610236220473}"/>
  <p:tag name="KSO_WM_DIAGRAM_VERSION" val="3"/>
  <p:tag name="KSO_WM_DIAGRAM_COLOR_TRICK" val="2"/>
  <p:tag name="KSO_WM_DIAGRAM_COLOR_TEXT_CAN_REMOVE" val="n"/>
  <p:tag name="KSO_WM_UNIT_SUBTYPE" val="a"/>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6955_1*l_h_f*1_2_1"/>
  <p:tag name="KSO_WM_TEMPLATE_CATEGORY" val="diagram"/>
  <p:tag name="KSO_WM_TEMPLATE_INDEX" val="20236955"/>
  <p:tag name="KSO_WM_UNIT_LAYERLEVEL" val="1_1_1"/>
  <p:tag name="KSO_WM_TAG_VERSION" val="3.0"/>
  <p:tag name="KSO_WM_BEAUTIFY_FLAG" val="#wm#"/>
  <p:tag name="KSO_WM_UNIT_TEXT_FILL_FORE_SCHEMECOLOR_INDEX" val="1"/>
  <p:tag name="KSO_WM_UNIT_TEXT_FILL_TYPE" val="1"/>
  <p:tag name="KSO_WM_UNIT_PRESET_TEXT" val="单击添加项标题"/>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4.xml><?xml version="1.0" encoding="utf-8"?>
<p:tagLst xmlns:p="http://schemas.openxmlformats.org/presentationml/2006/main">
  <p:tag name="KSO_WM_DIAGRAM_VIRTUALLY_FRAME" val="{&quot;height&quot;:335.8086614173228,&quot;left&quot;:51.15,&quot;top&quot;:166.7571653543307,&quot;width&quot;:841.1610236220473}"/>
  <p:tag name="KSO_WM_DIAGRAM_VERSION" val="3"/>
  <p:tag name="KSO_WM_DIAGRAM_COLOR_TRICK" val="2"/>
  <p:tag name="KSO_WM_DIAGRAM_COLOR_TEXT_CAN_REMOVE" val="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1_2"/>
  <p:tag name="KSO_WM_UNIT_ID" val="diagram20236955_1*l_h_f*1_1_2"/>
  <p:tag name="KSO_WM_TEMPLATE_CATEGORY" val="diagram"/>
  <p:tag name="KSO_WM_TEMPLATE_INDEX" val="20236955"/>
  <p:tag name="KSO_WM_UNIT_LAYERLEVEL" val="1_1_1"/>
  <p:tag name="KSO_WM_TAG_VERSION" val="3.0"/>
  <p:tag name="KSO_WM_BEAUTIFY_FLAG" val="#wm#"/>
  <p:tag name="KSO_WM_UNIT_TEXT_FILL_FORE_SCHEMECOLOR_INDEX" val="1"/>
  <p:tag name="KSO_WM_UNIT_TEXT_FILL_TYPE" val="1"/>
  <p:tag name="KSO_WM_UNIT_PRESET_TEXT" val="单击此处添加文本，简明阐述您的观点&#10;单击此处添加文本，简明阐述您的观点&#10;单击此处添加文本，简明阐述您的观点&#10;单击此处添加文本，简明阐述您的观点&#10;"/>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5.xml><?xml version="1.0" encoding="utf-8"?>
<p:tagLst xmlns:p="http://schemas.openxmlformats.org/presentationml/2006/main">
  <p:tag name="KSO_WM_DIAGRAM_VIRTUALLY_FRAME" val="{&quot;height&quot;:335.8086614173228,&quot;left&quot;:51.15,&quot;top&quot;:166.7571653543307,&quot;width&quot;:841.1610236220473}"/>
  <p:tag name="KSO_WM_DIAGRAM_VERSION" val="3"/>
  <p:tag name="KSO_WM_DIAGRAM_COLOR_TRICK" val="2"/>
  <p:tag name="KSO_WM_DIAGRAM_COLOR_TEXT_CAN_REMOVE" val="n"/>
  <p:tag name="KSO_WM_UNIT_SUBTYPE" val="a"/>
  <p:tag name="KSO_WM_UNIT_NOCLEAR" val="0"/>
  <p:tag name="KSO_WM_UNIT_VALUE" val="80"/>
  <p:tag name="KSO_WM_UNIT_HIGHLIGHT" val="0"/>
  <p:tag name="KSO_WM_UNIT_COMPATIBLE" val="0"/>
  <p:tag name="KSO_WM_UNIT_DIAGRAM_ISNUMVISUAL" val="0"/>
  <p:tag name="KSO_WM_UNIT_DIAGRAM_ISREFERUNIT" val="0"/>
  <p:tag name="KSO_WM_DIAGRAM_GROUP_CODE" val="l1-1"/>
  <p:tag name="KSO_WM_UNIT_TYPE" val="l_h_f"/>
  <p:tag name="KSO_WM_UNIT_INDEX" val="1_2_2"/>
  <p:tag name="KSO_WM_UNIT_ID" val="diagram20236955_1*l_h_f*1_2_2"/>
  <p:tag name="KSO_WM_TEMPLATE_CATEGORY" val="diagram"/>
  <p:tag name="KSO_WM_TEMPLATE_INDEX" val="20236955"/>
  <p:tag name="KSO_WM_UNIT_LAYERLEVEL" val="1_1_1"/>
  <p:tag name="KSO_WM_TAG_VERSION" val="3.0"/>
  <p:tag name="KSO_WM_BEAUTIFY_FLAG" val="#wm#"/>
  <p:tag name="KSO_WM_UNIT_TEXT_FILL_FORE_SCHEMECOLOR_INDEX" val="1"/>
  <p:tag name="KSO_WM_UNIT_TEXT_FILL_TYPE" val="1"/>
  <p:tag name="KSO_WM_UNIT_PRESET_TEXT" val="单击此处添加文本，简明阐述您的观点&#10;单击此处添加文本，简明阐述您的观点&#10;单击此处添加文本，简明阐述您的观点&#10;单击此处添加文本，简明阐述您的观点&#10;"/>
  <p:tag name="KSO_WM_DIAGRAM_MAX_ITEMCNT" val="2"/>
  <p:tag name="KSO_WM_DIAGRAM_MIN_ITEMCNT" val="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6.xml><?xml version="1.0" encoding="utf-8"?>
<p:tagLst xmlns:p="http://schemas.openxmlformats.org/presentationml/2006/main">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UNIT_TYPE" val="l_h_f"/>
  <p:tag name="KSO_WM_UNIT_INDEX" val="1_2_1"/>
  <p:tag name="KSO_WM_UNIT_ID" val="diagram20234865_1*l_h_f*1_2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TEXT_FILL_FORE_SCHEMECOLOR_INDEX" val="1"/>
  <p:tag name="KSO_WM_UNIT_TEXT_FILL_TYPE" val="1"/>
  <p:tag name="KSO_WM_UNIT_PRESET_TEXT" val="单击此处输入你的项正文，文字是您思想的提炼，请尽量言简意赅的阐述观点。单击此处输入你的项正文，简明扼要地阐述您的观点。"/>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gradient&quot;:[{&quot;brightness&quot;:0,&quot;colorType&quot;:1,&quot;foreColorIndex&quot;:5,&quot;pos&quot;:0.23999999463558197,&quot;transparency&quot;:1},{&quot;brightness&quot;:0,&quot;colorType&quot;:1,&quot;foreColorIndex&quot;:5,&quot;pos&quot;:0.9399999976158142,&quot;transparency&quot;:0.30000001192092896}],&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
  <p:tag name="KSO_WM_UNIT_ID" val="diagram20234865_1*l_h_i*1_2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2"/>
  <p:tag name="KSO_WM_UNIT_ID" val="diagram20234865_1*l_h_i*1_2_2"/>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3"/>
  <p:tag name="KSO_WM_UNIT_ID" val="diagram20234865_1*l_h_i*1_2_3"/>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xml><?xml version="1.0" encoding="utf-8"?>
<p:tagLst xmlns:p="http://schemas.openxmlformats.org/presentationml/2006/main">
  <p:tag name="KSO_WM_UNIT_ISCONTENTSTITLE" val="0"/>
  <p:tag name="KSO_WM_UNIT_ISNUMDGMTITLE" val="0"/>
  <p:tag name="KSO_WM_UNIT_PRESET_TEXT" val="单击添加标题"/>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225363_1*a*1"/>
  <p:tag name="KSO_WM_TEMPLATE_CATEGORY" val="custom"/>
  <p:tag name="KSO_WM_TEMPLATE_INDEX" val="20225363"/>
  <p:tag name="KSO_WM_UNIT_LAYERLEVEL" val="1"/>
  <p:tag name="KSO_WM_TAG_VERSION" val="1.0"/>
  <p:tag name="KSO_WM_BEAUTIFY_FLAG" val="#wm#"/>
  <p:tag name="KSO_WM_UNIT_DEFAULT_FONT" val="54;60;2"/>
  <p:tag name="KSO_WM_UNIT_BLOCK" val="0"/>
  <p:tag name="KSO_WM_UNIT_DEC_AREA_ID" val="916be1ebee6c403987b4c3ae3e8423e2"/>
  <p:tag name="KSO_WM_CHIP_GROUPID" val="620cc5482a08b0d86e4d8850"/>
  <p:tag name="KSO_WM_CHIP_XID" val="620cc5482a08b0d86e4d884f"/>
  <p:tag name="KSO_WM_CHIP_FILLAREA_FILL_RULE" val="{&quot;fill_align&quot;:&quot;cm&quot;,&quot;fill_mode&quot;:&quot;adaptive&quot;,&quot;sacle_strategy&quot;:&quot;smart&quot;}"/>
  <p:tag name="KSO_WM_ASSEMBLE_CHIP_INDEX" val="aaf53515968d4ce7a95da33b242b0257"/>
  <p:tag name="KSO_WM_UNIT_TEXT_FILL_FORE_SCHEMECOLOR_INDEX_BRIGHTNESS" val="0"/>
  <p:tag name="KSO_WM_UNIT_TEXT_FILL_FORE_SCHEMECOLOR_INDEX" val="5"/>
  <p:tag name="KSO_WM_UNIT_TEXT_FILL_TYPE" val="1"/>
  <p:tag name="KSO_WM_TEMPLATE_ASSEMBLE_XID" val="63119e22a35593066d09bed3"/>
  <p:tag name="KSO_WM_TEMPLATE_ASSEMBLE_GROUPID" val="62eb8d88295c1bf6da6badc4"/>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4"/>
  <p:tag name="KSO_WM_UNIT_ID" val="diagram20234865_1*l_h_i*1_2_4"/>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5"/>
  <p:tag name="KSO_WM_UNIT_ID" val="diagram20234865_1*l_h_i*1_2_5"/>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brightness&quot;:0,&quot;colorType&quot;:1,&quot;foreColorIndex&quot;:5,&quot;transparency&quot;:0.8999999761581421},&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6"/>
  <p:tag name="KSO_WM_UNIT_ID" val="diagram20234865_1*l_h_i*1_2_6"/>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7"/>
  <p:tag name="KSO_WM_UNIT_ID" val="diagram20234865_1*l_h_i*1_2_7"/>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8"/>
  <p:tag name="KSO_WM_UNIT_ID" val="diagram20234865_1*l_h_i*1_2_8"/>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8999999761581421},{&quot;brightness&quot;:0,&quot;colorType&quot;:1,&quot;foreColorIndex&quot;:5,&quot;pos&quot;:1,&quot;transparency&quot;:0.8999999761581421},{&quot;brightness&quot;:0,&quot;colorType&quot;:2,&quot;pos&quot;:0.5,&quot;rgb&quot;:&quot;#ffffff&quot;,&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5.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l_h_a"/>
  <p:tag name="KSO_WM_UNIT_INDEX" val="1_2_1"/>
  <p:tag name="KSO_WM_UNIT_ID" val="diagram20234865_1*l_h_a*1_2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LINE_FORE_SCHEMECOLOR_INDEX" val="5"/>
  <p:tag name="KSO_WM_UNIT_TEXT_FILL_FORE_SCHEMECOLOR_INDEX" val="3"/>
  <p:tag name="KSO_WM_UNIT_TEXT_FILL_TYPE" val="3"/>
  <p:tag name="KSO_WM_UNIT_PRESET_TEXT" val="添加标题"/>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9"/>
  <p:tag name="KSO_WM_UNIT_ID" val="diagram20234865_1*l_h_i*1_2_9"/>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2_10"/>
  <p:tag name="KSO_WM_UNIT_ID" val="diagram20234865_1*l_h_i*1_2_10"/>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228.xml><?xml version="1.0" encoding="utf-8"?>
<p:tagLst xmlns:p="http://schemas.openxmlformats.org/presentationml/2006/main">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UNIT_TYPE" val="l_h_f"/>
  <p:tag name="KSO_WM_UNIT_INDEX" val="1_1_1"/>
  <p:tag name="KSO_WM_UNIT_ID" val="diagram20234865_1*l_h_f*1_1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TEXT_FILL_FORE_SCHEMECOLOR_INDEX" val="1"/>
  <p:tag name="KSO_WM_UNIT_TEXT_FILL_TYPE" val="1"/>
  <p:tag name="KSO_WM_UNIT_PRESET_TEXT" val="单击此处输入你的项正文，文字是您思想的提炼，请尽量言简意赅的阐述观点。单击此处输入你的项正文，简明扼要地阐述您的观点。"/>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gradient&quot;:[{&quot;brightness&quot;:0,&quot;colorType&quot;:1,&quot;foreColorIndex&quot;:5,&quot;pos&quot;:0.23999999463558197,&quot;transparency&quot;:1},{&quot;brightness&quot;:0,&quot;colorType&quot;:1,&quot;foreColorIndex&quot;:5,&quot;pos&quot;:0.9399999976158142,&quot;transparency&quot;:0.30000001192092896}],&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
  <p:tag name="KSO_WM_UNIT_ID" val="diagram20234865_1*l_h_i*1_1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2"/>
  <p:tag name="KSO_WM_UNIT_ID" val="diagram20234865_1*l_h_i*1_1_2"/>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3"/>
  <p:tag name="KSO_WM_UNIT_ID" val="diagram20234865_1*l_h_i*1_1_3"/>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4"/>
  <p:tag name="KSO_WM_UNIT_ID" val="diagram20234865_1*l_h_i*1_1_4"/>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5"/>
  <p:tag name="KSO_WM_UNIT_ID" val="diagram20234865_1*l_h_i*1_1_5"/>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brightness&quot;:0,&quot;colorType&quot;:1,&quot;foreColorIndex&quot;:5,&quot;transparency&quot;:0.8999999761581421},&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6"/>
  <p:tag name="KSO_WM_UNIT_ID" val="diagram20234865_1*l_h_i*1_1_6"/>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7"/>
  <p:tag name="KSO_WM_UNIT_ID" val="diagram20234865_1*l_h_i*1_1_7"/>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8"/>
  <p:tag name="KSO_WM_UNIT_ID" val="diagram20234865_1*l_h_i*1_1_8"/>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8999999761581421},{&quot;brightness&quot;:0,&quot;colorType&quot;:1,&quot;foreColorIndex&quot;:5,&quot;pos&quot;:1,&quot;transparency&quot;:0.8999999761581421},{&quot;brightness&quot;:0,&quot;colorType&quot;:2,&quot;pos&quot;:0.5,&quot;rgb&quot;:&quot;#ffffff&quot;,&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7.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l_h_a"/>
  <p:tag name="KSO_WM_UNIT_INDEX" val="1_1_1"/>
  <p:tag name="KSO_WM_UNIT_ID" val="diagram20234865_1*l_h_a*1_1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LINE_FORE_SCHEMECOLOR_INDEX" val="5"/>
  <p:tag name="KSO_WM_UNIT_TEXT_FILL_FORE_SCHEMECOLOR_INDEX" val="3"/>
  <p:tag name="KSO_WM_UNIT_TEXT_FILL_TYPE" val="3"/>
  <p:tag name="KSO_WM_UNIT_PRESET_TEXT" val="添加标题"/>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9"/>
  <p:tag name="KSO_WM_UNIT_ID" val="diagram20234865_1*l_h_i*1_1_9"/>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1_10"/>
  <p:tag name="KSO_WM_UNIT_ID" val="diagram20234865_1*l_h_i*1_1_10"/>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24.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240.xml><?xml version="1.0" encoding="utf-8"?>
<p:tagLst xmlns:p="http://schemas.openxmlformats.org/presentationml/2006/main">
  <p:tag name="KSO_WM_UNIT_SUBTYPE" val="a"/>
  <p:tag name="KSO_WM_UNIT_NOCLEAR" val="0"/>
  <p:tag name="KSO_WM_UNIT_VALUE" val="63"/>
  <p:tag name="KSO_WM_UNIT_HIGHLIGHT" val="0"/>
  <p:tag name="KSO_WM_UNIT_COMPATIBLE" val="0"/>
  <p:tag name="KSO_WM_UNIT_DIAGRAM_ISNUMVISUAL" val="0"/>
  <p:tag name="KSO_WM_UNIT_DIAGRAM_ISREFERUNIT" val="0"/>
  <p:tag name="KSO_WM_UNIT_TYPE" val="l_h_f"/>
  <p:tag name="KSO_WM_UNIT_INDEX" val="1_3_1"/>
  <p:tag name="KSO_WM_UNIT_ID" val="diagram20234865_1*l_h_f*1_3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TEXT_FILL_FORE_SCHEMECOLOR_INDEX" val="1"/>
  <p:tag name="KSO_WM_UNIT_TEXT_FILL_TYPE" val="1"/>
  <p:tag name="KSO_WM_UNIT_PRESET_TEXT" val="单击此处输入你的项正文，文字是您思想的提炼，请尽量言简意赅的阐述观点。单击此处输入你的项正文，简明扼要地阐述您的观点。"/>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gradient&quot;:[{&quot;brightness&quot;:0,&quot;colorType&quot;:1,&quot;foreColorIndex&quot;:5,&quot;pos&quot;:0.23999999463558197,&quot;transparency&quot;:1},{&quot;brightness&quot;:0,&quot;colorType&quot;:1,&quot;foreColorIndex&quot;:5,&quot;pos&quot;:0.9399999976158142,&quot;transparency&quot;:0.30000001192092896}],&quot;type&quot;:2},&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
  <p:tag name="KSO_WM_UNIT_ID" val="diagram20234865_1*l_h_i*1_3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30000001192092896},&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2"/>
  <p:tag name="KSO_WM_UNIT_ID" val="diagram20234865_1*l_h_i*1_3_2"/>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3"/>
  <p:tag name="KSO_WM_UNIT_ID" val="diagram20234865_1*l_h_i*1_3_3"/>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6000000238418579},&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4"/>
  <p:tag name="KSO_WM_UNIT_ID" val="diagram20234865_1*l_h_i*1_3_4"/>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quot;brightness&quot;:0,&quot;colorType&quot;:1,&quot;foreColorIndex&quot;:5,&quot;pos&quot;:1,&quot;transparency&quot;:1}],&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5"/>
  <p:tag name="KSO_WM_UNIT_ID" val="diagram20234865_1*l_h_i*1_3_5"/>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brightness&quot;:0,&quot;colorType&quot;:1,&quot;foreColorIndex&quot;:5,&quot;transparency&quot;:0.8999999761581421},&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6"/>
  <p:tag name="KSO_WM_UNIT_ID" val="diagram20234865_1*l_h_i*1_3_6"/>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7"/>
  <p:tag name="KSO_WM_UNIT_ID" val="diagram20234865_1*l_h_i*1_3_7"/>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glow&quot;:{},&quot;line&quot;:{},&quot;shadow&quot;:{},&quot;threeD&quot;:{}}}"/>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8"/>
  <p:tag name="KSO_WM_UNIT_ID" val="diagram20234865_1*l_h_i*1_3_8"/>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quot;transparency&quot;:0.8999999761581421},{&quot;brightness&quot;:0,&quot;colorType&quot;:1,&quot;foreColorIndex&quot;:5,&quot;pos&quot;:1,&quot;transparency&quot;:0.8999999761581421},{&quot;brightness&quot;:0,&quot;colorType&quot;:2,&quot;pos&quot;:0.5,&quot;rgb&quot;:&quot;#ffffff&quot;,&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49.xml><?xml version="1.0" encoding="utf-8"?>
<p:tagLst xmlns:p="http://schemas.openxmlformats.org/presentationml/2006/main">
  <p:tag name="KSO_WM_UNIT_ISCONTENTSTITLE" val="0"/>
  <p:tag name="KSO_WM_UNIT_ISNUMDGMTITLE" val="0"/>
  <p:tag name="KSO_WM_UNIT_NOCLEAR" val="0"/>
  <p:tag name="KSO_WM_UNIT_VALUE" val="7"/>
  <p:tag name="KSO_WM_UNIT_HIGHLIGHT" val="0"/>
  <p:tag name="KSO_WM_UNIT_COMPATIBLE" val="0"/>
  <p:tag name="KSO_WM_UNIT_DIAGRAM_ISNUMVISUAL" val="0"/>
  <p:tag name="KSO_WM_UNIT_DIAGRAM_ISREFERUNIT" val="0"/>
  <p:tag name="KSO_WM_UNIT_TYPE" val="l_h_a"/>
  <p:tag name="KSO_WM_UNIT_INDEX" val="1_3_1"/>
  <p:tag name="KSO_WM_UNIT_ID" val="diagram20234865_1*l_h_a*1_3_1"/>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3"/>
  <p:tag name="KSO_WM_UNIT_LINE_FORE_SCHEMECOLOR_INDEX" val="5"/>
  <p:tag name="KSO_WM_UNIT_TEXT_FILL_FORE_SCHEMECOLOR_INDEX" val="3"/>
  <p:tag name="KSO_WM_UNIT_TEXT_FILL_TYPE" val="3"/>
  <p:tag name="KSO_WM_UNIT_PRESET_TEXT" val="添加标题"/>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gradient&quot;:[{&quot;brightness&quot;:0,&quot;colorType&quot;:1,&quot;foreColorIndex&quot;:5,&quot;pos&quot;:0.5199999809265137,&quot;transparency&quot;:1},{&quot;brightness&quot;:0,&quot;colorType&quot;:1,&quot;foreColorIndex&quot;:5,&quot;pos&quot;:0,&quot;transparency&quot;:0.800000011920929},{&quot;brightness&quot;:0,&quot;colorType&quot;:1,&quot;foreColorIndex&quot;:5,&quot;pos&quot;:1,&quot;transparency&quot;:0.800000011920929}],&quot;type&quot;:3},&quot;glow&quot;:{&quot;colorType&quot;:0},&quot;line&quot;:{&quot;solidLine&quot;:{&quot;brightness&quot;:0,&quot;colorType&quot;:1,&quot;foreColorIndex&quot;:5,&quot;transparency&quot;:0.20000000298023224},&quot;type&quot;:1},&quot;shadow&quot;:{&quot;colorType&quot;:0},&quot;threeD&quot;:{&quot;curvedSurface&quot;:{&quot;brightness&quot;:0,&quot;colorType&quot;:2,&quot;rgb&quot;:&quot;#000000&quot;},&quot;depth&quot;:{&quot;colorType&quot;:0}}},&quot;text&quot;:{&quot;fill&quot;:{&quot;gradient&quot;:[{&quot;brightness&quot;:0.6000000238418579,&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
</p:tagLst>
</file>

<file path=ppt/tags/tag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9"/>
  <p:tag name="KSO_WM_UNIT_ID" val="diagram20234865_1*l_h_i*1_3_9"/>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FILL_TYPE" val="1"/>
  <p:tag name="KSO_WM_UNIT_FILL_FORE_SCHEMECOLOR_INDEX" val="5"/>
  <p:tag name="KSO_WM_UNIT_FILL_FORE_SCHEMECOLOR_INDEX_BRIGHTNESS" val="0"/>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l_h_i"/>
  <p:tag name="KSO_WM_UNIT_INDEX" val="1_3_10"/>
  <p:tag name="KSO_WM_UNIT_ID" val="diagram20234865_1*l_h_i*1_3_10"/>
  <p:tag name="KSO_WM_TEMPLATE_CATEGORY" val="diagram"/>
  <p:tag name="KSO_WM_TEMPLATE_INDEX" val="20234865"/>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UNIT_LINE_FORE_SCHEMECOLOR_INDEX" val="5"/>
  <p:tag name="KSO_WM_DIAGRAM_MAX_ITEMCNT" val="3"/>
  <p:tag name="KSO_WM_DIAGRAM_MIN_ITEMCNT" val="3"/>
  <p:tag name="KSO_WM_DIAGRAM_VIRTUALLY_FRAME" val="{&quot;height&quot;:384.8000122070313,&quot;left&quot;:39.55,&quot;top&quot;:91.54999389648438,&quot;width&quot;:894.15}"/>
  <p:tag name="KSO_WM_DIAGRAM_COLOR_MATCH_VALUE" val="{&quot;shape&quot;:{&quot;fill&quot;:{&quot;type&quot;:0},&quot;glow&quot;:{&quot;colorType&quot;:0},&quot;line&quot;:{&quot;solidLine&quot;:{&quot;brightness&quot;:0,&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
  <p:tag name="KSO_WM_TEMPLATE_CATEGORY" val="diagram"/>
  <p:tag name="KSO_WM_TEMPLATE_INDEX" val="20231731"/>
  <p:tag name="KSO_WM_UNIT_LAYERLEVEL" val="1_1"/>
  <p:tag name="KSO_WM_TAG_VERSION" val="3.0"/>
  <p:tag name="KSO_WM_BEAUTIFY_FLAG" val="#wm#"/>
  <p:tag name="KSO_WM_UNIT_TYPE" val="l_i"/>
  <p:tag name="KSO_WM_UNIT_INDEX" val="1_1"/>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quot;colorType&quot;:1,&quot;foreColorIndex&quot;:5,&quot;pos&quot;:0,&quot;transparency&quot;:0.8500000238418579},{&quot;brightness&quot;:0,&quot;colorType&quot;:1,&quot;foreColorIndex&quot;:5,&quot;pos&quot;:1,&quot;transparency&quot;:1}],&quot;type&quot;:3},&quot;glow&quot;:{&quot;colorType&quot;:0},&quot;line&quot;:{&quot;gradient&quot;:[{&quot;brightness&quot;:0,&quot;colorType&quot;:1,&quot;foreColorIndex&quot;:5,&quot;pos&quot;:0,&quot;transparency&quot;:0},{&quot;brightness&quot;:0,&quot;colorType&quot;:1,&quot;foreColorIndex&quot;:5,&quot;pos&quot;:0.8700000047683716,&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a*1"/>
  <p:tag name="KSO_WM_TEMPLATE_CATEGORY" val="diagram"/>
  <p:tag name="KSO_WM_TEMPLATE_INDEX" val="20231731"/>
  <p:tag name="KSO_WM_UNIT_LAYERLEVEL" val="1"/>
  <p:tag name="KSO_WM_TAG_VERSION" val="3.0"/>
  <p:tag name="KSO_WM_BEAUTIFY_FLAG" val="#wm#"/>
  <p:tag name="KSO_WM_UNIT_ISCONTENTSTITLE" val="0"/>
  <p:tag name="KSO_WM_UNIT_ISNUMDGMTITLE" val="0"/>
  <p:tag name="KSO_WM_UNIT_NOCLEAR" val="0"/>
  <p:tag name="KSO_WM_UNIT_TYPE" val="a"/>
  <p:tag name="KSO_WM_UNIT_INDEX" val="1"/>
  <p:tag name="KSO_WM_UNIT_VALUE" val="30"/>
  <p:tag name="KSO_WM_DIAGRAM_GROUP_CODE" val="l1-1"/>
  <p:tag name="KSO_WM_UNIT_PRESET_TEXT" val="单击此处添加标题"/>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2"/>
  <p:tag name="KSO_WM_TEMPLATE_CATEGORY" val="diagram"/>
  <p:tag name="KSO_WM_TEMPLATE_INDEX" val="20231731"/>
  <p:tag name="KSO_WM_UNIT_LAYERLEVEL" val="1_1"/>
  <p:tag name="KSO_WM_TAG_VERSION" val="3.0"/>
  <p:tag name="KSO_WM_BEAUTIFY_FLAG" val="#wm#"/>
  <p:tag name="KSO_WM_UNIT_TYPE" val="l_i"/>
  <p:tag name="KSO_WM_UNIT_INDEX" val="1_2"/>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199999988079071,&quot;colorType&quot;:1,&quot;foreColorIndex&quot;:5,&quot;pos&quot;:0.009999999776482582,&quot;transparency&quot;:0},{&quot;brightness&quot;:-0.09000000357627869,&quot;colorType&quot;:1,&quot;foreColorIndex&quot;:5,&quot;pos&quot;:0.77999997138977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3"/>
  <p:tag name="KSO_WM_TEMPLATE_CATEGORY" val="diagram"/>
  <p:tag name="KSO_WM_TEMPLATE_INDEX" val="20231731"/>
  <p:tag name="KSO_WM_UNIT_LAYERLEVEL" val="1_1"/>
  <p:tag name="KSO_WM_TAG_VERSION" val="3.0"/>
  <p:tag name="KSO_WM_BEAUTIFY_FLAG" val="#wm#"/>
  <p:tag name="KSO_WM_UNIT_TYPE" val="l_i"/>
  <p:tag name="KSO_WM_UNIT_INDEX" val="1_3"/>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4000000059604645,&quot;colorType&quot;:1,&quot;foreColorIndex&quot;:5,&quot;pos&quot;:0.1899999976158142,&quot;transparency&quot;:0},{&quot;brightness&quot;:0,&quot;colorType&quot;:1,&quot;foreColorIndex&quot;:5,&quot;pos&quot;:0.92000001668930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4"/>
  <p:tag name="KSO_WM_TEMPLATE_CATEGORY" val="diagram"/>
  <p:tag name="KSO_WM_TEMPLATE_INDEX" val="20231731"/>
  <p:tag name="KSO_WM_UNIT_LAYERLEVEL" val="1_1"/>
  <p:tag name="KSO_WM_TAG_VERSION" val="3.0"/>
  <p:tag name="KSO_WM_BEAUTIFY_FLAG" val="#wm#"/>
  <p:tag name="KSO_WM_UNIT_TYPE" val="l_i"/>
  <p:tag name="KSO_WM_UNIT_INDEX" val="1_4"/>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5,&quot;colorType&quot;:1,&quot;foreColorIndex&quot;:5,&quot;pos&quot;:0,&quot;transparency&quot;:0},{&quot;brightness&quot;:0.14000000059604645,&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5"/>
  <p:tag name="KSO_WM_TEMPLATE_CATEGORY" val="diagram"/>
  <p:tag name="KSO_WM_TEMPLATE_INDEX" val="20231731"/>
  <p:tag name="KSO_WM_UNIT_LAYERLEVEL" val="1_1"/>
  <p:tag name="KSO_WM_TAG_VERSION" val="3.0"/>
  <p:tag name="KSO_WM_BEAUTIFY_FLAG" val="#wm#"/>
  <p:tag name="KSO_WM_UNIT_TYPE" val="l_i"/>
  <p:tag name="KSO_WM_UNIT_INDEX" val="1_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36000001430511475,&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6"/>
  <p:tag name="KSO_WM_TEMPLATE_CATEGORY" val="diagram"/>
  <p:tag name="KSO_WM_TEMPLATE_INDEX" val="20231731"/>
  <p:tag name="KSO_WM_UNIT_LAYERLEVEL" val="1_1"/>
  <p:tag name="KSO_WM_TAG_VERSION" val="3.0"/>
  <p:tag name="KSO_WM_BEAUTIFY_FLAG" val="#wm#"/>
  <p:tag name="KSO_WM_UNIT_TYPE" val="l_i"/>
  <p:tag name="KSO_WM_UNIT_INDEX" val="1_6"/>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4000000059604645,&quot;colorType&quot;:1,&quot;foreColorIndex&quot;:5,&quot;pos&quot;:0.009999999776482582,&quot;transparency&quot;:0},{&quot;brightness&quot;:0,&quot;colorType&quot;:1,&quot;foreColorIndex&quot;:5,&quot;pos&quot;:0.9200000166893005,&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7"/>
  <p:tag name="KSO_WM_TEMPLATE_CATEGORY" val="diagram"/>
  <p:tag name="KSO_WM_TEMPLATE_INDEX" val="20231731"/>
  <p:tag name="KSO_WM_UNIT_LAYERLEVEL" val="1_1"/>
  <p:tag name="KSO_WM_TAG_VERSION" val="3.0"/>
  <p:tag name="KSO_WM_BEAUTIFY_FLAG" val="#wm#"/>
  <p:tag name="KSO_WM_UNIT_TYPE" val="l_i"/>
  <p:tag name="KSO_WM_UNIT_INDEX" val="1_7"/>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2800000011920929,&quot;transparency&quot;:0},{&quot;brightness&quot;:0.30000001192092896,&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8"/>
  <p:tag name="KSO_WM_TEMPLATE_CATEGORY" val="diagram"/>
  <p:tag name="KSO_WM_TEMPLATE_INDEX" val="20231731"/>
  <p:tag name="KSO_WM_UNIT_LAYERLEVEL" val="1_1"/>
  <p:tag name="KSO_WM_TAG_VERSION" val="3.0"/>
  <p:tag name="KSO_WM_BEAUTIFY_FLAG" val="#wm#"/>
  <p:tag name="KSO_WM_UNIT_TYPE" val="l_i"/>
  <p:tag name="KSO_WM_UNIT_INDEX" val="1_8"/>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44999998807907104,&quot;colorType&quot;:1,&quot;foreColorIndex&quot;:5,&quot;pos&quot;:0,&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9"/>
  <p:tag name="KSO_WM_TEMPLATE_CATEGORY" val="diagram"/>
  <p:tag name="KSO_WM_TEMPLATE_INDEX" val="20231731"/>
  <p:tag name="KSO_WM_UNIT_LAYERLEVEL" val="1_1"/>
  <p:tag name="KSO_WM_TAG_VERSION" val="3.0"/>
  <p:tag name="KSO_WM_BEAUTIFY_FLAG" val="#wm#"/>
  <p:tag name="KSO_WM_UNIT_TYPE" val="l_i"/>
  <p:tag name="KSO_WM_UNIT_INDEX" val="1_9"/>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6399999856948853,&quot;colorType&quot;:1,&quot;foreColorIndex&quot;:5,&quot;pos&quot;:0,&quot;transparency&quot;:0},{&quot;brightness&quot;:0.23000000417232513,&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0"/>
  <p:tag name="KSO_WM_TEMPLATE_CATEGORY" val="diagram"/>
  <p:tag name="KSO_WM_TEMPLATE_INDEX" val="20231731"/>
  <p:tag name="KSO_WM_UNIT_LAYERLEVEL" val="1_1"/>
  <p:tag name="KSO_WM_TAG_VERSION" val="3.0"/>
  <p:tag name="KSO_WM_BEAUTIFY_FLAG" val="#wm#"/>
  <p:tag name="KSO_WM_UNIT_TYPE" val="l_i"/>
  <p:tag name="KSO_WM_UNIT_INDEX" val="1_10"/>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1"/>
  <p:tag name="KSO_WM_TEMPLATE_CATEGORY" val="diagram"/>
  <p:tag name="KSO_WM_TEMPLATE_INDEX" val="20231731"/>
  <p:tag name="KSO_WM_UNIT_LAYERLEVEL" val="1_1"/>
  <p:tag name="KSO_WM_TAG_VERSION" val="3.0"/>
  <p:tag name="KSO_WM_BEAUTIFY_FLAG" val="#wm#"/>
  <p:tag name="KSO_WM_UNIT_TYPE" val="l_i"/>
  <p:tag name="KSO_WM_UNIT_INDEX" val="1_11"/>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2"/>
  <p:tag name="KSO_WM_TEMPLATE_CATEGORY" val="diagram"/>
  <p:tag name="KSO_WM_TEMPLATE_INDEX" val="20231731"/>
  <p:tag name="KSO_WM_UNIT_LAYERLEVEL" val="1_1"/>
  <p:tag name="KSO_WM_TAG_VERSION" val="3.0"/>
  <p:tag name="KSO_WM_BEAUTIFY_FLAG" val="#wm#"/>
  <p:tag name="KSO_WM_UNIT_TYPE" val="l_i"/>
  <p:tag name="KSO_WM_UNIT_INDEX" val="1_12"/>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4000000059604645,&quot;colorType&quot;:1,&quot;foreColorIndex&quot;:5,&quot;pos&quot;:0.009999999776482582,&quot;transparency&quot;:0},{&quot;brightness&quot;:0,&quot;colorType&quot;:1,&quot;foreColorIndex&quot;:5,&quot;pos&quot;:1,&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3"/>
  <p:tag name="KSO_WM_TEMPLATE_CATEGORY" val="diagram"/>
  <p:tag name="KSO_WM_TEMPLATE_INDEX" val="20231731"/>
  <p:tag name="KSO_WM_UNIT_LAYERLEVEL" val="1_1"/>
  <p:tag name="KSO_WM_TAG_VERSION" val="3.0"/>
  <p:tag name="KSO_WM_BEAUTIFY_FLAG" val="#wm#"/>
  <p:tag name="KSO_WM_UNIT_TYPE" val="l_i"/>
  <p:tag name="KSO_WM_UNIT_INDEX" val="1_13"/>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4"/>
  <p:tag name="KSO_WM_TEMPLATE_CATEGORY" val="diagram"/>
  <p:tag name="KSO_WM_TEMPLATE_INDEX" val="20231731"/>
  <p:tag name="KSO_WM_UNIT_LAYERLEVEL" val="1_1"/>
  <p:tag name="KSO_WM_TAG_VERSION" val="3.0"/>
  <p:tag name="KSO_WM_BEAUTIFY_FLAG" val="#wm#"/>
  <p:tag name="KSO_WM_UNIT_TYPE" val="l_i"/>
  <p:tag name="KSO_WM_UNIT_INDEX" val="1_14"/>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800000011920929,&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i*1_15"/>
  <p:tag name="KSO_WM_TEMPLATE_CATEGORY" val="diagram"/>
  <p:tag name="KSO_WM_TEMPLATE_INDEX" val="20231731"/>
  <p:tag name="KSO_WM_UNIT_LAYERLEVEL" val="1_1"/>
  <p:tag name="KSO_WM_TAG_VERSION" val="3.0"/>
  <p:tag name="KSO_WM_BEAUTIFY_FLAG" val="#wm#"/>
  <p:tag name="KSO_WM_UNIT_TYPE" val="l_i"/>
  <p:tag name="KSO_WM_UNIT_INDEX" val="1_15"/>
  <p:tag name="KSO_WM_DIAGRAM_GROUP_CODE" val="l1-1"/>
  <p:tag name="KSO_WM_DIAGRAM_VERSION" val="3"/>
  <p:tag name="KSO_WM_DIAGRAM_COLOR_TRICK" val="1"/>
  <p:tag name="KSO_WM_DIAGRAM_COLOR_TEXT_CAN_REMOVE" val="n"/>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6000000238418579,&quot;colorType&quot;:1,&quot;foreColorIndex&quot;:5,&quot;pos&quot;:0,&quot;transparency&quot;:0},{&quot;brightness&quot;:0,&quot;colorType&quot;:1,&quot;foreColorIndex&quot;:5,&quot;pos&quot;:0.9200000166893005,&quot;transparency&quot;:1}],&quot;type&quot;:2},&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1_1"/>
  <p:tag name="KSO_WM_TEMPLATE_CATEGORY" val="diagram"/>
  <p:tag name="KSO_WM_TEMPLATE_INDEX" val="20231731"/>
  <p:tag name="KSO_WM_UNIT_LAYERLEVEL" val="1_1_1"/>
  <p:tag name="KSO_WM_TAG_VERSION" val="3.0"/>
  <p:tag name="KSO_WM_BEAUTIFY_FLAG" val="#wm#"/>
  <p:tag name="KSO_WM_UNIT_TYPE" val="l_h_i"/>
  <p:tag name="KSO_WM_UNIT_INDEX" val="1_1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1_2"/>
  <p:tag name="KSO_WM_TEMPLATE_CATEGORY" val="diagram"/>
  <p:tag name="KSO_WM_TEMPLATE_INDEX" val="20231731"/>
  <p:tag name="KSO_WM_UNIT_LAYERLEVEL" val="1_1_1"/>
  <p:tag name="KSO_WM_TAG_VERSION" val="3.0"/>
  <p:tag name="KSO_WM_BEAUTIFY_FLAG" val="#wm#"/>
  <p:tag name="KSO_WM_UNIT_TYPE" val="l_h_i"/>
  <p:tag name="KSO_WM_UNIT_INDEX" val="1_1_2"/>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731_3*l_h_f*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Lst>
</file>

<file path=ppt/tags/tag27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731_3*l_h_a*1_1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1_3"/>
  <p:tag name="KSO_WM_TEMPLATE_CATEGORY" val="diagram"/>
  <p:tag name="KSO_WM_TEMPLATE_INDEX" val="20231731"/>
  <p:tag name="KSO_WM_UNIT_LAYERLEVEL" val="1_1_1"/>
  <p:tag name="KSO_WM_TAG_VERSION" val="3.0"/>
  <p:tag name="KSO_WM_BEAUTIFY_FLAG" val="#wm#"/>
  <p:tag name="KSO_WM_UNIT_TYPE" val="l_h_i"/>
  <p:tag name="KSO_WM_UNIT_INDEX" val="1_1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4_1"/>
  <p:tag name="KSO_WM_TEMPLATE_CATEGORY" val="diagram"/>
  <p:tag name="KSO_WM_TEMPLATE_INDEX" val="20231731"/>
  <p:tag name="KSO_WM_UNIT_LAYERLEVEL" val="1_1_1"/>
  <p:tag name="KSO_WM_TAG_VERSION" val="3.0"/>
  <p:tag name="KSO_WM_BEAUTIFY_FLAG" val="#wm#"/>
  <p:tag name="KSO_WM_UNIT_TYPE" val="l_h_i"/>
  <p:tag name="KSO_WM_UNIT_INDEX" val="1_4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4_2"/>
  <p:tag name="KSO_WM_TEMPLATE_CATEGORY" val="diagram"/>
  <p:tag name="KSO_WM_TEMPLATE_INDEX" val="20231731"/>
  <p:tag name="KSO_WM_UNIT_LAYERLEVEL" val="1_1_1"/>
  <p:tag name="KSO_WM_TAG_VERSION" val="3.0"/>
  <p:tag name="KSO_WM_BEAUTIFY_FLAG" val="#wm#"/>
  <p:tag name="KSO_WM_UNIT_TYPE" val="l_h_i"/>
  <p:tag name="KSO_WM_UNIT_INDEX" val="1_4_2"/>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7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731_3*l_h_f*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Lst>
</file>

<file path=ppt/tags/tag2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731_3*l_h_a*1_4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4_3"/>
  <p:tag name="KSO_WM_TEMPLATE_CATEGORY" val="diagram"/>
  <p:tag name="KSO_WM_TEMPLATE_INDEX" val="20231731"/>
  <p:tag name="KSO_WM_UNIT_LAYERLEVEL" val="1_1_1"/>
  <p:tag name="KSO_WM_TAG_VERSION" val="3.0"/>
  <p:tag name="KSO_WM_BEAUTIFY_FLAG" val="#wm#"/>
  <p:tag name="KSO_WM_UNIT_TYPE" val="l_h_i"/>
  <p:tag name="KSO_WM_UNIT_INDEX" val="1_4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2_1"/>
  <p:tag name="KSO_WM_TEMPLATE_CATEGORY" val="diagram"/>
  <p:tag name="KSO_WM_TEMPLATE_INDEX" val="20231731"/>
  <p:tag name="KSO_WM_UNIT_LAYERLEVEL" val="1_1_1"/>
  <p:tag name="KSO_WM_TAG_VERSION" val="3.0"/>
  <p:tag name="KSO_WM_BEAUTIFY_FLAG" val="#wm#"/>
  <p:tag name="KSO_WM_UNIT_TYPE" val="l_h_i"/>
  <p:tag name="KSO_WM_UNIT_INDEX" val="1_2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2_2"/>
  <p:tag name="KSO_WM_TEMPLATE_CATEGORY" val="diagram"/>
  <p:tag name="KSO_WM_TEMPLATE_INDEX" val="20231731"/>
  <p:tag name="KSO_WM_UNIT_LAYERLEVEL" val="1_1_1"/>
  <p:tag name="KSO_WM_TAG_VERSION" val="3.0"/>
  <p:tag name="KSO_WM_BEAUTIFY_FLAG" val="#wm#"/>
  <p:tag name="KSO_WM_UNIT_TYPE" val="l_h_i"/>
  <p:tag name="KSO_WM_UNIT_INDEX" val="1_2_2"/>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731_3*l_h_f*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Lst>
</file>

<file path=ppt/tags/tag2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731_3*l_h_a*1_2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2_3"/>
  <p:tag name="KSO_WM_TEMPLATE_CATEGORY" val="diagram"/>
  <p:tag name="KSO_WM_TEMPLATE_INDEX" val="20231731"/>
  <p:tag name="KSO_WM_UNIT_LAYERLEVEL" val="1_1_1"/>
  <p:tag name="KSO_WM_TAG_VERSION" val="3.0"/>
  <p:tag name="KSO_WM_BEAUTIFY_FLAG" val="#wm#"/>
  <p:tag name="KSO_WM_UNIT_TYPE" val="l_h_i"/>
  <p:tag name="KSO_WM_UNIT_INDEX" val="1_2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3_1"/>
  <p:tag name="KSO_WM_TEMPLATE_CATEGORY" val="diagram"/>
  <p:tag name="KSO_WM_TEMPLATE_INDEX" val="20231731"/>
  <p:tag name="KSO_WM_UNIT_LAYERLEVEL" val="1_1_1"/>
  <p:tag name="KSO_WM_TAG_VERSION" val="3.0"/>
  <p:tag name="KSO_WM_BEAUTIFY_FLAG" val="#wm#"/>
  <p:tag name="KSO_WM_UNIT_TYPE" val="l_h_i"/>
  <p:tag name="KSO_WM_UNIT_INDEX" val="1_3_1"/>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solid&quot;:{&quot;brightness&quot;:0,&quot;colorType&quot;:2,&quot;rgb&quot;:&quot;#ffffff&quot;,&quot;transparency&quot;:0},&quot;type&quot;:1},&quot;glow&quot;:{&quot;colorType&quot;:0},&quot;line&quot;:{&quot;solidLine&quot;:{&quot;brightness&quot;:0,&quot;colorType&quot;:1,&quot;foreColorIndex&quot;:5,&quot;transparency&quot;:0},&quot;type&quot;:1},&quot;shadow&quot;:{&quot;brightness&quot;:-0.25,&quot;colorType&quot;:1,&quot;foreColorIndex&quot;:5,&quot;transparency&quot;:0.60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LINE_FORE_SCHEMECOLOR_INDEX" val="5"/>
</p:tagLst>
</file>

<file path=ppt/tags/tag2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3_2"/>
  <p:tag name="KSO_WM_TEMPLATE_CATEGORY" val="diagram"/>
  <p:tag name="KSO_WM_TEMPLATE_INDEX" val="20231731"/>
  <p:tag name="KSO_WM_UNIT_LAYERLEVEL" val="1_1_1"/>
  <p:tag name="KSO_WM_TAG_VERSION" val="3.0"/>
  <p:tag name="KSO_WM_BEAUTIFY_FLAG" val="#wm#"/>
  <p:tag name="KSO_WM_UNIT_TYPE" val="l_h_i"/>
  <p:tag name="KSO_WM_UNIT_INDEX" val="1_3_2"/>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gradient&quot;:[{&quot;brightness&quot;:-0.25,&quot;colorType&quot;:1,&quot;foreColorIndex&quot;:5,&quot;pos&quot;:0.009999999776482582,&quot;transparency&quot;:0},{&quot;brightness&quot;:0,&quot;colorType&quot;:1,&quot;foreColorIndex&quot;:5,&quot;pos&quot;: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FILL_TYPE" val="3"/>
</p:tagLst>
</file>

<file path=ppt/tags/tag285.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731_3*l_h_f*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单击此处输入你的项正文"/>
  <p:tag name="KSO_WM_UNIT_TEXT_FILL_FORE_SCHEMECOLOR_INDEX" val="1"/>
  <p:tag name="KSO_WM_UNIT_TEXT_FILL_TYPE" val="1"/>
</p:tagLst>
</file>

<file path=ppt/tags/tag28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731_3*l_h_a*1_3_1"/>
  <p:tag name="KSO_WM_TEMPLATE_CATEGORY" val="diagram"/>
  <p:tag name="KSO_WM_TEMPLATE_INDEX" val="20231731"/>
  <p:tag name="KSO_WM_UNIT_LAYERLEVEL" val="1_1_1"/>
  <p:tag name="KSO_WM_TAG_VERSION" val="3.0"/>
  <p:tag name="KSO_WM_BEAUTIFY_FLAG" val="#wm#"/>
  <p:tag name="KSO_WM_UNIT_TEXT_FILL_FORE_SCHEMECOLOR_INDEX_BRIGHTNESS" val="0.15"/>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项标题"/>
  <p:tag name="KSO_WM_UNIT_TEXT_FILL_FORE_SCHEMECOLOR_INDEX" val="1"/>
  <p:tag name="KSO_WM_UNIT_TEXT_FILL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231731_3*l_h_i*1_3_3"/>
  <p:tag name="KSO_WM_TEMPLATE_CATEGORY" val="diagram"/>
  <p:tag name="KSO_WM_TEMPLATE_INDEX" val="20231731"/>
  <p:tag name="KSO_WM_UNIT_LAYERLEVEL" val="1_1_1"/>
  <p:tag name="KSO_WM_TAG_VERSION" val="3.0"/>
  <p:tag name="KSO_WM_BEAUTIFY_FLAG" val="#wm#"/>
  <p:tag name="KSO_WM_UNIT_TYPE" val="l_h_i"/>
  <p:tag name="KSO_WM_UNIT_INDEX" val="1_3_3"/>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61.3175534610297,&quot;left&quot;:79.41551181102363,&quot;top&quot;:158.55150165708045,&quot;width&quot;:807.8689763779527}"/>
  <p:tag name="KSO_WM_DIAGRAM_COLOR_MATCH_VALUE" val="{&quot;shape&quot;:{&quot;fill&quot;:{&quot;type&quot;:0},&quot;glow&quot;:{&quot;colorType&quot;:0},&quot;line&quot;:{&quot;gradient&quot;:[{&quot;brightness&quot;:0,&quot;colorType&quot;:1,&quot;foreColorIndex&quot;:5,&quot;pos&quot;:0,&quot;transparency&quot;:1},{&quot;brightness&quot;:0,&quot;colorType&quot;:1,&quot;foreColorIndex&quot;:5,&quot;pos&quot;:1,&quot;transparency&quot;:0}],&quot;type&quot;:2},&quot;shadow&quot;:{&quot;colorType&quot;:0},&quot;threeD&quot;:{&quot;curvedSurface&quot;:{&quot;brightness&quot;:0,&quot;colorType&quot;:2,&quot;rgb&quot;:&quot;#000000&quot;},&quot;depth&quot;:{&quot;colorType&quot;:0}}},&quot;text&quot;:{&quot;fill&quot;:{},&quot;glow&quot;:{},&quot;line&quot;:{},&quot;shadow&quot;:{},&quot;threeD&quot;:{}}}"/>
</p:tagLst>
</file>

<file path=ppt/tags/tag288.xml><?xml version="1.0" encoding="utf-8"?>
<p:tagLst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ULTRA_SCORM_COURSE_ID" val="67347A5F-5898-47F0-9307-A45B5AA9E23A"/>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27575752"/>
  <p:tag name="KSO_WPP_MARK_KEY" val="487a2244-db34-4a1e-b29e-7ff36f444917"/>
  <p:tag name="COMMONDATA" val="eyJoZGlkIjoiZDRjNmIzMDU2ZTIyYzEwM2Y3ZDQ0NmQ5NjNmY2RhMDgifQ=="/>
</p:tagLst>
</file>

<file path=ppt/tags/tag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32.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SUBTYPE" val="v"/>
  <p:tag name="KSO_WM_TEMPLATE_CATEGORY" val="chip"/>
  <p:tag name="KSO_WM_TEMPLATE_INDEX" val="20225363"/>
  <p:tag name="KSO_WM_UNIT_TYPE" val="i"/>
  <p:tag name="KSO_WM_UNIT_INDEX" val="1"/>
  <p:tag name="KSO_WM_UNIT_ID" val="chip20225363_16*i*1"/>
  <p:tag name="KSO_WM_BEAUTIFY_FLAG" val="#wm#"/>
  <p:tag name="KSO_WM_TAG_VERSION" val="1.0"/>
  <p:tag name="KSO_WM_CHIP_GROUPID" val="62eb8d88295c1bf6da6badc4"/>
  <p:tag name="KSO_WM_CHIP_XID" val="62eb8d89295c1bf6da6badc8"/>
  <p:tag name="KSO_WM_UNIT_DEC_AREA_ID" val="507524bc8dad41dc9b3db68c9e131a8d"/>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a6348d74d864e07858b91bddddf164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25363_18*i*1"/>
  <p:tag name="KSO_WM_TEMPLATE_CATEGORY" val="chip"/>
  <p:tag name="KSO_WM_TEMPLATE_INDEX" val="20225363"/>
  <p:tag name="KSO_WM_UNIT_LAYERLEVEL" val="1"/>
  <p:tag name="KSO_WM_TAG_VERSION" val="1.0"/>
  <p:tag name="KSO_WM_BEAUTIFY_FLAG" val="#wm#"/>
  <p:tag name="KSO_WM_DIAGRAM_GROUP_CODE" val="l1-1"/>
  <p:tag name="KSO_WM_CHIP_GROUPID" val="62eb8d88295c1bf6da6badc4"/>
  <p:tag name="KSO_WM_CHIP_XID" val="62eb8d89295c1bf6da6badc7"/>
  <p:tag name="KSO_WM_UNIT_DEC_AREA_ID" val="848fa401ec294c559604552c0793070d"/>
  <p:tag name="KSO_WM_CHIP_FILLAREA_FILL_RULE" val="{&quot;fill_align&quot;:&quot;lb&quot;,&quot;fill_effect&quot;:[],&quot;fill_mode&quot;:&quot;adaptive&quot;,&quot;sacle_strategy&quot;:&quot;stretch&quot;}"/>
  <p:tag name="KSO_WM_UNIT_DEC_SUPPORTCHANGEPIC" val="0"/>
  <p:tag name="KSO_WM_UNIT_DEC_CHANGEPICRESERVED" val="1"/>
  <p:tag name="KSO_WM_ASSEMBLE_CHIP_INDEX" val="61aa05e4b84648548d88e9596115127f"/>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25363_17*i*1"/>
  <p:tag name="KSO_WM_TEMPLATE_CATEGORY" val="chip"/>
  <p:tag name="KSO_WM_TEMPLATE_INDEX" val="20225363"/>
  <p:tag name="KSO_WM_UNIT_LAYERLEVEL" val="1"/>
  <p:tag name="KSO_WM_TAG_VERSION" val="1.0"/>
  <p:tag name="KSO_WM_BEAUTIFY_FLAG" val="#wm#"/>
  <p:tag name="KSO_WM_DIAGRAM_GROUP_CODE" val="l1-1"/>
  <p:tag name="KSO_WM_CHIP_GROUPID" val="62eb8d88295c1bf6da6badc4"/>
  <p:tag name="KSO_WM_CHIP_XID" val="62eb8d89295c1bf6da6badc6"/>
  <p:tag name="KSO_WM_UNIT_DEC_AREA_ID" val="3065370284354e7eb069e529768c6d10"/>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dd6fcf50283441e09fbdf7bd090b737e"/>
</p:tagLst>
</file>

<file path=ppt/tags/tag4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52.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5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6.xml><?xml version="1.0" encoding="utf-8"?>
<p:tagLst xmlns:p="http://schemas.openxmlformats.org/presentationml/2006/main">
  <p:tag name="KSO_WM_UNIT_DEFAULT_FONT" val="80;88;2"/>
  <p:tag name="KSO_WM_UNIT_BLOCK" val="0"/>
  <p:tag name="KSO_WM_UNIT_DEC_AREA_ID" val="d3a1fff07ef54fef9b0183b5dbf19642"/>
  <p:tag name="KSO_WM_UNIT_ISCONTENTSTITLE" val="0"/>
  <p:tag name="KSO_WM_UNIT_ISNUMDGMTITLE" val="0"/>
  <p:tag name="KSO_WM_UNIT_PRESET_TEXT" val="简约工作计划模版"/>
  <p:tag name="KSO_WM_UNIT_NOCLEAR" val="0"/>
  <p:tag name="KSO_WM_UNIT_VALUE" val="9"/>
  <p:tag name="KSO_WM_UNIT_HIGHLIGHT" val="0"/>
  <p:tag name="KSO_WM_UNIT_COMPATIBLE" val="0"/>
  <p:tag name="KSO_WM_UNIT_DIAGRAM_ISNUMVISUAL" val="0"/>
  <p:tag name="KSO_WM_UNIT_DIAGRAM_ISREFERUNIT" val="0"/>
  <p:tag name="KSO_WM_UNIT_TYPE" val="a"/>
  <p:tag name="KSO_WM_UNIT_INDEX" val="1"/>
  <p:tag name="KSO_WM_UNIT_ID" val="custom20225363_1*a*1"/>
  <p:tag name="KSO_WM_TEMPLATE_CATEGORY" val="custom"/>
  <p:tag name="KSO_WM_TEMPLATE_INDEX" val="20225363"/>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af3481bdfab341398594c62aef0a8ac1"/>
  <p:tag name="KSO_WM_UNIT_TEXT_FILL_FORE_SCHEMECOLOR_INDEX_BRIGHTNESS" val="0.15"/>
  <p:tag name="KSO_WM_UNIT_TEXT_FILL_FORE_SCHEMECOLOR_INDEX" val="13"/>
  <p:tag name="KSO_WM_UNIT_TEXT_FILL_TYPE" val="1"/>
  <p:tag name="KSO_WM_TEMPLATE_ASSEMBLE_XID" val="63119e22a35593066d09bf52"/>
  <p:tag name="KSO_WM_TEMPLATE_ASSEMBLE_GROUPID" val="62eb8d88295c1bf6da6badc4"/>
</p:tagLst>
</file>

<file path=ppt/tags/tag60.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67.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Lst>
</file>

<file path=ppt/tags/tag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xml><?xml version="1.0" encoding="utf-8"?>
<p:tagLst xmlns:p="http://schemas.openxmlformats.org/presentationml/2006/main">
  <p:tag name="KSO_WM_UNIT_DEFAULT_FONT" val="24;26;2"/>
  <p:tag name="KSO_WM_UNIT_BLOCK" val="0"/>
  <p:tag name="KSO_WM_UNIT_DEC_AREA_ID" val="610587b6c101494aabc1222561e808a4"/>
  <p:tag name="KSO_WM_UNIT_SUBTYPE" val="a"/>
  <p:tag name="KSO_WM_UNIT_PRESET_TEXT" val="单击此处添加文本具体内容"/>
  <p:tag name="KSO_WM_UNIT_NOCLEAR" val="0"/>
  <p:tag name="KSO_WM_UNIT_VALUE" val="44"/>
  <p:tag name="KSO_WM_UNIT_HIGHLIGHT" val="0"/>
  <p:tag name="KSO_WM_UNIT_COMPATIBLE" val="0"/>
  <p:tag name="KSO_WM_UNIT_DIAGRAM_ISNUMVISUAL" val="0"/>
  <p:tag name="KSO_WM_UNIT_DIAGRAM_ISREFERUNIT" val="0"/>
  <p:tag name="KSO_WM_UNIT_TYPE" val="f"/>
  <p:tag name="KSO_WM_UNIT_INDEX" val="1"/>
  <p:tag name="KSO_WM_UNIT_ID" val="custom20225363_1*f*1"/>
  <p:tag name="KSO_WM_TEMPLATE_CATEGORY" val="custom"/>
  <p:tag name="KSO_WM_TEMPLATE_INDEX" val="20225363"/>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af3481bdfab341398594c62aef0a8ac1"/>
  <p:tag name="KSO_WM_UNIT_TEXT_FILL_FORE_SCHEMECOLOR_INDEX_BRIGHTNESS" val="0.15"/>
  <p:tag name="KSO_WM_UNIT_TEXT_FILL_FORE_SCHEMECOLOR_INDEX" val="13"/>
  <p:tag name="KSO_WM_UNIT_TEXT_FILL_TYPE" val="1"/>
  <p:tag name="KSO_WM_TEMPLATE_ASSEMBLE_XID" val="63119e22a35593066d09bf52"/>
  <p:tag name="KSO_WM_TEMPLATE_ASSEMBLE_GROUPID" val="62eb8d88295c1bf6da6badc4"/>
</p:tagLst>
</file>

<file path=ppt/tags/tag7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2.xml><?xml version="1.0" encoding="utf-8"?>
<p:tagLst xmlns:p="http://schemas.openxmlformats.org/presentationml/2006/main">
  <p:tag name="KSO_WM_UNIT_SUBTYPE" val="v"/>
  <p:tag name="KSO_WM_TEMPLATE_CATEGORY" val="chip"/>
  <p:tag name="KSO_WM_TEMPLATE_INDEX" val="20225363"/>
  <p:tag name="KSO_WM_UNIT_TYPE" val="i"/>
  <p:tag name="KSO_WM_UNIT_INDEX" val="1"/>
  <p:tag name="KSO_WM_UNIT_ID" val="chip20225363_12*i*1"/>
  <p:tag name="KSO_WM_BEAUTIFY_FLAG" val="#wm#"/>
  <p:tag name="KSO_WM_TAG_VERSION" val="1.0"/>
  <p:tag name="KSO_WM_CHIP_GROUPID" val="62eb8d88295c1bf6da6badc4"/>
  <p:tag name="KSO_WM_CHIP_XID" val="62eb8d89295c1bf6da6badcb"/>
  <p:tag name="KSO_WM_UNIT_DEC_AREA_ID" val="2cc2ac312b6a4e5798ed07f4e2364e0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739b2a6de364f3eb6385c384901f94e"/>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13*i*1"/>
  <p:tag name="KSO_WM_TEMPLATE_CATEGORY" val="chip"/>
  <p:tag name="KSO_WM_TEMPLATE_INDEX" val="20225363"/>
  <p:tag name="KSO_WM_UNIT_LAYERLEVEL" val="1"/>
  <p:tag name="KSO_WM_TAG_VERSION" val="1.0"/>
  <p:tag name="KSO_WM_BEAUTIFY_FLAG" val="#wm#"/>
  <p:tag name="KSO_WM_UNIT_SUBTYPE" val="r"/>
  <p:tag name="KSO_WM_UNIT_TYPE" val="i"/>
  <p:tag name="KSO_WM_UNIT_INDEX" val="1"/>
  <p:tag name="KSO_WM_CHIP_GROUPID" val="62eb8d88295c1bf6da6badc4"/>
  <p:tag name="KSO_WM_CHIP_XID" val="62eb8d89295c1bf6da6badca"/>
  <p:tag name="KSO_WM_UNIT_DEC_AREA_ID" val="2ec1bf6f3b8544b9a62b3cf8ba4c477c"/>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a0dbefbdacaf4d73a996f469c99b93a8"/>
</p:tagLst>
</file>

<file path=ppt/tags/tag74.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4*i*1"/>
  <p:tag name="KSO_WM_BEAUTIFY_FLAG" val="#wm#"/>
  <p:tag name="KSO_WM_TAG_VERSION" val="1.0"/>
  <p:tag name="KSO_WM_CHIP_GROUPID" val="62eb8d88295c1bf6da6badc4"/>
  <p:tag name="KSO_WM_CHIP_XID" val="62eb8d89295c1bf6da6badc9"/>
  <p:tag name="KSO_WM_UNIT_DEC_AREA_ID" val="1e0e9e1cc3b44f73bc95329c816c71f1"/>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c323f4539e70482a8beeb509d3565420"/>
</p:tagLst>
</file>

<file path=ppt/tags/tag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78.xml><?xml version="1.0" encoding="utf-8"?>
<p:tagLst xmlns:p="http://schemas.openxmlformats.org/presentationml/2006/main">
  <p:tag name="KSO_WM_UNIT_SUBTYPE" val="a"/>
  <p:tag name="KSO_WM_UNIT_PRESET_TEXT" val="THANKS FOR WATCHING"/>
  <p:tag name="KSO_WM_UNIT_NOCLEAR" val="0"/>
  <p:tag name="KSO_WM_UNIT_VALUE" val="40"/>
  <p:tag name="KSO_WM_UNIT_HIGHLIGHT" val="0"/>
  <p:tag name="KSO_WM_UNIT_COMPATIBLE" val="0"/>
  <p:tag name="KSO_WM_UNIT_DIAGRAM_ISNUMVISUAL" val="0"/>
  <p:tag name="KSO_WM_UNIT_DIAGRAM_ISREFERUNIT" val="0"/>
  <p:tag name="KSO_WM_UNIT_TYPE" val="f"/>
  <p:tag name="KSO_WM_UNIT_INDEX" val="1"/>
  <p:tag name="KSO_WM_UNIT_ID" val="custom20225363_1*f*1"/>
  <p:tag name="KSO_WM_TEMPLATE_CATEGORY" val="custom"/>
  <p:tag name="KSO_WM_TEMPLATE_INDEX" val="20225363"/>
  <p:tag name="KSO_WM_UNIT_LAYERLEVEL" val="1"/>
  <p:tag name="KSO_WM_TAG_VERSION" val="1.0"/>
  <p:tag name="KSO_WM_BEAUTIFY_FLAG" val="#wm#"/>
  <p:tag name="KSO_WM_UNIT_DEFAULT_FONT" val="48;50;2"/>
  <p:tag name="KSO_WM_UNIT_BLOCK" val="0"/>
  <p:tag name="KSO_WM_UNIT_DEC_AREA_ID" val="5dc38cc638834c9c9644859392688514"/>
  <p:tag name="KSO_WM_CHIP_GROUPID" val="61930ec218adb49c6c1f3d40"/>
  <p:tag name="KSO_WM_CHIP_XID" val="61930ec218adb49c6c1f3d3d"/>
  <p:tag name="KSO_WM_CHIP_FILLAREA_FILL_RULE" val="{&quot;fill_align&quot;:&quot;lt&quot;,&quot;fill_mode&quot;:&quot;adaptive&quot;,&quot;sacle_strategy&quot;:&quot;smart&quot;}"/>
  <p:tag name="KSO_WM_ASSEMBLE_CHIP_INDEX" val="0ff2eaead2ad4eac8666e186784e1bbf"/>
  <p:tag name="KSO_WM_UNIT_TEXT_FILL_FORE_SCHEMECOLOR_INDEX_BRIGHTNESS" val="0"/>
  <p:tag name="KSO_WM_UNIT_TEXT_FILL_FORE_SCHEMECOLOR_INDEX" val="5"/>
  <p:tag name="KSO_WM_UNIT_TEXT_FILL_TYPE" val="1"/>
  <p:tag name="KSO_WM_TEMPLATE_ASSEMBLE_XID" val="63119e23a35593066d09bf82"/>
  <p:tag name="KSO_WM_TEMPLATE_ASSEMBLE_GROUPID" val="62eb8d88295c1bf6da6badc4"/>
</p:tagLst>
</file>

<file path=ppt/tags/tag79.xml><?xml version="1.0" encoding="utf-8"?>
<p:tagLst xmlns:p="http://schemas.openxmlformats.org/presentationml/2006/main">
  <p:tag name="KSO_WM_UNIT_ISCONTENTSTITLE" val="0"/>
  <p:tag name="KSO_WM_UNIT_ISNUMDGMTITLE" val="0"/>
  <p:tag name="KSO_WM_UNIT_PRESET_TEXT" val="谢谢你的观看"/>
  <p:tag name="KSO_WM_UNIT_NOCLEAR" val="0"/>
  <p:tag name="KSO_WM_UNIT_VALUE" val="15"/>
  <p:tag name="KSO_WM_UNIT_HIGHLIGHT" val="0"/>
  <p:tag name="KSO_WM_UNIT_COMPATIBLE" val="0"/>
  <p:tag name="KSO_WM_UNIT_DIAGRAM_ISNUMVISUAL" val="0"/>
  <p:tag name="KSO_WM_UNIT_DIAGRAM_ISREFERUNIT" val="0"/>
  <p:tag name="KSO_WM_UNIT_TYPE" val="a"/>
  <p:tag name="KSO_WM_UNIT_INDEX" val="1"/>
  <p:tag name="KSO_WM_UNIT_ID" val="custom20225363_1*a*1"/>
  <p:tag name="KSO_WM_TEMPLATE_CATEGORY" val="custom"/>
  <p:tag name="KSO_WM_TEMPLATE_INDEX" val="20225363"/>
  <p:tag name="KSO_WM_UNIT_LAYERLEVEL" val="1"/>
  <p:tag name="KSO_WM_TAG_VERSION" val="1.0"/>
  <p:tag name="KSO_WM_BEAUTIFY_FLAG" val="#wm#"/>
  <p:tag name="KSO_WM_UNIT_DEFAULT_FONT" val="40;44;2"/>
  <p:tag name="KSO_WM_UNIT_BLOCK" val="0"/>
  <p:tag name="KSO_WM_UNIT_DEC_AREA_ID" val="380df74523744f55a8b514f8a9b1157f"/>
  <p:tag name="KSO_WM_CHIP_GROUPID" val="61930ec218adb49c6c1f3d40"/>
  <p:tag name="KSO_WM_CHIP_XID" val="61930ec218adb49c6c1f3d3d"/>
  <p:tag name="KSO_WM_CHIP_FILLAREA_FILL_RULE" val="{&quot;fill_align&quot;:&quot;lt&quot;,&quot;fill_mode&quot;:&quot;adaptive&quot;,&quot;sacle_strategy&quot;:&quot;smart&quot;}"/>
  <p:tag name="KSO_WM_ASSEMBLE_CHIP_INDEX" val="0ff2eaead2ad4eac8666e186784e1bbf"/>
  <p:tag name="KSO_WM_UNIT_TEXT_FILL_FORE_SCHEMECOLOR_INDEX_BRIGHTNESS" val="0"/>
  <p:tag name="KSO_WM_UNIT_TEXT_FILL_FORE_SCHEMECOLOR_INDEX" val="5"/>
  <p:tag name="KSO_WM_UNIT_TEXT_FILL_TYPE" val="1"/>
  <p:tag name="KSO_WM_TEMPLATE_ASSEMBLE_XID" val="63119e23a35593066d09bf82"/>
  <p:tag name="KSO_WM_TEMPLATE_ASSEMBLE_GROUPID" val="62eb8d88295c1bf6da6badc4"/>
</p:tagLst>
</file>

<file path=ppt/tags/tag8.xml><?xml version="1.0" encoding="utf-8"?>
<p:tagLst xmlns:p="http://schemas.openxmlformats.org/presentationml/2006/main">
  <p:tag name="KSO_WM_UNIT_DEFAULT_FONT" val="20;22;2"/>
  <p:tag name="KSO_WM_UNIT_BLOCK" val="0"/>
  <p:tag name="KSO_WM_UNIT_DEC_AREA_ID" val="9a48882745474dc7aad743948fbd59f2"/>
  <p:tag name="KSO_WM_UNIT_SUBTYPE" val="b"/>
  <p:tag name="KSO_WM_UNIT_PRESET_TEXT" val="汇报人姓名"/>
  <p:tag name="KSO_WM_UNIT_NOCLEAR" val="0"/>
  <p:tag name="KSO_WM_UNIT_VALUE" val="30"/>
  <p:tag name="KSO_WM_UNIT_HIGHLIGHT" val="0"/>
  <p:tag name="KSO_WM_UNIT_COMPATIBLE" val="0"/>
  <p:tag name="KSO_WM_UNIT_DIAGRAM_ISNUMVISUAL" val="0"/>
  <p:tag name="KSO_WM_UNIT_DIAGRAM_ISREFERUNIT" val="0"/>
  <p:tag name="KSO_WM_UNIT_TYPE" val="f"/>
  <p:tag name="KSO_WM_UNIT_INDEX" val="2"/>
  <p:tag name="KSO_WM_UNIT_ID" val="custom20225363_1*f*2"/>
  <p:tag name="KSO_WM_TEMPLATE_CATEGORY" val="custom"/>
  <p:tag name="KSO_WM_TEMPLATE_INDEX" val="20225363"/>
  <p:tag name="KSO_WM_UNIT_LAYERLEVEL" val="1"/>
  <p:tag name="KSO_WM_TAG_VERSION" val="1.0"/>
  <p:tag name="KSO_WM_BEAUTIFY_FLAG" val="#wm#"/>
  <p:tag name="KSO_WM_CHIP_GROUPID" val="624cfa648c72ca61f790a27d"/>
  <p:tag name="KSO_WM_CHIP_XID" val="624cfa648c72ca61f790a27c"/>
  <p:tag name="KSO_WM_CHIP_FILLAREA_FILL_RULE" val="{&quot;fill_align&quot;:&quot;cm&quot;,&quot;fill_mode&quot;:&quot;adaptive&quot;,&quot;sacle_strategy&quot;:&quot;smart&quot;}"/>
  <p:tag name="KSO_WM_ASSEMBLE_CHIP_INDEX" val="af3481bdfab341398594c62aef0a8ac1"/>
  <p:tag name="KSO_WM_UNIT_TEXT_FILL_FORE_SCHEMECOLOR_INDEX_BRIGHTNESS" val="0.15"/>
  <p:tag name="KSO_WM_UNIT_TEXT_FILL_FORE_SCHEMECOLOR_INDEX" val="13"/>
  <p:tag name="KSO_WM_UNIT_TEXT_FILL_TYPE" val="1"/>
  <p:tag name="KSO_WM_TEMPLATE_ASSEMBLE_XID" val="63119e22a35593066d09bf52"/>
  <p:tag name="KSO_WM_TEMPLATE_ASSEMBLE_GROUPID" val="62eb8d88295c1bf6da6badc4"/>
</p:tagLst>
</file>

<file path=ppt/tags/tag80.xml><?xml version="1.0" encoding="utf-8"?>
<p:tagLst xmlns:p="http://schemas.openxmlformats.org/presentationml/2006/main">
  <p:tag name="KSO_WM_UNIT_SUBTYPE" val="a"/>
  <p:tag name="KSO_WM_UNIT_PRESET_TEXT" val="202X"/>
  <p:tag name="KSO_WM_UNIT_NOCLEAR" val="0"/>
  <p:tag name="KSO_WM_UNIT_VALUE" val="14"/>
  <p:tag name="KSO_WM_UNIT_HIGHLIGHT" val="0"/>
  <p:tag name="KSO_WM_UNIT_COMPATIBLE" val="0"/>
  <p:tag name="KSO_WM_UNIT_DIAGRAM_ISNUMVISUAL" val="0"/>
  <p:tag name="KSO_WM_UNIT_DIAGRAM_ISREFERUNIT" val="0"/>
  <p:tag name="KSO_WM_UNIT_TYPE" val="f"/>
  <p:tag name="KSO_WM_UNIT_INDEX" val="2"/>
  <p:tag name="KSO_WM_UNIT_ID" val="custom20225363_1*f*2"/>
  <p:tag name="KSO_WM_TEMPLATE_CATEGORY" val="custom"/>
  <p:tag name="KSO_WM_TEMPLATE_INDEX" val="20225363"/>
  <p:tag name="KSO_WM_UNIT_LAYERLEVEL" val="1"/>
  <p:tag name="KSO_WM_TAG_VERSION" val="1.0"/>
  <p:tag name="KSO_WM_BEAUTIFY_FLAG" val="#wm#"/>
  <p:tag name="KSO_WM_UNIT_DEFAULT_FONT" val="60;66;2"/>
  <p:tag name="KSO_WM_UNIT_BLOCK" val="0"/>
  <p:tag name="KSO_WM_UNIT_DEC_AREA_ID" val="8e5de2095a3144888915fe06d5b197b9"/>
  <p:tag name="KSO_WM_CHIP_GROUPID" val="61930ec218adb49c6c1f3d40"/>
  <p:tag name="KSO_WM_CHIP_XID" val="61930ec218adb49c6c1f3d3d"/>
  <p:tag name="KSO_WM_CHIP_FILLAREA_FILL_RULE" val="{&quot;fill_align&quot;:&quot;lt&quot;,&quot;fill_mode&quot;:&quot;adaptive&quot;,&quot;sacle_strategy&quot;:&quot;smart&quot;}"/>
  <p:tag name="KSO_WM_ASSEMBLE_CHIP_INDEX" val="0ff2eaead2ad4eac8666e186784e1bbf"/>
  <p:tag name="KSO_WM_UNIT_TEXT_FILL_FORE_SCHEMECOLOR_INDEX_BRIGHTNESS" val="0"/>
  <p:tag name="KSO_WM_UNIT_TEXT_FILL_FORE_SCHEMECOLOR_INDEX" val="5"/>
  <p:tag name="KSO_WM_UNIT_TEXT_FILL_TYPE" val="1"/>
  <p:tag name="KSO_WM_UNIT_TEXT_FORE_SCHEMECOLOR_INDEX_BRIGHTNESS" val="0"/>
  <p:tag name="KSO_WM_UNIT_TEXT_FORE_SCHEMECOLOR_INDEX" val="5"/>
  <p:tag name="KSO_WM_UNIT_TEXT_LINE_FILL_TYPE" val="2"/>
  <p:tag name="KSO_WM_TEMPLATE_ASSEMBLE_XID" val="63119e23a35593066d09bf82"/>
  <p:tag name="KSO_WM_TEMPLATE_ASSEMBLE_GROUPID" val="62eb8d88295c1bf6da6badc4"/>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 name="KSO_WM_SLIDE_BACKGROUND_TYPE" val="general"/>
</p:tagLst>
</file>

<file path=ppt/tags/tag82.xml><?xml version="1.0" encoding="utf-8"?>
<p:tagLst xmlns:p="http://schemas.openxmlformats.org/presentationml/2006/main">
  <p:tag name="KSO_WM_UNIT_SUBTYPE" val="t"/>
  <p:tag name="KSO_WM_TEMPLATE_CATEGORY" val="chip"/>
  <p:tag name="KSO_WM_TEMPLATE_INDEX" val="20225363"/>
  <p:tag name="KSO_WM_UNIT_TYPE" val="i"/>
  <p:tag name="KSO_WM_UNIT_INDEX" val="1"/>
  <p:tag name="KSO_WM_UNIT_ID" val="chip20225363_10*i*1"/>
  <p:tag name="KSO_WM_BEAUTIFY_FLAG" val="#wm#"/>
  <p:tag name="KSO_WM_TAG_VERSION" val="1.0"/>
  <p:tag name="KSO_WM_CHIP_GROUPID" val="62eb8d88295c1bf6da6badc4"/>
  <p:tag name="KSO_WM_CHIP_XID" val="62eb8d89295c1bf6da6badd0"/>
  <p:tag name="KSO_WM_UNIT_DEC_AREA_ID" val="809d446a738644f38594568d38aff0d5"/>
  <p:tag name="KSO_WM_CHIP_FILLAREA_FILL_RULE" val="{&quot;fill_align&quot;:&quot;rb&quot;,&quot;fill_effect&quot;:[],&quot;fill_mode&quot;:&quot;adaptive&quot;,&quot;sacle_strategy&quot;:&quot;stretch&quot;}"/>
  <p:tag name="KSO_WM_UNIT_DEC_SUPPORTCHANGEPIC" val="0"/>
  <p:tag name="KSO_WM_UNIT_DEC_CHANGEPICRESERVED" val="1"/>
  <p:tag name="KSO_WM_ASSEMBLE_CHIP_INDEX" val="065aa0e4a51f4fc8b4d2f7388fd7a82e"/>
  <p:tag name="KSO_WM_SLIDE_BACKGROUND_TYPE" val="general"/>
</p:tagLst>
</file>

<file path=ppt/tags/tag83.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4.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5.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6.xml><?xml version="1.0" encoding="utf-8"?>
<p:tagLst xmlns:p="http://schemas.openxmlformats.org/presentationml/2006/main">
  <p:tag name="KSO_WM_SLIDE_BACKGROUND_TYPE" val="general"/>
  <p:tag name="KSO_WM_UNIT_TEXT_FILL_FORE_SCHEMECOLOR_INDEX_BRIGHTNESS" val="0"/>
  <p:tag name="KSO_WM_UNIT_TEXT_FILL_FORE_SCHEMECOLOR_INDEX" val="13"/>
  <p:tag name="KSO_WM_UNIT_TEXT_FILL_TYPE" val="1"/>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bg20221146_2*i*1"/>
  <p:tag name="KSO_WM_UNIT_LAYERLEVEL" val="1"/>
  <p:tag name="KSO_WM_TAG_VERSION" val="1.0"/>
  <p:tag name="KSO_WM_BEAUTIFY_FLAG" val="#wm#"/>
  <p:tag name="KSO_WM_UNIT_BK_DARK_LIGHT" val="2"/>
  <p:tag name="KSO_WM_UNIT_SUBTYPE" val="h"/>
  <p:tag name="KSO_WM_UNIT_TYPE" val="i"/>
  <p:tag name="KSO_WM_UNIT_INDEX" val="1"/>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0"/>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1b4209a3bf2f4279b544a616bbbf55b5"/>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b9eacdeb99144c13bf6457e32496b952"/>
  <p:tag name="KSO_WM_SLIDE_BACKGROUND_TYPE" val="frame"/>
</p:tagLst>
</file>

<file path=ppt/tags/tag89.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dbfa5581574943e89e2bc4c65f7dc492"/>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2c71c5b37a94409ba86780b7c5eed310"/>
</p:tagLst>
</file>

<file path=ppt/tags/tag90.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1.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2.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3.xml><?xml version="1.0" encoding="utf-8"?>
<p:tagLst xmlns:p="http://schemas.openxmlformats.org/presentationml/2006/main">
  <p:tag name="KSO_WM_SLIDE_BACKGROUND_TYPE" val="frame"/>
  <p:tag name="KSO_WM_UNIT_TEXT_FILL_FORE_SCHEMECOLOR_INDEX_BRIGHTNESS" val="0"/>
  <p:tag name="KSO_WM_UNIT_TEXT_FILL_FORE_SCHEMECOLOR_INDEX" val="13"/>
  <p:tag name="KSO_WM_UNIT_TEXT_FILL_TYPE" val="1"/>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bg20221146_3*i*1"/>
  <p:tag name="KSO_WM_UNIT_LAYERLEVEL" val="1"/>
  <p:tag name="KSO_WM_TAG_VERSION" val="1.0"/>
  <p:tag name="KSO_WM_BEAUTIFY_FLAG" val="#wm#"/>
  <p:tag name="KSO_WM_UNIT_SUBTYPE" val="h"/>
  <p:tag name="KSO_WM_UNIT_TYPE" val="i"/>
  <p:tag name="KSO_WM_UNIT_INDEX" val="1"/>
  <p:tag name="KSO_WM_UNIT_BK_DARK_LIGHT" val="2"/>
  <p:tag name="KSO_WM_TEMPLATE_CATEGORY" val="bg"/>
  <p:tag name="KSO_WM_TEMPLATE_INDEX" val="20221146"/>
  <p:tag name="KSO_WM_UNIT_FILL_FORE_SCHEMECOLOR_INDEX_BRIGHTNESS" val="0"/>
  <p:tag name="KSO_WM_UNIT_FILL_TYPE" val="1"/>
  <p:tag name="KSO_WM_UNIT_TEXT_FILL_FORE_SCHEMECOLOR_INDEX_BRIGHTNESS" val="0"/>
  <p:tag name="KSO_WM_UNIT_TEXT_FILL_FORE_SCHEMECOLOR_INDEX" val="2"/>
  <p:tag name="KSO_WM_UNIT_TEXT_FILL_TYPE" val="1"/>
  <p:tag name="KSO_WM_CHIP_GROUPID" val="61a5c81acf14e69e7f8bcd1b"/>
  <p:tag name="KSO_WM_CHIP_XID" val="62761d95fe82813d301f083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hip20225363_9*i*1"/>
  <p:tag name="KSO_WM_TEMPLATE_CATEGORY" val="chip"/>
  <p:tag name="KSO_WM_TEMPLATE_INDEX" val="20225363"/>
  <p:tag name="KSO_WM_UNIT_LAYERLEVEL" val="1"/>
  <p:tag name="KSO_WM_TAG_VERSION" val="1.0"/>
  <p:tag name="KSO_WM_BEAUTIFY_FLAG" val="#wm#"/>
  <p:tag name="KSO_WM_UNIT_SUBTYPE" val="t"/>
  <p:tag name="KSO_WM_UNIT_TYPE" val="i"/>
  <p:tag name="KSO_WM_UNIT_INDEX" val="1"/>
  <p:tag name="KSO_WM_CHIP_GROUPID" val="62eb8d88295c1bf6da6badc4"/>
  <p:tag name="KSO_WM_CHIP_XID" val="62eb8d89295c1bf6da6badcf"/>
  <p:tag name="KSO_WM_UNIT_DEC_AREA_ID" val="150d22721fb24d268adbd59d71c3d959"/>
  <p:tag name="KSO_WM_CHIP_FILLAREA_FILL_RULE" val="{&quot;fill_align&quot;:&quot;rt&quot;,&quot;fill_effect&quot;:[],&quot;fill_mode&quot;:&quot;adaptive&quot;,&quot;sacle_strategy&quot;:&quot;stretch&quot;}"/>
  <p:tag name="KSO_WM_UNIT_DEC_SUPPORTCHANGEPIC" val="0"/>
  <p:tag name="KSO_WM_UNIT_DEC_CHANGEPICRESERVED" val="1"/>
  <p:tag name="KSO_WM_ASSEMBLE_CHIP_INDEX" val="42312363bb3e4d0881ffc90c4d1be269"/>
  <p:tag name="KSO_WM_SLIDE_BACKGROUND_TYPE" val="leftRight"/>
</p:tagLst>
</file>

<file path=ppt/tags/tag96.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97.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98.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ags/tag99.xml><?xml version="1.0" encoding="utf-8"?>
<p:tagLst xmlns:p="http://schemas.openxmlformats.org/presentationml/2006/main">
  <p:tag name="KSO_WM_SLIDE_BACKGROUND_TYPE" val="leftRight"/>
  <p:tag name="KSO_WM_UNIT_TEXT_FILL_FORE_SCHEMECOLOR_INDEX_BRIGHTNESS" val="0"/>
  <p:tag name="KSO_WM_UNIT_TEXT_FILL_FORE_SCHEMECOLOR_INDEX" val="13"/>
  <p:tag name="KSO_WM_UNIT_TEXT_FILL_TYPE" val="1"/>
</p:tagLst>
</file>

<file path=ppt/theme/theme1.xml><?xml version="1.0" encoding="utf-8"?>
<a:theme xmlns:a="http://schemas.openxmlformats.org/drawingml/2006/main" name="千图网海量PPT模板www.58pic.com">
  <a:themeElements>
    <a:clrScheme name="MC-欧美风主题色">
      <a:dk1>
        <a:srgbClr val="000000"/>
      </a:dk1>
      <a:lt1>
        <a:srgbClr val="FFFFFF"/>
      </a:lt1>
      <a:dk2>
        <a:srgbClr val="44546A"/>
      </a:dk2>
      <a:lt2>
        <a:srgbClr val="E7E6E6"/>
      </a:lt2>
      <a:accent1>
        <a:srgbClr val="940101"/>
      </a:accent1>
      <a:accent2>
        <a:srgbClr val="B75202"/>
      </a:accent2>
      <a:accent3>
        <a:srgbClr val="7F7F7F"/>
      </a:accent3>
      <a:accent4>
        <a:srgbClr val="940101"/>
      </a:accent4>
      <a:accent5>
        <a:srgbClr val="B75202"/>
      </a:accent5>
      <a:accent6>
        <a:srgbClr val="7F7F7F"/>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Adjacency">
      <a:dk1>
        <a:srgbClr val="000000"/>
      </a:dk1>
      <a:lt1>
        <a:srgbClr val="FFFFFF"/>
      </a:lt1>
      <a:dk2>
        <a:srgbClr val="414FF8"/>
      </a:dk2>
      <a:lt2>
        <a:srgbClr val="FFFFFF"/>
      </a:lt2>
      <a:accent1>
        <a:srgbClr val="5966E4"/>
      </a:accent1>
      <a:accent2>
        <a:srgbClr val="AC58C9"/>
      </a:accent2>
      <a:accent3>
        <a:srgbClr val="D750A7"/>
      </a:accent3>
      <a:accent4>
        <a:srgbClr val="EA5985"/>
      </a:accent4>
      <a:accent5>
        <a:srgbClr val="EC6D69"/>
      </a:accent5>
      <a:accent6>
        <a:srgbClr val="E385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7066</Words>
  <Application>WPS 演示</Application>
  <PresentationFormat>宽屏</PresentationFormat>
  <Paragraphs>401</Paragraphs>
  <Slides>32</Slides>
  <Notes>29</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32</vt:i4>
      </vt:variant>
    </vt:vector>
  </HeadingPairs>
  <TitlesOfParts>
    <vt:vector size="57" baseType="lpstr">
      <vt:lpstr>Arial</vt:lpstr>
      <vt:lpstr>宋体</vt:lpstr>
      <vt:lpstr>Wingdings</vt:lpstr>
      <vt:lpstr>Arial</vt:lpstr>
      <vt:lpstr>微软雅黑</vt:lpstr>
      <vt:lpstr>Agency FB</vt:lpstr>
      <vt:lpstr>汉仪中黑 简</vt:lpstr>
      <vt:lpstr>黑体</vt:lpstr>
      <vt:lpstr>汉仪大黑简</vt:lpstr>
      <vt:lpstr>字魂104号-书信体</vt:lpstr>
      <vt:lpstr>Tahoma</vt:lpstr>
      <vt:lpstr>典匠中特圓</vt:lpstr>
      <vt:lpstr>MingLiU-ExtB</vt:lpstr>
      <vt:lpstr>Times New Roman</vt:lpstr>
      <vt:lpstr>Franklin Gothic Book</vt:lpstr>
      <vt:lpstr>等线</vt:lpstr>
      <vt:lpstr>+中文正文</vt:lpstr>
      <vt:lpstr>Segoe Print</vt:lpstr>
      <vt:lpstr>Arial Unicode MS</vt:lpstr>
      <vt:lpstr>MiSans Normal</vt:lpstr>
      <vt:lpstr>Calibri</vt:lpstr>
      <vt:lpstr>Wingdings</vt:lpstr>
      <vt:lpstr>江城圆体 400W</vt:lpstr>
      <vt:lpstr>千图网海量PPT模板www.58pic.com</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27575752</dc:title>
  <dc:creator>zfc</dc:creator>
  <cp:keywords>MC-PPT模板</cp:keywords>
  <cp:category>模板</cp:category>
  <cp:lastModifiedBy>余小鱼</cp:lastModifiedBy>
  <cp:revision>585</cp:revision>
  <dcterms:created xsi:type="dcterms:W3CDTF">2017-09-24T11:19:00Z</dcterms:created>
  <dcterms:modified xsi:type="dcterms:W3CDTF">2025-09-05T08:55:38Z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2052-12.1.0.21915</vt:lpwstr>
  </property>
  <property fmtid="{D5CDD505-2E9C-101B-9397-08002B2CF9AE}" pid="3" name="ICV">
    <vt:lpwstr>0AA8E76FCF3D4B7EB0A1F4ABCE1325F8_12</vt:lpwstr>
  </property>
</Properties>
</file>